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438" r:id="rId2"/>
    <p:sldId id="576" r:id="rId3"/>
    <p:sldId id="670" r:id="rId4"/>
    <p:sldId id="667" r:id="rId5"/>
    <p:sldId id="601" r:id="rId6"/>
    <p:sldId id="669" r:id="rId7"/>
    <p:sldId id="684" r:id="rId8"/>
    <p:sldId id="668" r:id="rId9"/>
    <p:sldId id="636" r:id="rId10"/>
    <p:sldId id="672" r:id="rId11"/>
    <p:sldId id="677" r:id="rId12"/>
    <p:sldId id="637" r:id="rId13"/>
    <p:sldId id="671" r:id="rId14"/>
    <p:sldId id="635" r:id="rId15"/>
    <p:sldId id="681" r:id="rId16"/>
    <p:sldId id="674" r:id="rId17"/>
    <p:sldId id="678" r:id="rId18"/>
    <p:sldId id="679" r:id="rId19"/>
    <p:sldId id="680" r:id="rId20"/>
    <p:sldId id="638" r:id="rId21"/>
    <p:sldId id="682" r:id="rId22"/>
    <p:sldId id="665" r:id="rId23"/>
    <p:sldId id="666" r:id="rId24"/>
    <p:sldId id="664" r:id="rId25"/>
    <p:sldId id="683" r:id="rId26"/>
    <p:sldId id="582" r:id="rId27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FFFFCC"/>
    <a:srgbClr val="FFFFFF"/>
    <a:srgbClr val="969696"/>
    <a:srgbClr val="DDDDDD"/>
    <a:srgbClr val="C0C0C0"/>
    <a:srgbClr val="B2B2B2"/>
    <a:srgbClr val="808080"/>
    <a:srgbClr val="777777"/>
    <a:srgbClr val="333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79854" autoAdjust="0"/>
  </p:normalViewPr>
  <p:slideViewPr>
    <p:cSldViewPr>
      <p:cViewPr varScale="1">
        <p:scale>
          <a:sx n="132" d="100"/>
          <a:sy n="132" d="100"/>
        </p:scale>
        <p:origin x="253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9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2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750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73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2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5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7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1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3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5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3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23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772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30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4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2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3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6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11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25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54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70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rbench.github.i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hyperlink" Target="https://github.com/burtscher/LC-framewor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07B8D4FD-AED3-1253-9829-A2EB03AD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86200"/>
            <a:ext cx="8226425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None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kern="0" dirty="0"/>
          </a:p>
          <a:p>
            <a:endParaRPr lang="en-US" sz="1800" kern="0" dirty="0"/>
          </a:p>
          <a:p>
            <a:pPr>
              <a:spcBef>
                <a:spcPts val="0"/>
              </a:spcBef>
            </a:pPr>
            <a:r>
              <a:rPr lang="en-US" sz="2000" kern="0" dirty="0"/>
              <a:t>Texas State University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Department of Computer Science</a:t>
            </a:r>
          </a:p>
          <a:p>
            <a:pPr>
              <a:spcBef>
                <a:spcPts val="0"/>
              </a:spcBef>
            </a:pPr>
            <a:r>
              <a:rPr lang="en-US" sz="2000" kern="0" dirty="0"/>
              <a:t>San Marcos, Texas, USA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b="1" dirty="0"/>
              <a:t>Lessons Learned on the Path to Guaranteeing the Error Bound in Lossy Quantizers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dirty="0"/>
              <a:t>Alex Fallin and Martin Burtscher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6934200" y="4262189"/>
            <a:ext cx="1600200" cy="123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19600"/>
            <a:ext cx="2753084" cy="10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9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Error Bounding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5450-0522-42EF-B000-F788836C1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/>
                  <a:t>We perform error bounding during </a:t>
                </a:r>
                <a:r>
                  <a:rPr lang="en-US" dirty="0">
                    <a:solidFill>
                      <a:srgbClr val="0070C0"/>
                    </a:solidFill>
                  </a:rPr>
                  <a:t>quantization</a:t>
                </a:r>
              </a:p>
              <a:p>
                <a:pPr lvl="4">
                  <a:spcBef>
                    <a:spcPts val="1200"/>
                  </a:spcBef>
                </a:pPr>
                <a:endParaRPr lang="en-US" sz="200" dirty="0">
                  <a:solidFill>
                    <a:srgbClr val="FF0000"/>
                  </a:solidFill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ABS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𝑜𝑟𝑖𝑔𝑖𝑛𝑎𝑙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𝑟𝑒𝑐𝑜𝑛𝑠𝑡𝑟𝑢𝑐𝑡𝑒𝑑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REL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𝑜𝑟𝑖𝑔𝑖𝑛𝑎𝑙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𝑟𝑒𝑐𝑜𝑛𝑠𝑡𝑟𝑢𝑐𝑡𝑒𝑑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𝑜𝑟𝑖𝑔𝑖𝑛𝑎𝑙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/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NOA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𝑎𝑏𝑠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7A5450-0522-42EF-B000-F788836C1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4" t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0C58-A95A-E1C8-62C1-FA31D83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2DE0C45-60BB-EF0A-408D-0F81016F812D}"/>
              </a:ext>
            </a:extLst>
          </p:cNvPr>
          <p:cNvSpPr/>
          <p:nvPr/>
        </p:nvSpPr>
        <p:spPr bwMode="auto">
          <a:xfrm>
            <a:off x="4419600" y="4287379"/>
            <a:ext cx="1905000" cy="360821"/>
          </a:xfrm>
          <a:prstGeom prst="wedgeEllipseCallout">
            <a:avLst>
              <a:gd name="adj1" fmla="val -83224"/>
              <a:gd name="adj2" fmla="val 122428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a variant of ABS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88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A54BB5-E531-6A7E-E910-4BF92CC55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57" y="1465519"/>
            <a:ext cx="6593043" cy="3977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73F67-6CE2-3D59-FF07-78379047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Error Bounding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2AD7-DCA6-24E5-E555-7D13349C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6D346-40DB-4640-7ABE-C9E2D8F70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DE711-DA78-6EBE-0938-FA36A510E977}"/>
              </a:ext>
            </a:extLst>
          </p:cNvPr>
          <p:cNvSpPr/>
          <p:nvPr/>
        </p:nvSpPr>
        <p:spPr bwMode="auto">
          <a:xfrm>
            <a:off x="1434548" y="5085390"/>
            <a:ext cx="927652" cy="249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1254F-FF9D-AB9F-3A4F-4D2160106927}"/>
              </a:ext>
            </a:extLst>
          </p:cNvPr>
          <p:cNvSpPr txBox="1"/>
          <p:nvPr/>
        </p:nvSpPr>
        <p:spPr>
          <a:xfrm>
            <a:off x="1421296" y="4992878"/>
            <a:ext cx="838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b="1" dirty="0"/>
              <a:t>LC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A3B04AD-3834-2FE1-CE78-4B0815C24538}"/>
              </a:ext>
            </a:extLst>
          </p:cNvPr>
          <p:cNvSpPr/>
          <p:nvPr/>
        </p:nvSpPr>
        <p:spPr bwMode="auto">
          <a:xfrm>
            <a:off x="6705600" y="2362200"/>
            <a:ext cx="2438400" cy="360821"/>
          </a:xfrm>
          <a:prstGeom prst="wedgeEllipseCallout">
            <a:avLst>
              <a:gd name="adj1" fmla="val -35443"/>
              <a:gd name="adj2" fmla="val 73060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Only due to REL support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B8B7A-7229-3E96-08A6-9EDED5397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35" t="30208" r="48542" b="62128"/>
          <a:stretch/>
        </p:blipFill>
        <p:spPr>
          <a:xfrm>
            <a:off x="4419600" y="2286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1 – Floating-Point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Quantization </a:t>
            </a:r>
            <a:r>
              <a:rPr lang="en-US" dirty="0">
                <a:solidFill>
                  <a:srgbClr val="0070C0"/>
                </a:solidFill>
              </a:rPr>
              <a:t>converts floats to integers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Uses floating-point operations</a:t>
            </a:r>
          </a:p>
          <a:p>
            <a:pPr>
              <a:spcBef>
                <a:spcPts val="1200"/>
              </a:spcBef>
            </a:pPr>
            <a:r>
              <a:rPr lang="en-US" dirty="0"/>
              <a:t>Floating-point arithmetic has finite precision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Rounding errors can cause values to be </a:t>
            </a:r>
            <a:r>
              <a:rPr lang="en-US" dirty="0">
                <a:solidFill>
                  <a:srgbClr val="FF0000"/>
                </a:solidFill>
              </a:rPr>
              <a:t>quantized outside of the error bound</a:t>
            </a:r>
          </a:p>
          <a:p>
            <a:pPr>
              <a:spcBef>
                <a:spcPts val="1200"/>
              </a:spcBef>
            </a:pPr>
            <a:r>
              <a:rPr lang="en-US" dirty="0"/>
              <a:t>Special floating-point values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Infinity, Not a Number (</a:t>
            </a:r>
            <a:r>
              <a:rPr lang="en-US" dirty="0" err="1"/>
              <a:t>NaN</a:t>
            </a:r>
            <a:r>
              <a:rPr lang="en-US" dirty="0"/>
              <a:t>), denormal values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May need to be </a:t>
            </a:r>
            <a:r>
              <a:rPr lang="en-US" dirty="0">
                <a:solidFill>
                  <a:srgbClr val="0070C0"/>
                </a:solidFill>
              </a:rPr>
              <a:t>handled separately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0C58-A95A-E1C8-62C1-FA31D83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053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 – CPU/GPU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Parity between CPU and GPU </a:t>
            </a:r>
            <a:r>
              <a:rPr lang="en-US" dirty="0"/>
              <a:t>is increasingly important in heterogenous computing</a:t>
            </a:r>
          </a:p>
          <a:p>
            <a:pPr>
              <a:spcBef>
                <a:spcPts val="1200"/>
              </a:spcBef>
            </a:pPr>
            <a:r>
              <a:rPr lang="en-US" dirty="0"/>
              <a:t>Difficult to achieve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Only supported by one tested compressor (MGARD)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Compilers </a:t>
            </a:r>
            <a:r>
              <a:rPr lang="en-US" dirty="0">
                <a:solidFill>
                  <a:srgbClr val="FF0000"/>
                </a:solidFill>
              </a:rPr>
              <a:t>optimize code differently</a:t>
            </a:r>
            <a:endParaRPr lang="en-US" dirty="0"/>
          </a:p>
          <a:p>
            <a:pPr lvl="2">
              <a:spcBef>
                <a:spcPts val="1200"/>
              </a:spcBef>
            </a:pPr>
            <a:r>
              <a:rPr lang="en-US" sz="2400" dirty="0"/>
              <a:t>Emit fused multiply adds in different places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Built-in libraries </a:t>
            </a:r>
            <a:r>
              <a:rPr lang="en-US" dirty="0">
                <a:solidFill>
                  <a:srgbClr val="FF0000"/>
                </a:solidFill>
              </a:rPr>
              <a:t>differ in implementation </a:t>
            </a:r>
          </a:p>
          <a:p>
            <a:pPr lvl="2">
              <a:spcBef>
                <a:spcPts val="1200"/>
              </a:spcBef>
            </a:pPr>
            <a:r>
              <a:rPr lang="en-US" sz="2400" dirty="0"/>
              <a:t>CUDA and C++ </a:t>
            </a:r>
            <a:r>
              <a:rPr lang="en-US" sz="2400" dirty="0">
                <a:solidFill>
                  <a:srgbClr val="0070C0"/>
                </a:solidFill>
              </a:rPr>
              <a:t>log</a:t>
            </a:r>
            <a:r>
              <a:rPr lang="en-US" sz="2400" dirty="0"/>
              <a:t> functions </a:t>
            </a:r>
            <a:r>
              <a:rPr lang="en-US" sz="2400" dirty="0">
                <a:solidFill>
                  <a:srgbClr val="0070C0"/>
                </a:solidFill>
              </a:rPr>
              <a:t>produce different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80C58-A95A-E1C8-62C1-FA31D833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823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E67E102-03F5-6022-9BB9-D707ECEB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42488"/>
            <a:ext cx="1905000" cy="200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 – Floating-Point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Rounding errors are handled by </a:t>
            </a:r>
            <a:r>
              <a:rPr lang="en-US" dirty="0">
                <a:solidFill>
                  <a:srgbClr val="FF0000"/>
                </a:solidFill>
              </a:rPr>
              <a:t>double checking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Compressor checks each value by </a:t>
            </a:r>
            <a:r>
              <a:rPr lang="en-US" dirty="0">
                <a:solidFill>
                  <a:srgbClr val="0070C0"/>
                </a:solidFill>
              </a:rPr>
              <a:t>decoding</a:t>
            </a:r>
            <a:r>
              <a:rPr lang="en-US" dirty="0"/>
              <a:t> it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 case of violation, stores the value </a:t>
            </a:r>
            <a:r>
              <a:rPr lang="en-US" dirty="0">
                <a:solidFill>
                  <a:srgbClr val="0070C0"/>
                </a:solidFill>
              </a:rPr>
              <a:t>losslessly</a:t>
            </a:r>
          </a:p>
          <a:p>
            <a:pPr lvl="2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Infinity</a:t>
            </a:r>
            <a:r>
              <a:rPr lang="en-US" dirty="0"/>
              <a:t> and </a:t>
            </a:r>
            <a:r>
              <a:rPr lang="en-US" dirty="0" err="1">
                <a:solidFill>
                  <a:srgbClr val="0070C0"/>
                </a:solidFill>
              </a:rPr>
              <a:t>NaN</a:t>
            </a:r>
            <a:r>
              <a:rPr lang="en-US" dirty="0"/>
              <a:t> are losslessly preserved</a:t>
            </a:r>
          </a:p>
          <a:p>
            <a:pPr lvl="2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err="1">
                <a:solidFill>
                  <a:srgbClr val="0070C0"/>
                </a:solidFill>
              </a:rPr>
              <a:t>Denormals</a:t>
            </a:r>
            <a:r>
              <a:rPr lang="en-US" dirty="0"/>
              <a:t> are handled by the double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81122-EF67-71C5-A1ED-3C3047D6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733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 – Result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371600"/>
            <a:ext cx="85312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FMA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disabled</a:t>
            </a:r>
            <a:r>
              <a:rPr lang="en-US" dirty="0"/>
              <a:t> with compiler flags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Technically degrades precision but supplies parity</a:t>
            </a:r>
          </a:p>
          <a:p>
            <a:pPr lvl="4">
              <a:spcBef>
                <a:spcPts val="1200"/>
              </a:spcBef>
            </a:pPr>
            <a:endParaRPr lang="en-US" sz="100" dirty="0"/>
          </a:p>
          <a:p>
            <a:pPr>
              <a:spcBef>
                <a:spcPts val="1200"/>
              </a:spcBef>
            </a:pPr>
            <a:r>
              <a:rPr lang="en-US" dirty="0"/>
              <a:t>Non-matching built-in functions (</a:t>
            </a:r>
            <a:r>
              <a:rPr lang="en-US" dirty="0">
                <a:solidFill>
                  <a:srgbClr val="FF0000"/>
                </a:solidFill>
              </a:rPr>
              <a:t>pow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log</a:t>
            </a:r>
            <a:r>
              <a:rPr lang="en-US" dirty="0"/>
              <a:t>) 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Implemented our own fully matching versions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Only use fully IEEE 754 compliant operations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Degrades precision but supplies parity</a:t>
            </a:r>
          </a:p>
          <a:p>
            <a:pPr lvl="4">
              <a:spcBef>
                <a:spcPts val="1200"/>
              </a:spcBef>
            </a:pPr>
            <a:endParaRPr lang="en-US" sz="100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Double checking </a:t>
            </a:r>
            <a:r>
              <a:rPr lang="en-US" dirty="0"/>
              <a:t>catches any excessive degradation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81122-EF67-71C5-A1ED-3C3047D6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797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0407-10C9-6382-6F95-CCEB90D4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CPU Only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A062-3640-6C0E-01EA-8B4AD3105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ZFP</a:t>
            </a:r>
          </a:p>
          <a:p>
            <a:pPr lvl="1"/>
            <a:r>
              <a:rPr lang="en-US" dirty="0"/>
              <a:t>Converts floats to integers, performs a </a:t>
            </a:r>
            <a:r>
              <a:rPr lang="en-US" dirty="0">
                <a:solidFill>
                  <a:srgbClr val="0070C0"/>
                </a:solidFill>
              </a:rPr>
              <a:t>decorrelating transform</a:t>
            </a:r>
            <a:r>
              <a:rPr lang="en-US" dirty="0"/>
              <a:t>, data mutation, and bit shuffling</a:t>
            </a:r>
          </a:p>
          <a:p>
            <a:pPr lvl="1"/>
            <a:r>
              <a:rPr lang="en-US" dirty="0"/>
              <a:t>Lossless compression applied after the above steps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SPERR</a:t>
            </a:r>
          </a:p>
          <a:p>
            <a:pPr lvl="1"/>
            <a:r>
              <a:rPr lang="en-US" dirty="0"/>
              <a:t>Uses</a:t>
            </a:r>
            <a:r>
              <a:rPr lang="en-US" dirty="0">
                <a:solidFill>
                  <a:srgbClr val="0070C0"/>
                </a:solidFill>
              </a:rPr>
              <a:t> wavelet transformations and SPECK</a:t>
            </a:r>
          </a:p>
          <a:p>
            <a:pPr lvl="1"/>
            <a:r>
              <a:rPr lang="en-US" dirty="0"/>
              <a:t>Detects outliers and stores a correction factor</a:t>
            </a:r>
          </a:p>
          <a:p>
            <a:pPr lvl="1"/>
            <a:r>
              <a:rPr lang="en-US" dirty="0"/>
              <a:t>Lossless compression step is ZSTD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9C9FA-F4A3-B258-DD96-762FDF8E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EA1F1-495D-1304-8AAD-1F063975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554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CDD8-BD18-2874-279C-EDBA36A9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CPU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D750-98B7-B840-155E-89D9F50FA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SZ2</a:t>
            </a:r>
          </a:p>
          <a:p>
            <a:pPr lvl="1"/>
            <a:r>
              <a:rPr lang="en-US" dirty="0"/>
              <a:t>Uses Lorenzo prediction and linear regression followed by </a:t>
            </a:r>
            <a:r>
              <a:rPr lang="en-US" dirty="0">
                <a:solidFill>
                  <a:srgbClr val="0070C0"/>
                </a:solidFill>
              </a:rPr>
              <a:t>quantization</a:t>
            </a:r>
          </a:p>
          <a:p>
            <a:pPr lvl="1"/>
            <a:r>
              <a:rPr lang="en-US" dirty="0"/>
              <a:t>Uses Huffman followed by GZIP after lossy stage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SZ3</a:t>
            </a:r>
          </a:p>
          <a:p>
            <a:pPr lvl="1"/>
            <a:r>
              <a:rPr lang="en-US" dirty="0"/>
              <a:t>Often produces </a:t>
            </a:r>
            <a:r>
              <a:rPr lang="en-US" dirty="0">
                <a:solidFill>
                  <a:srgbClr val="0070C0"/>
                </a:solidFill>
              </a:rPr>
              <a:t>better</a:t>
            </a:r>
            <a:r>
              <a:rPr lang="en-US" dirty="0"/>
              <a:t> compression ratios than SZ2 with similar throughputs</a:t>
            </a:r>
          </a:p>
          <a:p>
            <a:pPr lvl="1"/>
            <a:r>
              <a:rPr lang="en-US" dirty="0"/>
              <a:t>Modular, lossless stage can be customized (e.g., ZSTD)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3473-D9F4-E1A7-0D67-48CA802A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5B7A8-AB82-6D7F-7CC1-6F10E53C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920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62FA-0EB9-D7A7-561D-482168C57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GPU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7BF5-6D34-3854-23F9-2F088FD3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FZ-GPU</a:t>
            </a:r>
          </a:p>
          <a:p>
            <a:pPr lvl="1"/>
            <a:r>
              <a:rPr lang="en-US" dirty="0"/>
              <a:t>Uses Lorenzo prediction followed by </a:t>
            </a:r>
            <a:r>
              <a:rPr lang="en-US" dirty="0">
                <a:solidFill>
                  <a:srgbClr val="0070C0"/>
                </a:solidFill>
              </a:rPr>
              <a:t>GPU-friendly</a:t>
            </a:r>
            <a:r>
              <a:rPr lang="en-US" dirty="0"/>
              <a:t> multi-byte Huffman coding</a:t>
            </a:r>
          </a:p>
          <a:p>
            <a:pPr lvl="4"/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cuSZp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Splits data into blocks, then </a:t>
            </a:r>
            <a:r>
              <a:rPr lang="en-US" dirty="0">
                <a:solidFill>
                  <a:srgbClr val="0070C0"/>
                </a:solidFill>
              </a:rPr>
              <a:t>quantizes and predicts</a:t>
            </a:r>
            <a:r>
              <a:rPr lang="en-US" dirty="0"/>
              <a:t> values in non-zero blocks</a:t>
            </a:r>
          </a:p>
          <a:p>
            <a:pPr lvl="1"/>
            <a:r>
              <a:rPr lang="en-US" dirty="0"/>
              <a:t>Compresses non-zero blocks using fixed-length encoding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6F159-7699-E837-AB46-FFD26F99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86B9A-40A6-BF35-BA16-C450EE3E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055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5C2E-050A-4C95-F4CB-8AFD331F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– CPU and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94E0-DC34-6A7A-B7FB-D9C15BAAB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MGARD-X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70C0"/>
                </a:solidFill>
              </a:rPr>
              <a:t>Only other compressor </a:t>
            </a:r>
            <a:r>
              <a:rPr lang="en-US" dirty="0"/>
              <a:t>to support compatible CPU/GPU compression/decompression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Uses </a:t>
            </a:r>
            <a:r>
              <a:rPr lang="en-US" dirty="0">
                <a:solidFill>
                  <a:srgbClr val="0070C0"/>
                </a:solidFill>
              </a:rPr>
              <a:t>multigrid hierarchical data refactoring </a:t>
            </a:r>
            <a:r>
              <a:rPr lang="en-US" dirty="0"/>
              <a:t>to decompose and recompose data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Selective loading based on the hierarchy after decomposition to determine accuracy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471BA-442D-9A61-FFEA-17144C10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D2906-C09D-8787-BA0E-B62A0078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929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Scientific </a:t>
            </a:r>
            <a:r>
              <a:rPr lang="en-US" dirty="0">
                <a:solidFill>
                  <a:srgbClr val="0070C0"/>
                </a:solidFill>
              </a:rPr>
              <a:t>data</a:t>
            </a:r>
            <a:r>
              <a:rPr lang="en-US" dirty="0"/>
              <a:t> in HPC environments is becoming </a:t>
            </a:r>
            <a:r>
              <a:rPr lang="en-US" dirty="0">
                <a:solidFill>
                  <a:srgbClr val="FF0000"/>
                </a:solidFill>
              </a:rPr>
              <a:t>too large </a:t>
            </a:r>
            <a:r>
              <a:rPr lang="en-US" dirty="0"/>
              <a:t>and being produced </a:t>
            </a:r>
            <a:r>
              <a:rPr lang="en-US" dirty="0">
                <a:solidFill>
                  <a:srgbClr val="FF0000"/>
                </a:solidFill>
              </a:rPr>
              <a:t>too fast</a:t>
            </a:r>
          </a:p>
          <a:p>
            <a:pPr>
              <a:spcBef>
                <a:spcPts val="600"/>
              </a:spcBef>
            </a:pPr>
            <a:r>
              <a:rPr lang="en-US" dirty="0"/>
              <a:t>Lossless compression typically cannot yield high compression ratios on this type of data</a:t>
            </a:r>
          </a:p>
          <a:p>
            <a:pPr>
              <a:spcBef>
                <a:spcPts val="600"/>
              </a:spcBef>
            </a:pPr>
            <a:r>
              <a:rPr lang="en-US" dirty="0"/>
              <a:t>Lossy compression needs to be </a:t>
            </a:r>
            <a:r>
              <a:rPr lang="en-US" dirty="0">
                <a:solidFill>
                  <a:srgbClr val="0070C0"/>
                </a:solidFill>
              </a:rPr>
              <a:t>error-bounded</a:t>
            </a:r>
          </a:p>
          <a:p>
            <a:pPr>
              <a:spcBef>
                <a:spcPts val="600"/>
              </a:spcBef>
            </a:pPr>
            <a:r>
              <a:rPr lang="en-US" dirty="0"/>
              <a:t>Support for </a:t>
            </a:r>
            <a:r>
              <a:rPr lang="en-US" dirty="0">
                <a:solidFill>
                  <a:srgbClr val="0070C0"/>
                </a:solidFill>
              </a:rPr>
              <a:t>heterogenous systems</a:t>
            </a:r>
            <a:r>
              <a:rPr lang="en-US" dirty="0"/>
              <a:t> is important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F9005-100A-7BF7-9879-0204929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5DDE40-31FD-CCFE-CE50-ADAEEBA9D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612" y="4495800"/>
            <a:ext cx="5943600" cy="112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8827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</a:t>
            </a:r>
          </a:p>
          <a:p>
            <a:pPr lvl="1"/>
            <a:r>
              <a:rPr lang="en-US" dirty="0"/>
              <a:t>GPU: NVIDIA </a:t>
            </a:r>
            <a:r>
              <a:rPr lang="en-US" dirty="0">
                <a:solidFill>
                  <a:srgbClr val="FF0000"/>
                </a:solidFill>
              </a:rPr>
              <a:t>RTX 4090</a:t>
            </a:r>
            <a:r>
              <a:rPr lang="en-US" dirty="0"/>
              <a:t>, 16384 PEs, 128 SMs, 24 GB memory, nvcc 12.0.14</a:t>
            </a:r>
          </a:p>
          <a:p>
            <a:pPr lvl="1"/>
            <a:r>
              <a:rPr lang="en-US" dirty="0"/>
              <a:t>CPU: AMD </a:t>
            </a:r>
            <a:r>
              <a:rPr lang="en-US" dirty="0">
                <a:solidFill>
                  <a:srgbClr val="0070C0"/>
                </a:solidFill>
              </a:rPr>
              <a:t>Ryzen Threadripper 2950X </a:t>
            </a:r>
            <a:r>
              <a:rPr lang="pt-BR" dirty="0"/>
              <a:t>(16 cores, 3.5GHz)</a:t>
            </a:r>
            <a:r>
              <a:rPr lang="en-US" dirty="0"/>
              <a:t>, gcc 12.2.1</a:t>
            </a:r>
          </a:p>
          <a:p>
            <a:pPr lvl="1"/>
            <a:endParaRPr lang="en-US" dirty="0"/>
          </a:p>
          <a:p>
            <a:r>
              <a:rPr lang="en-US" dirty="0"/>
              <a:t>We measure compression ratio and compression/decompression throughput</a:t>
            </a:r>
          </a:p>
          <a:p>
            <a:pPr lvl="1"/>
            <a:r>
              <a:rPr lang="en-US" dirty="0"/>
              <a:t>Median of 9 runs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B341BB86-43D9-95AD-71E2-5A7B1A62E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240">
            <a:off x="6869400" y="3307243"/>
            <a:ext cx="2122065" cy="11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483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D29751-B324-FBC5-3AB7-EB4BB1508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447800"/>
            <a:ext cx="8763000" cy="25633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E00148-8E53-7631-C9B6-05068FAA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6" y="4191000"/>
            <a:ext cx="8226425" cy="16891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/>
              <a:t>SDRBench</a:t>
            </a:r>
            <a:r>
              <a:rPr lang="en-US" dirty="0"/>
              <a:t> inputs: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https://sdrbench.github.io/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Also </a:t>
            </a:r>
            <a:r>
              <a:rPr lang="en-US" dirty="0">
                <a:solidFill>
                  <a:srgbClr val="0070C0"/>
                </a:solidFill>
              </a:rPr>
              <a:t>generated</a:t>
            </a:r>
            <a:r>
              <a:rPr lang="en-US" dirty="0"/>
              <a:t> single- and double-precision inputs that cover many </a:t>
            </a:r>
            <a:r>
              <a:rPr lang="en-US" dirty="0">
                <a:solidFill>
                  <a:srgbClr val="FF0000"/>
                </a:solidFill>
              </a:rPr>
              <a:t>special float values</a:t>
            </a:r>
          </a:p>
        </p:txBody>
      </p:sp>
    </p:spTree>
    <p:extLst>
      <p:ext uri="{BB962C8B-B14F-4D97-AF65-F5344CB8AC3E}">
        <p14:creationId xmlns:p14="http://schemas.microsoft.com/office/powerpoint/2010/main" val="401878333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Special-Value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71032"/>
            <a:ext cx="6326187" cy="457200"/>
          </a:xfrm>
        </p:spPr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B7164-9207-7F5E-07DA-C80DBA996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59975"/>
            <a:ext cx="8839200" cy="352162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E5DEFA4-9F74-9559-E9D5-CADED73BD3E3}"/>
              </a:ext>
            </a:extLst>
          </p:cNvPr>
          <p:cNvSpPr/>
          <p:nvPr/>
        </p:nvSpPr>
        <p:spPr bwMode="auto">
          <a:xfrm>
            <a:off x="762000" y="1295400"/>
            <a:ext cx="2286000" cy="530684"/>
          </a:xfrm>
          <a:prstGeom prst="wedgeEllipseCallout">
            <a:avLst>
              <a:gd name="adj1" fmla="val -49442"/>
              <a:gd name="adj2" fmla="val 302288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Only other code that handles all values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06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Cost of Parity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0DA7813-4474-2823-8CA3-83A501DEFA47}"/>
              </a:ext>
            </a:extLst>
          </p:cNvPr>
          <p:cNvGrpSpPr/>
          <p:nvPr/>
        </p:nvGrpSpPr>
        <p:grpSpPr>
          <a:xfrm>
            <a:off x="93491" y="1728259"/>
            <a:ext cx="8957017" cy="3401482"/>
            <a:chOff x="186983" y="1376801"/>
            <a:chExt cx="8957017" cy="34014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FCE3BA-66F6-DEEE-E7EF-A0DD7D6DB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983" y="1376801"/>
              <a:ext cx="8770034" cy="19336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D2E0E50-C403-34F0-5DE8-60E8E567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983" y="3124200"/>
              <a:ext cx="8957017" cy="1654083"/>
            </a:xfrm>
            <a:prstGeom prst="rect">
              <a:avLst/>
            </a:prstGeom>
          </p:spPr>
        </p:pic>
      </p:grp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008BEC8-F858-1C35-D2E7-3606EFA524E5}"/>
              </a:ext>
            </a:extLst>
          </p:cNvPr>
          <p:cNvSpPr/>
          <p:nvPr/>
        </p:nvSpPr>
        <p:spPr bwMode="auto">
          <a:xfrm>
            <a:off x="3068808" y="1298820"/>
            <a:ext cx="2819400" cy="530684"/>
          </a:xfrm>
          <a:prstGeom prst="wedgeEllipseCallout">
            <a:avLst>
              <a:gd name="adj1" fmla="val -20261"/>
              <a:gd name="adj2" fmla="val 95763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Largest loss in compression ratio is only 8%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67A5A04-F6EB-F58D-10B2-69E101ED4E13}"/>
              </a:ext>
            </a:extLst>
          </p:cNvPr>
          <p:cNvSpPr/>
          <p:nvPr/>
        </p:nvSpPr>
        <p:spPr bwMode="auto">
          <a:xfrm>
            <a:off x="2306608" y="5181600"/>
            <a:ext cx="4530781" cy="530684"/>
          </a:xfrm>
          <a:prstGeom prst="wedgeEllipseCallout">
            <a:avLst>
              <a:gd name="adj1" fmla="val -26771"/>
              <a:gd name="adj2" fmla="val 37445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Throughput mostly unaffected: native functions also slow, and code is 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emory</a:t>
            </a:r>
            <a:r>
              <a:rPr lang="en-US" sz="1100" dirty="0"/>
              <a:t>-bound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1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6DD014-7093-74FD-0F8C-02100D13F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3" y="3408620"/>
            <a:ext cx="9095801" cy="1651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51" y="547688"/>
            <a:ext cx="8637673" cy="639762"/>
          </a:xfrm>
        </p:spPr>
        <p:txBody>
          <a:bodyPr/>
          <a:lstStyle/>
          <a:p>
            <a:r>
              <a:rPr lang="en-US" dirty="0"/>
              <a:t>Results – Cost of Double Checking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D693E-98DC-A216-FF2C-F04450324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3" y="1666818"/>
            <a:ext cx="8957018" cy="1645166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FAA0E2E-A03A-029B-2A13-1BC383864704}"/>
              </a:ext>
            </a:extLst>
          </p:cNvPr>
          <p:cNvSpPr/>
          <p:nvPr/>
        </p:nvSpPr>
        <p:spPr bwMode="auto">
          <a:xfrm>
            <a:off x="274551" y="3147653"/>
            <a:ext cx="1128932" cy="389461"/>
          </a:xfrm>
          <a:prstGeom prst="wedgeEllipseCallout">
            <a:avLst>
              <a:gd name="adj1" fmla="val 1402"/>
              <a:gd name="adj2" fmla="val 50573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ABS only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4990006-FA65-5B42-A79C-262DCC023785}"/>
              </a:ext>
            </a:extLst>
          </p:cNvPr>
          <p:cNvSpPr/>
          <p:nvPr/>
        </p:nvSpPr>
        <p:spPr bwMode="auto">
          <a:xfrm>
            <a:off x="2344709" y="1295400"/>
            <a:ext cx="4530781" cy="530684"/>
          </a:xfrm>
          <a:prstGeom prst="wedgeEllipseCallout">
            <a:avLst>
              <a:gd name="adj1" fmla="val -26771"/>
              <a:gd name="adj2" fmla="val 37445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Throughput mostly unaffected: code is 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emory</a:t>
            </a:r>
            <a:r>
              <a:rPr lang="en-US" sz="1100" dirty="0"/>
              <a:t>-bound, and check is a small portion of runtime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51FAD72-093D-F657-3DC8-CF001BBAE1B2}"/>
              </a:ext>
            </a:extLst>
          </p:cNvPr>
          <p:cNvSpPr/>
          <p:nvPr/>
        </p:nvSpPr>
        <p:spPr bwMode="auto">
          <a:xfrm>
            <a:off x="2143109" y="5175189"/>
            <a:ext cx="4933979" cy="368642"/>
          </a:xfrm>
          <a:prstGeom prst="wedgeEllipseCallout">
            <a:avLst>
              <a:gd name="adj1" fmla="val -26771"/>
              <a:gd name="adj2" fmla="val 37445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Compression ratio not impacted much: see next slide 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0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5450-0522-42EF-B000-F788836C1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 wrap="square"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000" dirty="0">
                <a:solidFill>
                  <a:srgbClr val="0070C0"/>
                </a:solidFill>
              </a:rPr>
              <a:t>REL unaffected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Allows larger error for larger values</a:t>
            </a:r>
          </a:p>
          <a:p>
            <a:pPr>
              <a:spcBef>
                <a:spcPts val="1200"/>
              </a:spcBef>
            </a:pPr>
            <a:r>
              <a:rPr lang="en-US" sz="3000" dirty="0"/>
              <a:t>Affects </a:t>
            </a:r>
            <a:r>
              <a:rPr lang="en-US" sz="3000" dirty="0">
                <a:solidFill>
                  <a:srgbClr val="FF0000"/>
                </a:solidFill>
              </a:rPr>
              <a:t>few values</a:t>
            </a:r>
            <a:r>
              <a:rPr lang="en-US" sz="3000" dirty="0"/>
              <a:t> in most cases for </a:t>
            </a:r>
            <a:r>
              <a:rPr lang="en-US" sz="3000" dirty="0">
                <a:solidFill>
                  <a:srgbClr val="0070C0"/>
                </a:solidFill>
              </a:rPr>
              <a:t>ABS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Also an issue for other compressors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Still allows for </a:t>
            </a:r>
            <a:r>
              <a:rPr lang="en-US" sz="2600" dirty="0">
                <a:solidFill>
                  <a:srgbClr val="0070C0"/>
                </a:solidFill>
              </a:rPr>
              <a:t>good compression</a:t>
            </a:r>
          </a:p>
          <a:p>
            <a:pPr>
              <a:spcBef>
                <a:spcPts val="1200"/>
              </a:spcBef>
            </a:pPr>
            <a:endParaRPr lang="en-US" sz="3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4A72B5-C057-EF44-92F7-4ED0F3887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818" y="1323975"/>
            <a:ext cx="3826602" cy="447992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1FC39-3345-E053-D47D-2D7E04B6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9128C3A0-0B0F-41AE-8690-F6AFB346F1B1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0B2CA2F-2FA4-75C7-573C-20A16A93B49B}"/>
              </a:ext>
            </a:extLst>
          </p:cNvPr>
          <p:cNvSpPr txBox="1">
            <a:spLocks/>
          </p:cNvSpPr>
          <p:nvPr/>
        </p:nvSpPr>
        <p:spPr bwMode="auto">
          <a:xfrm>
            <a:off x="273869" y="550618"/>
            <a:ext cx="86883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97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kern="0" dirty="0"/>
              <a:t>Results – Double Checking of Rounding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94C35B84-DAA6-F2DD-7BB8-A5C2EE5E05F6}"/>
              </a:ext>
            </a:extLst>
          </p:cNvPr>
          <p:cNvSpPr/>
          <p:nvPr/>
        </p:nvSpPr>
        <p:spPr bwMode="auto">
          <a:xfrm>
            <a:off x="3733800" y="1355480"/>
            <a:ext cx="2819400" cy="530684"/>
          </a:xfrm>
          <a:prstGeom prst="wedgeEllipseCallout">
            <a:avLst>
              <a:gd name="adj1" fmla="val 66000"/>
              <a:gd name="adj2" fmla="val 177130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Matches loss of compression ratio in previous slide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BCB3F584-E168-BACD-1981-27E926F6E76E}"/>
              </a:ext>
            </a:extLst>
          </p:cNvPr>
          <p:cNvSpPr/>
          <p:nvPr/>
        </p:nvSpPr>
        <p:spPr bwMode="auto">
          <a:xfrm>
            <a:off x="6248400" y="2898316"/>
            <a:ext cx="2133600" cy="530684"/>
          </a:xfrm>
          <a:prstGeom prst="wedgeEllipseCallout">
            <a:avLst>
              <a:gd name="adj1" fmla="val 28542"/>
              <a:gd name="adj2" fmla="val -104916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Compression change from 2.9x to 3.2x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73DDAED8-CD7A-1524-A6E5-FE66FC8EA752}"/>
              </a:ext>
            </a:extLst>
          </p:cNvPr>
          <p:cNvSpPr/>
          <p:nvPr/>
        </p:nvSpPr>
        <p:spPr bwMode="auto">
          <a:xfrm>
            <a:off x="6515100" y="4049024"/>
            <a:ext cx="2247900" cy="530684"/>
          </a:xfrm>
          <a:prstGeom prst="wedgeEllipseCallout">
            <a:avLst>
              <a:gd name="adj1" fmla="val 17391"/>
              <a:gd name="adj2" fmla="val -105605"/>
            </a:avLst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100" dirty="0"/>
              <a:t>Compression change 1.372x to 1.373x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32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87449"/>
            <a:ext cx="8226425" cy="461645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800" dirty="0"/>
              <a:t>Built </a:t>
            </a:r>
            <a:r>
              <a:rPr lang="en-US" sz="2800" dirty="0">
                <a:solidFill>
                  <a:srgbClr val="FF0000"/>
                </a:solidFill>
              </a:rPr>
              <a:t>LC</a:t>
            </a:r>
            <a:r>
              <a:rPr lang="en-US" sz="2800" dirty="0"/>
              <a:t> compression algorithm synthesis framework</a:t>
            </a:r>
          </a:p>
          <a:p>
            <a:pPr>
              <a:spcBef>
                <a:spcPts val="900"/>
              </a:spcBef>
            </a:pPr>
            <a:r>
              <a:rPr lang="en-US" sz="2800" dirty="0"/>
              <a:t>Techniques to guarantee error bound and parity</a:t>
            </a:r>
          </a:p>
          <a:p>
            <a:pPr lvl="1">
              <a:spcBef>
                <a:spcPts val="900"/>
              </a:spcBef>
            </a:pPr>
            <a:r>
              <a:rPr lang="en-US" sz="2400" dirty="0">
                <a:solidFill>
                  <a:srgbClr val="0070C0"/>
                </a:solidFill>
              </a:rPr>
              <a:t>Double checking </a:t>
            </a:r>
            <a:r>
              <a:rPr lang="en-US" sz="2400" dirty="0"/>
              <a:t>to guarantee error bound</a:t>
            </a:r>
          </a:p>
          <a:p>
            <a:pPr lvl="1">
              <a:spcBef>
                <a:spcPts val="900"/>
              </a:spcBef>
            </a:pPr>
            <a:r>
              <a:rPr lang="en-US" sz="2400" dirty="0"/>
              <a:t>Custom </a:t>
            </a:r>
            <a:r>
              <a:rPr lang="en-US" sz="2400" dirty="0">
                <a:solidFill>
                  <a:srgbClr val="0070C0"/>
                </a:solidFill>
              </a:rPr>
              <a:t>pow/log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0070C0"/>
                </a:solidFill>
              </a:rPr>
              <a:t>no FMA </a:t>
            </a:r>
            <a:r>
              <a:rPr lang="en-US" sz="2400" dirty="0"/>
              <a:t>to guarantee CPU/GPU parity</a:t>
            </a:r>
          </a:p>
          <a:p>
            <a:pPr>
              <a:spcBef>
                <a:spcPts val="900"/>
              </a:spcBef>
            </a:pPr>
            <a:r>
              <a:rPr lang="en-US" sz="2800" dirty="0">
                <a:solidFill>
                  <a:srgbClr val="FF0000"/>
                </a:solidFill>
              </a:rPr>
              <a:t>Small impact</a:t>
            </a:r>
            <a:r>
              <a:rPr lang="en-US" sz="2800" dirty="0"/>
              <a:t> on compression ratio and throughput</a:t>
            </a:r>
          </a:p>
          <a:p>
            <a:pPr>
              <a:spcBef>
                <a:spcPts val="900"/>
              </a:spcBef>
            </a:pPr>
            <a:r>
              <a:rPr lang="en-US" sz="2800" dirty="0"/>
              <a:t>Acknowledgements: Sheng &amp; Franck, DOE &amp; NVIDIA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https://userweb.cs.txstate.edu/~burtscher/papers/codac24.pdf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239761" y="4784839"/>
            <a:ext cx="1304177" cy="100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4796938-EDCE-90C1-B992-D39D8E4D835D}"/>
              </a:ext>
            </a:extLst>
          </p:cNvPr>
          <p:cNvSpPr txBox="1">
            <a:spLocks/>
          </p:cNvSpPr>
          <p:nvPr/>
        </p:nvSpPr>
        <p:spPr bwMode="auto">
          <a:xfrm>
            <a:off x="1981200" y="4998543"/>
            <a:ext cx="4648200" cy="59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/>
              <a:t>Contact: waf13@txstate.edu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39867-89F8-5645-260A-B72C585B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32D84-2A67-ECB5-1D18-D98B92ED7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207" y="4889001"/>
            <a:ext cx="2305393" cy="8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694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453DA6-AC3F-4779-F9DC-212114C1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Lossy compression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Three main error-bound types: </a:t>
            </a:r>
            <a:r>
              <a:rPr lang="en-US" dirty="0">
                <a:solidFill>
                  <a:srgbClr val="FF0000"/>
                </a:solidFill>
              </a:rPr>
              <a:t>ABS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REL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NOA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Error bounds are often </a:t>
            </a:r>
            <a:r>
              <a:rPr lang="en-US" dirty="0">
                <a:solidFill>
                  <a:srgbClr val="0070C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guaranteed</a:t>
            </a:r>
          </a:p>
          <a:p>
            <a:pPr lvl="4">
              <a:spcBef>
                <a:spcPts val="1200"/>
              </a:spcBef>
            </a:pPr>
            <a:endParaRPr lang="en-US" sz="800" dirty="0"/>
          </a:p>
          <a:p>
            <a:pPr>
              <a:spcBef>
                <a:spcPts val="1200"/>
              </a:spcBef>
            </a:pPr>
            <a:r>
              <a:rPr lang="en-US" dirty="0"/>
              <a:t>Heterogenous systems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Data compressed on one system (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Accessed on another system (</a:t>
            </a:r>
            <a:r>
              <a:rPr lang="en-US" dirty="0">
                <a:solidFill>
                  <a:srgbClr val="0070C0"/>
                </a:solidFill>
              </a:rPr>
              <a:t>GPU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CPU</a:t>
            </a:r>
            <a:r>
              <a:rPr lang="en-US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CPU/GPU compatibility </a:t>
            </a:r>
            <a:r>
              <a:rPr lang="en-US" dirty="0">
                <a:solidFill>
                  <a:srgbClr val="0070C0"/>
                </a:solidFill>
              </a:rPr>
              <a:t>rarely supported </a:t>
            </a:r>
            <a:r>
              <a:rPr lang="en-US" dirty="0"/>
              <a:t>in SOTA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F9005-100A-7BF7-9879-0204929E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01401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D4E1-AB9C-4F3F-85BC-2C26C8B1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Tool for </a:t>
            </a:r>
            <a:r>
              <a:rPr lang="en-US" dirty="0">
                <a:solidFill>
                  <a:srgbClr val="FF0000"/>
                </a:solidFill>
              </a:rPr>
              <a:t>automatic compressor synthesis</a:t>
            </a:r>
          </a:p>
          <a:p>
            <a:pPr>
              <a:spcBef>
                <a:spcPts val="600"/>
              </a:spcBef>
            </a:pPr>
            <a:r>
              <a:rPr lang="en-US" dirty="0"/>
              <a:t>Can create lossy and lossless compression codes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Guarantees </a:t>
            </a:r>
            <a:r>
              <a:rPr lang="en-US" dirty="0">
                <a:solidFill>
                  <a:srgbClr val="FF0000"/>
                </a:solidFill>
              </a:rPr>
              <a:t>error bounds</a:t>
            </a:r>
          </a:p>
          <a:p>
            <a:pPr>
              <a:spcBef>
                <a:spcPts val="600"/>
              </a:spcBef>
            </a:pPr>
            <a:r>
              <a:rPr lang="en-US" dirty="0"/>
              <a:t>Compatible between </a:t>
            </a:r>
            <a:r>
              <a:rPr lang="en-US" dirty="0">
                <a:solidFill>
                  <a:srgbClr val="0070C0"/>
                </a:solidFill>
              </a:rPr>
              <a:t>CPUs and GPUs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Guarantees </a:t>
            </a:r>
            <a:r>
              <a:rPr lang="en-US" dirty="0">
                <a:solidFill>
                  <a:srgbClr val="FF0000"/>
                </a:solidFill>
              </a:rPr>
              <a:t>bit-for-bit parity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User extensible</a:t>
            </a:r>
          </a:p>
          <a:p>
            <a:pPr>
              <a:spcBef>
                <a:spcPts val="600"/>
              </a:spcBef>
            </a:pPr>
            <a:r>
              <a:rPr lang="en-US" dirty="0"/>
              <a:t>Available in open source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https://github.com/burtscher/LC-framework/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C214A6-E3F7-19A2-AD62-962B38F2B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96" y="2895600"/>
            <a:ext cx="1597412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05368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 –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D4E1-AB9C-4F3F-85BC-2C26C8B1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Framework includes a set of </a:t>
            </a:r>
            <a:r>
              <a:rPr lang="en-US" dirty="0">
                <a:solidFill>
                  <a:srgbClr val="0070C0"/>
                </a:solidFill>
              </a:rPr>
              <a:t>components</a:t>
            </a:r>
          </a:p>
          <a:p>
            <a:pPr lvl="4">
              <a:spcBef>
                <a:spcPts val="600"/>
              </a:spcBef>
            </a:pPr>
            <a:endParaRPr lang="en-US" sz="8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Components transform the data </a:t>
            </a:r>
            <a:r>
              <a:rPr lang="en-US" dirty="0">
                <a:solidFill>
                  <a:srgbClr val="FF0000"/>
                </a:solidFill>
              </a:rPr>
              <a:t>losslessly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Mutators: transform values (e.g., TCMS)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Shufflers: rearrange values (e.g., BIT)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Predictors: guess values based on previous (e.g., DIFF)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Reducers: compress the data (e.g., RLE)</a:t>
            </a:r>
          </a:p>
          <a:p>
            <a:pPr lvl="4"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dirty="0"/>
              <a:t>Include an </a:t>
            </a:r>
            <a:r>
              <a:rPr lang="en-US" dirty="0">
                <a:solidFill>
                  <a:srgbClr val="0070C0"/>
                </a:solidFill>
              </a:rPr>
              <a:t>inverse </a:t>
            </a:r>
            <a:r>
              <a:rPr lang="en-US" dirty="0"/>
              <a:t>that reverses transformation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Needed for decompression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2941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 – Preprocessors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D4E1-AB9C-4F3F-85BC-2C26C8B1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Framework includes a set of </a:t>
            </a:r>
            <a:r>
              <a:rPr lang="en-US" dirty="0">
                <a:solidFill>
                  <a:srgbClr val="0070C0"/>
                </a:solidFill>
              </a:rPr>
              <a:t>preprocessors</a:t>
            </a:r>
          </a:p>
          <a:p>
            <a:pPr lvl="4">
              <a:spcBef>
                <a:spcPts val="600"/>
              </a:spcBef>
            </a:pPr>
            <a:endParaRPr lang="en-US" sz="800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/>
              <a:t>Preprocessors transform the data </a:t>
            </a:r>
            <a:r>
              <a:rPr lang="en-US" dirty="0" err="1">
                <a:solidFill>
                  <a:srgbClr val="FF0000"/>
                </a:solidFill>
              </a:rPr>
              <a:t>lossily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ABS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quantizes data using an absolute error bound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REL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quantizes data using a relative error bound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NOA</a:t>
            </a:r>
            <a:r>
              <a:rPr lang="en-US" dirty="0"/>
              <a:t>: quantizes data using a normalized ABS bound</a:t>
            </a:r>
          </a:p>
          <a:p>
            <a:pPr lvl="4">
              <a:spcBef>
                <a:spcPts val="600"/>
              </a:spcBef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dirty="0"/>
              <a:t>Include an </a:t>
            </a:r>
            <a:r>
              <a:rPr lang="en-US" dirty="0">
                <a:solidFill>
                  <a:srgbClr val="0070C0"/>
                </a:solidFill>
              </a:rPr>
              <a:t>inverse </a:t>
            </a:r>
            <a:r>
              <a:rPr lang="en-US" dirty="0"/>
              <a:t>that reverses transformation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Guarantees error bound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Optional </a:t>
            </a:r>
            <a:r>
              <a:rPr lang="en-US" dirty="0">
                <a:solidFill>
                  <a:srgbClr val="0070C0"/>
                </a:solidFill>
              </a:rPr>
              <a:t>auto correlation mitigation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0645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 – 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C9FCCD4-03F1-4798-5795-846C2AF3B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7134" y="1241237"/>
            <a:ext cx="8169731" cy="4671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01142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72B-B577-405E-B31B-98118C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D4E1-AB9C-4F3F-85BC-2C26C8B10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/>
              <a:t>How to </a:t>
            </a:r>
            <a:r>
              <a:rPr lang="en-US" sz="2800" dirty="0">
                <a:solidFill>
                  <a:srgbClr val="0070C0"/>
                </a:solidFill>
              </a:rPr>
              <a:t>generate</a:t>
            </a:r>
            <a:r>
              <a:rPr lang="en-US" sz="2800" dirty="0"/>
              <a:t> the framework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How to </a:t>
            </a:r>
            <a:r>
              <a:rPr lang="en-US" sz="2800" dirty="0">
                <a:solidFill>
                  <a:srgbClr val="0070C0"/>
                </a:solidFill>
              </a:rPr>
              <a:t>evaluate</a:t>
            </a:r>
            <a:r>
              <a:rPr lang="en-US" sz="2800" dirty="0"/>
              <a:t> a compression algorithm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How to </a:t>
            </a:r>
            <a:r>
              <a:rPr lang="en-US" sz="2800" dirty="0">
                <a:solidFill>
                  <a:srgbClr val="0070C0"/>
                </a:solidFill>
              </a:rPr>
              <a:t>search</a:t>
            </a:r>
            <a:r>
              <a:rPr lang="en-US" sz="2800" dirty="0"/>
              <a:t> for a compression algorithm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Restricting search with regular expressions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Generating </a:t>
            </a:r>
            <a:r>
              <a:rPr lang="en-US" sz="2800" dirty="0">
                <a:solidFill>
                  <a:srgbClr val="FF0000"/>
                </a:solidFill>
              </a:rPr>
              <a:t>standalone</a:t>
            </a:r>
            <a:r>
              <a:rPr lang="en-US" sz="2800" dirty="0"/>
              <a:t> compressors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60F9-4FA1-4E25-8685-18F3791C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Lessons Learned on the Path to Guaranteeing the Error Bound in Lossy Quantizers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9C0D0-D746-D95F-4728-5C81BCE0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AE349AF-C00A-3079-9141-77CA9201E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9400" y="3578642"/>
            <a:ext cx="2209800" cy="18941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1316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Lessons Learned on the Path to Guaranteeing the Error Bound in Lossy Quantizers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4703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6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1381</Words>
  <Application>Microsoft Office PowerPoint</Application>
  <PresentationFormat>On-screen Show (4:3)</PresentationFormat>
  <Paragraphs>247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Wingdings</vt:lpstr>
      <vt:lpstr>Blends</vt:lpstr>
      <vt:lpstr>Lessons Learned on the Path to Guaranteeing the Error Bound in Lossy Quantizers</vt:lpstr>
      <vt:lpstr>Introduction</vt:lpstr>
      <vt:lpstr>Introduction</vt:lpstr>
      <vt:lpstr>LC Framework</vt:lpstr>
      <vt:lpstr>LC Framework – Components</vt:lpstr>
      <vt:lpstr>LC Framework – Preprocessors</vt:lpstr>
      <vt:lpstr>LC Framework – Operation</vt:lpstr>
      <vt:lpstr>LC Framework Demo</vt:lpstr>
      <vt:lpstr>Lessons Learned</vt:lpstr>
      <vt:lpstr>Background – Error Bounding</vt:lpstr>
      <vt:lpstr>Background – Error Bounding</vt:lpstr>
      <vt:lpstr>Challenge 1 – Floating-Point Math</vt:lpstr>
      <vt:lpstr>Challenge 2 – CPU/GPU Parity</vt:lpstr>
      <vt:lpstr>Solution 1 – Floating-Point Math</vt:lpstr>
      <vt:lpstr>Solution 2 – Result Parity</vt:lpstr>
      <vt:lpstr>Related Work – CPU Only </vt:lpstr>
      <vt:lpstr>Related Work – CPU Only</vt:lpstr>
      <vt:lpstr>Related Work – GPU Only</vt:lpstr>
      <vt:lpstr>Related Work – CPU and GPU</vt:lpstr>
      <vt:lpstr>Experimental Methodology</vt:lpstr>
      <vt:lpstr>Inputs</vt:lpstr>
      <vt:lpstr>Results – Special-Value Support</vt:lpstr>
      <vt:lpstr>Results – Cost of Parity</vt:lpstr>
      <vt:lpstr>Results – Cost of Double Checking</vt:lpstr>
      <vt:lpstr>PowerPoint Presentation</vt:lpstr>
      <vt:lpstr>Summary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2024-07-23T13:19:13Z</dcterms:created>
  <dcterms:modified xsi:type="dcterms:W3CDTF">2024-08-06T10:10:04Z</dcterms:modified>
</cp:coreProperties>
</file>