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580" r:id="rId2"/>
    <p:sldId id="710" r:id="rId3"/>
    <p:sldId id="711" r:id="rId4"/>
    <p:sldId id="734" r:id="rId5"/>
    <p:sldId id="735" r:id="rId6"/>
    <p:sldId id="736" r:id="rId7"/>
    <p:sldId id="752" r:id="rId8"/>
    <p:sldId id="764" r:id="rId9"/>
    <p:sldId id="770" r:id="rId10"/>
    <p:sldId id="753" r:id="rId11"/>
    <p:sldId id="737" r:id="rId12"/>
    <p:sldId id="804" r:id="rId13"/>
    <p:sldId id="729" r:id="rId14"/>
    <p:sldId id="721" r:id="rId15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333397"/>
    <a:srgbClr val="DDDDDD"/>
    <a:srgbClr val="C0C0C0"/>
    <a:srgbClr val="B2B2B2"/>
    <a:srgbClr val="808080"/>
    <a:srgbClr val="777777"/>
    <a:srgbClr val="96969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80" autoAdjust="0"/>
  </p:normalViewPr>
  <p:slideViewPr>
    <p:cSldViewPr snapToGrid="0">
      <p:cViewPr varScale="1">
        <p:scale>
          <a:sx n="58" d="100"/>
          <a:sy n="58" d="100"/>
        </p:scale>
        <p:origin x="15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62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7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8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4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6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4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34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3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2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The Indigo Program-Verification Microbenchmark Suite of Irregular Parallel Code Patterns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759942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The Indigo Program-Verification Microbenchmark Suite of Irregular Parallel Code Patterns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oushin.azami@tx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821" y="809372"/>
            <a:ext cx="8503362" cy="1830387"/>
          </a:xfrm>
        </p:spPr>
        <p:txBody>
          <a:bodyPr/>
          <a:lstStyle/>
          <a:p>
            <a:r>
              <a:rPr lang="en-US" b="1" dirty="0"/>
              <a:t>LICO: An Effective, High-Speed, Lossless Compressor for Images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364746"/>
            <a:ext cx="8226425" cy="2192338"/>
          </a:xfrm>
        </p:spPr>
        <p:txBody>
          <a:bodyPr/>
          <a:lstStyle/>
          <a:p>
            <a:r>
              <a:rPr lang="en-US" sz="2800" dirty="0"/>
              <a:t>Noushin Azami*, Rain Lawson, and Martin Burtscher</a:t>
            </a:r>
          </a:p>
        </p:txBody>
      </p:sp>
      <p:pic>
        <p:nvPicPr>
          <p:cNvPr id="1028" name="Picture 4" descr="Texas State primary logo horizontal">
            <a:extLst>
              <a:ext uri="{FF2B5EF4-FFF2-40B4-BE49-F238E27FC236}">
                <a16:creationId xmlns:a16="http://schemas.microsoft.com/office/drawing/2014/main" id="{70B650D1-439C-AAD8-9651-0FC54012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8" b="22781"/>
          <a:stretch/>
        </p:blipFill>
        <p:spPr bwMode="auto">
          <a:xfrm>
            <a:off x="771297" y="4098884"/>
            <a:ext cx="4741409" cy="13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24B7424-1C1A-6E9F-7865-F2C84D5B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37" y="4072747"/>
            <a:ext cx="2065385" cy="12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967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6 &amp; 7 &amp; 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DF66-2DDA-8BB4-B9AE-C56598EF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682C3C-D535-93E5-98CD-AA9ACCE97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75584"/>
              </p:ext>
            </p:extLst>
          </p:nvPr>
        </p:nvGraphicFramePr>
        <p:xfrm>
          <a:off x="2306387" y="1129625"/>
          <a:ext cx="6206870" cy="138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76523" imgH="906529" progId="Acrobat.Document.DC">
                  <p:embed/>
                </p:oleObj>
              </mc:Choice>
              <mc:Fallback>
                <p:oleObj name="Acrobat Document" r:id="rId3" imgW="4076523" imgH="906529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2682C3C-D535-93E5-98CD-AA9ACCE97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6387" y="1129625"/>
                        <a:ext cx="6206870" cy="1380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ket 11">
            <a:extLst>
              <a:ext uri="{FF2B5EF4-FFF2-40B4-BE49-F238E27FC236}">
                <a16:creationId xmlns:a16="http://schemas.microsoft.com/office/drawing/2014/main" id="{BB403915-368A-40C3-EDF9-7EA0FBE77A1A}"/>
              </a:ext>
            </a:extLst>
          </p:cNvPr>
          <p:cNvSpPr/>
          <p:nvPr/>
        </p:nvSpPr>
        <p:spPr bwMode="auto">
          <a:xfrm>
            <a:off x="2018294" y="1264597"/>
            <a:ext cx="137355" cy="1254867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30203-3F9A-2C6B-EDD8-5E00DAD83788}"/>
              </a:ext>
            </a:extLst>
          </p:cNvPr>
          <p:cNvSpPr txBox="1"/>
          <p:nvPr/>
        </p:nvSpPr>
        <p:spPr>
          <a:xfrm rot="16200000">
            <a:off x="1271082" y="4636852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RZE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2FDF3751-8930-348F-73F9-CC472B07DCDE}"/>
              </a:ext>
            </a:extLst>
          </p:cNvPr>
          <p:cNvSpPr/>
          <p:nvPr/>
        </p:nvSpPr>
        <p:spPr bwMode="auto">
          <a:xfrm>
            <a:off x="2009216" y="4539575"/>
            <a:ext cx="137355" cy="1254867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88944-7817-FC0B-CD68-9FD397CFC59A}"/>
              </a:ext>
            </a:extLst>
          </p:cNvPr>
          <p:cNvSpPr txBox="1"/>
          <p:nvPr/>
        </p:nvSpPr>
        <p:spPr>
          <a:xfrm rot="16200000">
            <a:off x="1485886" y="1638153"/>
            <a:ext cx="61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BIT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B3B13F2-9528-D5EC-0601-22D43B697FED}"/>
              </a:ext>
            </a:extLst>
          </p:cNvPr>
          <p:cNvSpPr/>
          <p:nvPr/>
        </p:nvSpPr>
        <p:spPr bwMode="auto">
          <a:xfrm>
            <a:off x="0" y="2139876"/>
            <a:ext cx="1878563" cy="914401"/>
          </a:xfrm>
          <a:prstGeom prst="wedgeEllipseCallout">
            <a:avLst>
              <a:gd name="adj1" fmla="val 51508"/>
              <a:gd name="adj2" fmla="val 60361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At 4-byte granularity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F8B28D-2A85-C90B-7451-2C4110D8DF2F}"/>
              </a:ext>
            </a:extLst>
          </p:cNvPr>
          <p:cNvSpPr txBox="1"/>
          <p:nvPr/>
        </p:nvSpPr>
        <p:spPr>
          <a:xfrm rot="16200000">
            <a:off x="1267840" y="2979908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RZE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48BC9280-E888-2EAB-B5A6-563EFE675CE0}"/>
              </a:ext>
            </a:extLst>
          </p:cNvPr>
          <p:cNvSpPr/>
          <p:nvPr/>
        </p:nvSpPr>
        <p:spPr bwMode="auto">
          <a:xfrm>
            <a:off x="2005974" y="2882631"/>
            <a:ext cx="137355" cy="1254867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0FD1000-2EF2-392F-0F9B-58744A651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05074"/>
              </p:ext>
            </p:extLst>
          </p:nvPr>
        </p:nvGraphicFramePr>
        <p:xfrm>
          <a:off x="2287283" y="4572675"/>
          <a:ext cx="654526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6545403" imgH="1096997" progId="Acrobat.Document.DC">
                  <p:embed/>
                </p:oleObj>
              </mc:Choice>
              <mc:Fallback>
                <p:oleObj name="Acrobat Document" r:id="rId5" imgW="6545403" imgH="1096997" progId="Acrobat.Document.DC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0FD1000-2EF2-392F-0F9B-58744A651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7283" y="4572675"/>
                        <a:ext cx="6545263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BDA0245-22BD-3B29-870A-A1C8B277E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602704"/>
              </p:ext>
            </p:extLst>
          </p:nvPr>
        </p:nvGraphicFramePr>
        <p:xfrm>
          <a:off x="2238375" y="2811969"/>
          <a:ext cx="6786358" cy="120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6049926" imgH="1074090" progId="Acrobat.Document.DC">
                  <p:embed/>
                </p:oleObj>
              </mc:Choice>
              <mc:Fallback>
                <p:oleObj name="Acrobat Document" r:id="rId7" imgW="6049926" imgH="1074090" progId="Acrobat.Document.DC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BDA0245-22BD-3B29-870A-A1C8B277E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38375" y="2811969"/>
                        <a:ext cx="6786358" cy="1205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F039F9D8-4613-AEEB-EDC5-70567A1DCE7C}"/>
              </a:ext>
            </a:extLst>
          </p:cNvPr>
          <p:cNvSpPr/>
          <p:nvPr/>
        </p:nvSpPr>
        <p:spPr bwMode="auto">
          <a:xfrm>
            <a:off x="0" y="3848702"/>
            <a:ext cx="2149813" cy="914401"/>
          </a:xfrm>
          <a:prstGeom prst="wedgeEllipseCallout">
            <a:avLst>
              <a:gd name="adj1" fmla="val 30307"/>
              <a:gd name="adj2" fmla="val 74191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At 1-byte granularity for more compression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4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5E81F2-1687-1648-AAAE-8E4E62CF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66922" cy="4479925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64-bit Intel Xeon Gold 6226R CPU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2 sockets </a:t>
            </a:r>
            <a:r>
              <a:rPr lang="en-US" dirty="0">
                <a:latin typeface="Arial" panose="020B0604020202020204" pitchFamily="34" charset="0"/>
              </a:rPr>
              <a:t>with</a:t>
            </a:r>
            <a:r>
              <a:rPr lang="en-US" b="0" i="0" dirty="0">
                <a:effectLst/>
                <a:latin typeface="Arial" panose="020B0604020202020204" pitchFamily="34" charset="0"/>
              </a:rPr>
              <a:t> 16 cores per socket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g++ version 12.2.1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All 30 images </a:t>
            </a:r>
            <a:r>
              <a:rPr lang="en-US" dirty="0"/>
              <a:t>from</a:t>
            </a:r>
            <a:r>
              <a:rPr lang="en-US" dirty="0">
                <a:solidFill>
                  <a:srgbClr val="FF0000"/>
                </a:solidFill>
              </a:rPr>
              <a:t> CLIC’24 </a:t>
            </a:r>
            <a:r>
              <a:rPr lang="en-US" dirty="0"/>
              <a:t>challenge</a:t>
            </a:r>
          </a:p>
          <a:p>
            <a:pPr lvl="1"/>
            <a:r>
              <a:rPr lang="en-US" dirty="0"/>
              <a:t>In PNG format</a:t>
            </a:r>
          </a:p>
          <a:p>
            <a:pPr lvl="2"/>
            <a:r>
              <a:rPr lang="en-US" dirty="0"/>
              <a:t>Converted to BMP format</a:t>
            </a:r>
          </a:p>
          <a:p>
            <a:pPr lvl="1"/>
            <a:r>
              <a:rPr lang="en-US" dirty="0"/>
              <a:t>Smallest image: 2048 x 1152 pixels </a:t>
            </a:r>
          </a:p>
          <a:p>
            <a:pPr lvl="1"/>
            <a:r>
              <a:rPr lang="en-US" dirty="0"/>
              <a:t>Largest image: 2048 x 2048 pixels</a:t>
            </a:r>
          </a:p>
          <a:p>
            <a:endParaRPr lang="en-US" dirty="0"/>
          </a:p>
          <a:p>
            <a:pPr>
              <a:spcBef>
                <a:spcPts val="720"/>
              </a:spcBef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DF66-2DDA-8BB4-B9AE-C56598EF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008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DF66-2DDA-8BB4-B9AE-C56598EF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002A813C-9CA2-B2CC-7577-3763E1137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5" t="39988" r="14625" b="21838"/>
          <a:stretch/>
        </p:blipFill>
        <p:spPr>
          <a:xfrm>
            <a:off x="107003" y="2431913"/>
            <a:ext cx="4452573" cy="2811295"/>
          </a:xfr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10D4ED4-B522-C776-5A53-FDAC653E6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6" t="31042" r="14894" b="31042"/>
          <a:stretch/>
        </p:blipFill>
        <p:spPr>
          <a:xfrm>
            <a:off x="4464995" y="2402732"/>
            <a:ext cx="4428075" cy="278211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8E31812-F03A-B5BC-6004-490D019A922B}"/>
              </a:ext>
            </a:extLst>
          </p:cNvPr>
          <p:cNvSpPr/>
          <p:nvPr/>
        </p:nvSpPr>
        <p:spPr bwMode="auto">
          <a:xfrm>
            <a:off x="5856050" y="1118472"/>
            <a:ext cx="2334639" cy="1089707"/>
          </a:xfrm>
          <a:prstGeom prst="wedgeEllipseCallout">
            <a:avLst>
              <a:gd name="adj1" fmla="val -66690"/>
              <a:gd name="adj2" fmla="val 82419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The only other compressor on the Pareto front, ~130X slower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63130CD-22EF-961E-D098-6E3965F9D37E}"/>
              </a:ext>
            </a:extLst>
          </p:cNvPr>
          <p:cNvSpPr/>
          <p:nvPr/>
        </p:nvSpPr>
        <p:spPr bwMode="auto">
          <a:xfrm>
            <a:off x="317770" y="1144412"/>
            <a:ext cx="2697804" cy="1112404"/>
          </a:xfrm>
          <a:prstGeom prst="wedgeEllipseCallout">
            <a:avLst>
              <a:gd name="adj1" fmla="val 59137"/>
              <a:gd name="adj2" fmla="val 137547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LICO would be on Pareto front if we only considered serial codes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BB8176B-38CB-6ED3-824C-E00AB79B7CF9}"/>
              </a:ext>
            </a:extLst>
          </p:cNvPr>
          <p:cNvSpPr/>
          <p:nvPr/>
        </p:nvSpPr>
        <p:spPr bwMode="auto">
          <a:xfrm>
            <a:off x="3193913" y="927163"/>
            <a:ext cx="2483796" cy="1112404"/>
          </a:xfrm>
          <a:prstGeom prst="wedgeEllipseCallout">
            <a:avLst>
              <a:gd name="adj1" fmla="val -40739"/>
              <a:gd name="adj2" fmla="val 229367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Serial LICO is faster than 20 parallel ZSTD versions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BCFFA-E30D-D881-3A23-D546BB0563C3}"/>
              </a:ext>
            </a:extLst>
          </p:cNvPr>
          <p:cNvSpPr txBox="1"/>
          <p:nvPr/>
        </p:nvSpPr>
        <p:spPr>
          <a:xfrm>
            <a:off x="483475" y="5345702"/>
            <a:ext cx="839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i="0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Bzip2 is magenta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, </a:t>
            </a:r>
            <a:r>
              <a:rPr lang="en-US" sz="14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Gzip</a:t>
            </a:r>
            <a:r>
              <a:rPr lang="en-US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is red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, and </a:t>
            </a:r>
            <a:r>
              <a:rPr lang="en-US" sz="1400" b="1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Zstandard</a:t>
            </a:r>
            <a:r>
              <a:rPr lang="en-US" sz="1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is blue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; the numbers indicate the compression level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31394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F0A8-59E0-0C1F-716F-B9976ADE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500D-D0EC-89AE-79C0-65A6CDDC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526"/>
            <a:ext cx="8444204" cy="476671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latin typeface="Aptos" panose="020B0004020202020204" pitchFamily="34" charset="0"/>
              </a:rPr>
              <a:t>G</a:t>
            </a:r>
            <a:r>
              <a:rPr lang="en-US" b="0" i="0" dirty="0">
                <a:effectLst/>
                <a:latin typeface="Aptos" panose="020B0004020202020204" pitchFamily="34" charset="0"/>
              </a:rPr>
              <a:t>rowth in number and resolution of images </a:t>
            </a:r>
            <a:r>
              <a:rPr lang="en-US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strains</a:t>
            </a:r>
            <a:r>
              <a:rPr lang="en-US" b="0" i="0" dirty="0">
                <a:effectLst/>
                <a:latin typeface="Aptos" panose="020B0004020202020204" pitchFamily="34" charset="0"/>
              </a:rPr>
              <a:t> existing infrastructure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Image compression </a:t>
            </a:r>
            <a:r>
              <a:rPr lang="en-US" dirty="0"/>
              <a:t>is important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Lossless</a:t>
            </a:r>
            <a:r>
              <a:rPr lang="en-US" dirty="0"/>
              <a:t> compression needed in some environments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Should be </a:t>
            </a:r>
            <a:r>
              <a:rPr lang="en-US" dirty="0">
                <a:solidFill>
                  <a:srgbClr val="FF0000"/>
                </a:solidFill>
              </a:rPr>
              <a:t>fast </a:t>
            </a:r>
            <a:r>
              <a:rPr lang="en-US" dirty="0"/>
              <a:t>and compress </a:t>
            </a:r>
            <a:r>
              <a:rPr lang="en-US" dirty="0">
                <a:solidFill>
                  <a:srgbClr val="FF0000"/>
                </a:solidFill>
              </a:rPr>
              <a:t>well</a:t>
            </a:r>
          </a:p>
          <a:p>
            <a:pPr>
              <a:spcBef>
                <a:spcPts val="300"/>
              </a:spcBef>
            </a:pPr>
            <a:r>
              <a:rPr lang="en-US" dirty="0"/>
              <a:t>Introducing </a:t>
            </a:r>
            <a:r>
              <a:rPr lang="en-US" b="1" dirty="0"/>
              <a:t>LICO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Novel fast and effective lossless compressor for images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Parallel</a:t>
            </a:r>
            <a:r>
              <a:rPr lang="en-US" dirty="0"/>
              <a:t> and serial implantations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Second only to JPEG2000 in compression ratio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than JPEG2000, PNG, ZSTD, TIFF, </a:t>
            </a:r>
            <a:r>
              <a:rPr lang="en-US" dirty="0" err="1"/>
              <a:t>gzip</a:t>
            </a:r>
            <a:r>
              <a:rPr lang="en-US" dirty="0"/>
              <a:t>, and bzip2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FA8C-F740-011C-CC26-6AC0615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99F6-FAF6-D00D-0CDD-1DB91B65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119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95384"/>
            <a:ext cx="5433281" cy="43350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Acknowledgments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Alex Fallin, </a:t>
            </a:r>
            <a:r>
              <a:rPr lang="en-US" dirty="0" err="1"/>
              <a:t>Benila</a:t>
            </a:r>
            <a:r>
              <a:rPr lang="en-US" dirty="0"/>
              <a:t> Jerald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DOE, NVIDIA</a:t>
            </a:r>
          </a:p>
          <a:p>
            <a:pPr lvl="6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Contact information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hlinkClick r:id="rId2"/>
              </a:rPr>
              <a:t>noushin.azami@txstate.edu</a:t>
            </a:r>
            <a:endParaRPr lang="en-US" sz="2400" dirty="0">
              <a:solidFill>
                <a:srgbClr val="0070C0"/>
              </a:solidFill>
            </a:endParaRPr>
          </a:p>
          <a:p>
            <a:pPr lvl="4"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Link to code</a:t>
            </a:r>
          </a:p>
          <a:p>
            <a:pPr lvl="1">
              <a:spcBef>
                <a:spcPts val="600"/>
              </a:spcBef>
            </a:pPr>
            <a:r>
              <a:rPr lang="en-US" sz="2400" u="sng" dirty="0">
                <a:solidFill>
                  <a:srgbClr val="FF0000"/>
                </a:solidFill>
              </a:rPr>
              <a:t>https://github.com/burtscher/LICO</a:t>
            </a:r>
          </a:p>
          <a:p>
            <a:pPr lvl="4">
              <a:spcBef>
                <a:spcPts val="6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rgbClr val="7B7BD1"/>
              </a:buClr>
              <a:buSzPct val="95000"/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3D0180-E276-411D-B2E9-AD266175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97" y="1406725"/>
            <a:ext cx="1710688" cy="1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E61862C-90FD-C123-DEE1-17E4AA57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787ED-4051-E1BA-BA2A-04797728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74CCE5-E59B-7352-8191-AAE7E675F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44" y="2830569"/>
            <a:ext cx="2572409" cy="2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09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372-E5C5-4807-AB72-537EF1D3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DD62-071B-4450-ACE2-9D56BB41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30768" cy="4479925"/>
          </a:xfrm>
        </p:spPr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</a:rPr>
              <a:t>People and devices are taking ever more images at </a:t>
            </a:r>
            <a:r>
              <a:rPr lang="en-US" b="0" i="0" dirty="0">
                <a:solidFill>
                  <a:srgbClr val="0070C0"/>
                </a:solidFill>
                <a:effectLst/>
              </a:rPr>
              <a:t>increasing resolutions</a:t>
            </a:r>
          </a:p>
          <a:p>
            <a:pPr lvl="1"/>
            <a:r>
              <a:rPr lang="en-US" b="0" i="0" dirty="0">
                <a:solidFill>
                  <a:srgbClr val="FF0000"/>
                </a:solidFill>
                <a:effectLst/>
              </a:rPr>
              <a:t>Compression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is highly desirable</a:t>
            </a:r>
          </a:p>
          <a:p>
            <a:r>
              <a:rPr lang="en-US" b="0" i="0" dirty="0">
                <a:solidFill>
                  <a:srgbClr val="242424"/>
                </a:solidFill>
                <a:effectLst/>
              </a:rPr>
              <a:t>Images taken by satellites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</a:rPr>
              <a:t>Limited storage &amp; bandwidth: </a:t>
            </a:r>
            <a:r>
              <a:rPr lang="en-US" dirty="0">
                <a:solidFill>
                  <a:srgbClr val="242424"/>
                </a:solidFill>
              </a:rPr>
              <a:t>want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good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compression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</a:rPr>
              <a:t>Limited energy: want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fast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compression</a:t>
            </a:r>
          </a:p>
          <a:p>
            <a:r>
              <a:rPr lang="en-US" b="0" i="0" dirty="0">
                <a:solidFill>
                  <a:srgbClr val="242424"/>
                </a:solidFill>
                <a:effectLst/>
              </a:rPr>
              <a:t>Medical imaging and forensic science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</a:rPr>
              <a:t>Every detail matters: want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lossless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compression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D74ADD-C94C-EFCA-6837-C09F7C60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13DDC-0E09-6962-F14D-4BFF88FA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443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179D-48C8-9DD9-CA6A-78C6F80B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24101D5-F559-5551-B957-6B385AAC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LICO: new</a:t>
            </a:r>
            <a:r>
              <a:rPr lang="en-US" dirty="0">
                <a:solidFill>
                  <a:srgbClr val="0070C0"/>
                </a:solidFill>
              </a:rPr>
              <a:t> lossless </a:t>
            </a:r>
            <a:r>
              <a:rPr lang="en-US" dirty="0"/>
              <a:t>image compression algorithm</a:t>
            </a:r>
          </a:p>
          <a:p>
            <a:r>
              <a:rPr lang="en-US" dirty="0">
                <a:solidFill>
                  <a:srgbClr val="FF0000"/>
                </a:solidFill>
              </a:rPr>
              <a:t>High-speed</a:t>
            </a:r>
            <a:r>
              <a:rPr lang="en-US" dirty="0"/>
              <a:t> serial and parallel operation </a:t>
            </a:r>
          </a:p>
          <a:p>
            <a:r>
              <a:rPr lang="en-US" dirty="0"/>
              <a:t>Comparison to six widely-used compressors on all 30 CLIC’24 images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340A9-9000-C2EF-ECA3-E6E74E2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1539BC8-6CC1-64E3-7597-6103CBA6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53866F3-3369-A32E-2202-6F42A85D5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2" t="36792" r="38191" b="50099"/>
          <a:stretch/>
        </p:blipFill>
        <p:spPr>
          <a:xfrm>
            <a:off x="1195589" y="3418226"/>
            <a:ext cx="6557532" cy="2048823"/>
          </a:xfrm>
          <a:prstGeom prst="rect">
            <a:avLst/>
          </a:prstGeom>
          <a:noFill/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5127892-FA22-403E-67FE-518A5B654279}"/>
              </a:ext>
            </a:extLst>
          </p:cNvPr>
          <p:cNvSpPr/>
          <p:nvPr/>
        </p:nvSpPr>
        <p:spPr bwMode="auto">
          <a:xfrm>
            <a:off x="2827583" y="5495022"/>
            <a:ext cx="1679196" cy="299151"/>
          </a:xfrm>
          <a:prstGeom prst="wedgeEllipseCallout">
            <a:avLst>
              <a:gd name="adj1" fmla="val -91185"/>
              <a:gd name="adj2" fmla="val -381147"/>
            </a:avLst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charset="0"/>
              </a:rPr>
              <a:t>LZW and ZIP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294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LICO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5E81F2-1687-1648-AAAE-8E4E62CF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66922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BMP3</a:t>
            </a:r>
            <a:r>
              <a:rPr lang="en-US" dirty="0"/>
              <a:t> formatted input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Popular version of BMP</a:t>
            </a:r>
          </a:p>
          <a:p>
            <a:pPr lvl="1">
              <a:spcBef>
                <a:spcPts val="720"/>
              </a:spcBef>
            </a:pPr>
            <a:r>
              <a:rPr lang="en-US" dirty="0"/>
              <a:t>Each pixel represented by three bytes (RGB)</a:t>
            </a:r>
          </a:p>
          <a:p>
            <a:pPr>
              <a:spcBef>
                <a:spcPts val="720"/>
              </a:spcBef>
            </a:pPr>
            <a:r>
              <a:rPr lang="en-US" dirty="0"/>
              <a:t>8 data transformations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DF66-2DDA-8BB4-B9AE-C56598EF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7FAC10-EF95-FC94-CC56-C4A592E6B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02842"/>
              </p:ext>
            </p:extLst>
          </p:nvPr>
        </p:nvGraphicFramePr>
        <p:xfrm>
          <a:off x="679269" y="3451444"/>
          <a:ext cx="7784166" cy="208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838665" imgH="1295101" progId="Acrobat.Document.DC">
                  <p:embed/>
                </p:oleObj>
              </mc:Choice>
              <mc:Fallback>
                <p:oleObj name="Acrobat Document" r:id="rId3" imgW="4838665" imgH="1295101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07FAC10-EF95-FC94-CC56-C4A592E6BE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269" y="3451444"/>
                        <a:ext cx="7784166" cy="208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5652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(per-channel 1.5D Lorenzo)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A5E81F2-1687-1648-AAAE-8E4E62CF6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655" y="1353158"/>
                <a:ext cx="8266922" cy="4479925"/>
              </a:xfrm>
            </p:spPr>
            <p:txBody>
              <a:bodyPr/>
              <a:lstStyle/>
              <a:p>
                <a:pPr>
                  <a:spcBef>
                    <a:spcPts val="720"/>
                  </a:spcBef>
                </a:pPr>
                <a:r>
                  <a:rPr lang="en-US" dirty="0"/>
                  <a:t>Exploits inter-pixel correlations</a:t>
                </a:r>
              </a:p>
              <a:p>
                <a:pPr>
                  <a:spcBef>
                    <a:spcPts val="720"/>
                  </a:spcBef>
                </a:pPr>
                <a:r>
                  <a:rPr lang="en-US" dirty="0"/>
                  <a:t>Applies 1.5D Lorenzo to each color in the matrix</a:t>
                </a:r>
              </a:p>
              <a:p>
                <a:pPr marL="0" indent="0">
                  <a:spcBef>
                    <a:spcPts val="720"/>
                  </a:spcBef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72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		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A5E81F2-1687-1648-AAAE-8E4E62CF6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655" y="1353158"/>
                <a:ext cx="8266922" cy="4479925"/>
              </a:xfrm>
              <a:blipFill>
                <a:blip r:embed="rId3"/>
                <a:stretch>
                  <a:fillRect l="-1327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DF66-2DDA-8BB4-B9AE-C56598EF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FE5FE7-325E-F527-CE41-52610057F633}"/>
              </a:ext>
            </a:extLst>
          </p:cNvPr>
          <p:cNvCxnSpPr>
            <a:cxnSpLocks/>
          </p:cNvCxnSpPr>
          <p:nvPr/>
        </p:nvCxnSpPr>
        <p:spPr bwMode="auto">
          <a:xfrm>
            <a:off x="4558697" y="4278601"/>
            <a:ext cx="2626466" cy="0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2A7773-0416-1AE5-E8AB-661BA800EDC5}"/>
              </a:ext>
            </a:extLst>
          </p:cNvPr>
          <p:cNvCxnSpPr>
            <a:cxnSpLocks/>
          </p:cNvCxnSpPr>
          <p:nvPr/>
        </p:nvCxnSpPr>
        <p:spPr bwMode="auto">
          <a:xfrm>
            <a:off x="4535999" y="3711155"/>
            <a:ext cx="2668620" cy="0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4AEBB9-1742-72D7-C1CC-A7FE7AFF9A71}"/>
              </a:ext>
            </a:extLst>
          </p:cNvPr>
          <p:cNvCxnSpPr>
            <a:cxnSpLocks/>
          </p:cNvCxnSpPr>
          <p:nvPr/>
        </p:nvCxnSpPr>
        <p:spPr bwMode="auto">
          <a:xfrm>
            <a:off x="4591122" y="3182619"/>
            <a:ext cx="2603769" cy="0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10976E-7895-696F-7175-9371D8B23B70}"/>
              </a:ext>
            </a:extLst>
          </p:cNvPr>
          <p:cNvCxnSpPr>
            <a:cxnSpLocks/>
          </p:cNvCxnSpPr>
          <p:nvPr/>
        </p:nvCxnSpPr>
        <p:spPr bwMode="auto">
          <a:xfrm>
            <a:off x="4802112" y="2985608"/>
            <a:ext cx="0" cy="1819072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065DD3-9033-B13B-2E5A-CDEAACF07B9C}"/>
              </a:ext>
            </a:extLst>
          </p:cNvPr>
          <p:cNvCxnSpPr>
            <a:cxnSpLocks/>
          </p:cNvCxnSpPr>
          <p:nvPr/>
        </p:nvCxnSpPr>
        <p:spPr bwMode="auto">
          <a:xfrm>
            <a:off x="895841" y="4315389"/>
            <a:ext cx="2626466" cy="0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B2AE5B-F758-1253-70E4-55B9A05CB762}"/>
              </a:ext>
            </a:extLst>
          </p:cNvPr>
          <p:cNvCxnSpPr>
            <a:cxnSpLocks/>
          </p:cNvCxnSpPr>
          <p:nvPr/>
        </p:nvCxnSpPr>
        <p:spPr bwMode="auto">
          <a:xfrm>
            <a:off x="873143" y="3747943"/>
            <a:ext cx="2668620" cy="0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2A170-63A1-C985-1A98-B940A651CE9F}"/>
              </a:ext>
            </a:extLst>
          </p:cNvPr>
          <p:cNvCxnSpPr>
            <a:cxnSpLocks/>
          </p:cNvCxnSpPr>
          <p:nvPr/>
        </p:nvCxnSpPr>
        <p:spPr bwMode="auto">
          <a:xfrm>
            <a:off x="928266" y="3219407"/>
            <a:ext cx="2603769" cy="0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4D4E5F-C8E4-5393-9319-7E9D7193E8BD}"/>
              </a:ext>
            </a:extLst>
          </p:cNvPr>
          <p:cNvCxnSpPr>
            <a:cxnSpLocks/>
          </p:cNvCxnSpPr>
          <p:nvPr/>
        </p:nvCxnSpPr>
        <p:spPr bwMode="auto">
          <a:xfrm>
            <a:off x="1181297" y="3001374"/>
            <a:ext cx="0" cy="1819072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F4CEAF-4104-3322-3F69-DFCED8371BCD}"/>
              </a:ext>
            </a:extLst>
          </p:cNvPr>
          <p:cNvCxnSpPr>
            <a:cxnSpLocks/>
          </p:cNvCxnSpPr>
          <p:nvPr/>
        </p:nvCxnSpPr>
        <p:spPr bwMode="auto">
          <a:xfrm>
            <a:off x="2227077" y="3006630"/>
            <a:ext cx="0" cy="1819072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762FDD-FE4A-E76B-A23D-8A63E7BE0395}"/>
              </a:ext>
            </a:extLst>
          </p:cNvPr>
          <p:cNvCxnSpPr>
            <a:cxnSpLocks/>
          </p:cNvCxnSpPr>
          <p:nvPr/>
        </p:nvCxnSpPr>
        <p:spPr bwMode="auto">
          <a:xfrm>
            <a:off x="3125711" y="2990863"/>
            <a:ext cx="0" cy="1819072"/>
          </a:xfrm>
          <a:prstGeom prst="straightConnector1">
            <a:avLst/>
          </a:prstGeom>
          <a:ln w="38100" cap="flat" cmpd="sng" algn="ctr">
            <a:solidFill>
              <a:srgbClr val="FF0000">
                <a:alpha val="47000"/>
              </a:srgb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70BEC8-B194-8994-24CA-8EC323FAD77A}"/>
              </a:ext>
            </a:extLst>
          </p:cNvPr>
          <p:cNvSpPr txBox="1"/>
          <p:nvPr/>
        </p:nvSpPr>
        <p:spPr>
          <a:xfrm>
            <a:off x="1481959" y="4992414"/>
            <a:ext cx="155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2D Lorenzo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8F4E8-DB8F-8911-2105-3E37D4E49B14}"/>
              </a:ext>
            </a:extLst>
          </p:cNvPr>
          <p:cNvSpPr txBox="1"/>
          <p:nvPr/>
        </p:nvSpPr>
        <p:spPr>
          <a:xfrm>
            <a:off x="5092262" y="4966138"/>
            <a:ext cx="189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1.5D Lorenzo</a:t>
            </a:r>
          </a:p>
        </p:txBody>
      </p:sp>
    </p:spTree>
    <p:extLst>
      <p:ext uri="{BB962C8B-B14F-4D97-AF65-F5344CB8AC3E}">
        <p14:creationId xmlns:p14="http://schemas.microsoft.com/office/powerpoint/2010/main" val="2797489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2 &amp;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5E81F2-1687-1648-AAAE-8E4E62CF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66922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Difference encoding across pixels</a:t>
            </a:r>
          </a:p>
          <a:p>
            <a:pPr lvl="1">
              <a:spcBef>
                <a:spcPts val="600"/>
              </a:spcBef>
            </a:pPr>
            <a:r>
              <a:rPr lang="en-US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 Creates small values if neighboring pixels have </a:t>
            </a:r>
            <a:r>
              <a:rPr lang="en-US" b="0" i="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similar brightness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Two’s complement to magnitude sign conversion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Creates more </a:t>
            </a:r>
            <a:r>
              <a:rPr lang="en-US" dirty="0">
                <a:solidFill>
                  <a:srgbClr val="FF0000"/>
                </a:solidFill>
              </a:rPr>
              <a:t>leading zero bits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DF66-2DDA-8BB4-B9AE-C56598EF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7A97DF1-201A-208C-068B-1265DA89B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713042"/>
              </p:ext>
            </p:extLst>
          </p:nvPr>
        </p:nvGraphicFramePr>
        <p:xfrm>
          <a:off x="1563066" y="3839452"/>
          <a:ext cx="5804685" cy="22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76523" imgH="1569563" progId="Acrobat.Document.DC">
                  <p:embed/>
                </p:oleObj>
              </mc:Choice>
              <mc:Fallback>
                <p:oleObj name="Acrobat Document" r:id="rId3" imgW="4076523" imgH="1569563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A5A2C57-41E0-BD35-1CA6-56F8557D24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3066" y="3839452"/>
                        <a:ext cx="5804685" cy="223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9391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E1B-8078-B895-0EBA-AB9E8BD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4 &amp;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C854-8D9A-2F64-CA8F-B9A5FB94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LICO: An Effective, High-Speed, Lossless Compressor for Images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5E81F2-1687-1648-AAAE-8E4E62CF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66922" cy="4479925"/>
          </a:xfrm>
        </p:spPr>
        <p:txBody>
          <a:bodyPr/>
          <a:lstStyle/>
          <a:p>
            <a:pPr>
              <a:spcBef>
                <a:spcPts val="720"/>
              </a:spcBef>
            </a:pPr>
            <a:r>
              <a:rPr lang="en-US" dirty="0"/>
              <a:t>Separation of </a:t>
            </a:r>
            <a:r>
              <a:rPr lang="en-US" dirty="0" err="1"/>
              <a:t>interleavings</a:t>
            </a:r>
            <a:endParaRPr lang="en-US" dirty="0"/>
          </a:p>
          <a:p>
            <a:pPr lvl="1">
              <a:spcBef>
                <a:spcPts val="720"/>
              </a:spcBef>
            </a:pPr>
            <a:r>
              <a:rPr lang="en-US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Matrix with values for </a:t>
            </a:r>
            <a:r>
              <a:rPr lang="en-US" b="0" i="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3 channels </a:t>
            </a:r>
            <a:r>
              <a:rPr lang="en-US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turns into 3 matrices with </a:t>
            </a:r>
            <a:r>
              <a:rPr lang="en-US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one channel each</a:t>
            </a:r>
          </a:p>
          <a:p>
            <a:pPr marL="457200" lvl="1" indent="0">
              <a:spcBef>
                <a:spcPts val="720"/>
              </a:spcBef>
              <a:buNone/>
            </a:pPr>
            <a:endParaRPr lang="en-US" dirty="0"/>
          </a:p>
          <a:p>
            <a:pPr>
              <a:spcBef>
                <a:spcPts val="720"/>
              </a:spcBef>
            </a:pPr>
            <a:r>
              <a:rPr lang="en-US" dirty="0">
                <a:solidFill>
                  <a:srgbClr val="FF0000"/>
                </a:solidFill>
              </a:rPr>
              <a:t>Transpose</a:t>
            </a:r>
            <a:r>
              <a:rPr lang="en-US" dirty="0"/>
              <a:t> each matrix</a:t>
            </a:r>
          </a:p>
          <a:p>
            <a:pPr indent="457200" algn="l"/>
            <a:r>
              <a:rPr lang="en-US" sz="2600" b="0" i="0" dirty="0">
                <a:solidFill>
                  <a:srgbClr val="242424"/>
                </a:solidFill>
                <a:effectLst/>
              </a:rPr>
              <a:t>Swap columns and rows</a:t>
            </a:r>
          </a:p>
          <a:p>
            <a:pPr indent="457200" algn="l"/>
            <a:r>
              <a:rPr lang="en-US" sz="2600" b="0" i="0" dirty="0">
                <a:solidFill>
                  <a:srgbClr val="242424"/>
                </a:solidFill>
                <a:effectLst/>
              </a:rPr>
              <a:t>Exposes correlations missed by 1.5D Lorenzo (Stage 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DF66-2DDA-8BB4-B9AE-C56598EF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255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161-D836-6159-39AA-88BAFD4C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6 (Bit Shuffling)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76BB-5D98-E3D7-E394-6A3F44A2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Efficient Synthesis of High-speed Parallel Lossless Data-compression Algorithms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B31A-D7E9-508A-227B-2E5868FE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420A1DD-C06B-77EA-045E-D919D7CFA3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0" y="2656934"/>
          <a:ext cx="8219021" cy="182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076523" imgH="906529" progId="Acrobat.Document.DC">
                  <p:embed/>
                </p:oleObj>
              </mc:Choice>
              <mc:Fallback>
                <p:oleObj name="Acrobat Document" r:id="rId3" imgW="4076523" imgH="906529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420A1DD-C06B-77EA-045E-D919D7CFA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460" y="2656934"/>
                        <a:ext cx="8219021" cy="1827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5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161-D836-6159-39AA-88BAFD4C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7 &amp; 8 (Zero Elimination)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FEA5-0091-F5A1-A635-ABFBD34B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784995"/>
          </a:xfrm>
        </p:spPr>
        <p:txBody>
          <a:bodyPr/>
          <a:lstStyle/>
          <a:p>
            <a:r>
              <a:rPr lang="en-US" dirty="0"/>
              <a:t>Creates a </a:t>
            </a:r>
            <a:r>
              <a:rPr lang="en-US" dirty="0">
                <a:solidFill>
                  <a:srgbClr val="FF0000"/>
                </a:solidFill>
              </a:rPr>
              <a:t>bitmap</a:t>
            </a:r>
          </a:p>
          <a:p>
            <a:pPr lvl="1"/>
            <a:r>
              <a:rPr lang="en-US" dirty="0"/>
              <a:t>Bit is 0 if corresponding word is zero</a:t>
            </a:r>
          </a:p>
          <a:p>
            <a:pPr lvl="1"/>
            <a:r>
              <a:rPr lang="en-US" dirty="0"/>
              <a:t>Bit is 1 if corresponding word is non-zero</a:t>
            </a:r>
          </a:p>
          <a:p>
            <a:r>
              <a:rPr lang="en-US" dirty="0"/>
              <a:t>Outputs non-zero words</a:t>
            </a:r>
          </a:p>
          <a:p>
            <a:r>
              <a:rPr lang="en-US" b="0" i="0" dirty="0">
                <a:solidFill>
                  <a:srgbClr val="242424"/>
                </a:solidFill>
                <a:effectLst/>
              </a:rPr>
              <a:t>Repeatedly compresses and then outputs </a:t>
            </a:r>
            <a:r>
              <a:rPr lang="en-US" b="0" i="0" dirty="0">
                <a:effectLst/>
              </a:rPr>
              <a:t>bitmap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76BB-5D98-E3D7-E394-6A3F44A2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Efficient Synthesis of High-speed Parallel Lossless Data-compression Algorithms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B31A-D7E9-508A-227B-2E5868FE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949B76-2806-8DAF-8ED8-081F7F54E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12653"/>
              </p:ext>
            </p:extLst>
          </p:nvPr>
        </p:nvGraphicFramePr>
        <p:xfrm>
          <a:off x="476306" y="4050752"/>
          <a:ext cx="7837377" cy="177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918818" imgH="1569563" progId="Acrobat.Document.DC">
                  <p:embed/>
                </p:oleObj>
              </mc:Choice>
              <mc:Fallback>
                <p:oleObj name="Acrobat Document" r:id="rId3" imgW="6918818" imgH="156956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306" y="4050752"/>
                        <a:ext cx="7837377" cy="1778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5409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39544</TotalTime>
  <Words>627</Words>
  <Application>Microsoft Office PowerPoint</Application>
  <PresentationFormat>On-screen Show (4:3)</PresentationFormat>
  <Paragraphs>126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Cambria Math</vt:lpstr>
      <vt:lpstr>Tahoma</vt:lpstr>
      <vt:lpstr>Wingdings</vt:lpstr>
      <vt:lpstr>Blends</vt:lpstr>
      <vt:lpstr>Acrobat Document</vt:lpstr>
      <vt:lpstr>LICO: An Effective, High-Speed, Lossless Compressor for Images</vt:lpstr>
      <vt:lpstr>Image Compression</vt:lpstr>
      <vt:lpstr>Contributions</vt:lpstr>
      <vt:lpstr>LICO Algorithm</vt:lpstr>
      <vt:lpstr>Stage 1 (per-channel 1.5D Lorenzo)</vt:lpstr>
      <vt:lpstr>Stages 2 &amp; 3</vt:lpstr>
      <vt:lpstr>Stages 4 &amp; 5</vt:lpstr>
      <vt:lpstr>Stage 6 (Bit Shuffling)</vt:lpstr>
      <vt:lpstr>Stages 7 &amp; 8 (Zero Elimination)</vt:lpstr>
      <vt:lpstr>Stages 6 &amp; 7 &amp; 8</vt:lpstr>
      <vt:lpstr>Methodology</vt:lpstr>
      <vt:lpstr>Results</vt:lpstr>
      <vt:lpstr>Summary</vt:lpstr>
      <vt:lpstr>Thank you!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Computer Systems</dc:title>
  <dc:creator>Martin Burtscher</dc:creator>
  <cp:lastModifiedBy>Burtscher, Martin</cp:lastModifiedBy>
  <cp:revision>2590</cp:revision>
  <cp:lastPrinted>1601-01-01T00:00:00Z</cp:lastPrinted>
  <dcterms:created xsi:type="dcterms:W3CDTF">2004-05-06T20:27:51Z</dcterms:created>
  <dcterms:modified xsi:type="dcterms:W3CDTF">2024-03-15T01:08:02Z</dcterms:modified>
</cp:coreProperties>
</file>