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ppt/tags/tag20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57" r:id="rId1"/>
  </p:sldMasterIdLst>
  <p:notesMasterIdLst>
    <p:notesMasterId r:id="rId31"/>
  </p:notesMasterIdLst>
  <p:handoutMasterIdLst>
    <p:handoutMasterId r:id="rId32"/>
  </p:handoutMasterIdLst>
  <p:sldIdLst>
    <p:sldId id="438" r:id="rId2"/>
    <p:sldId id="576" r:id="rId3"/>
    <p:sldId id="670" r:id="rId4"/>
    <p:sldId id="691" r:id="rId5"/>
    <p:sldId id="955" r:id="rId6"/>
    <p:sldId id="962" r:id="rId7"/>
    <p:sldId id="956" r:id="rId8"/>
    <p:sldId id="988" r:id="rId9"/>
    <p:sldId id="987" r:id="rId10"/>
    <p:sldId id="986" r:id="rId11"/>
    <p:sldId id="985" r:id="rId12"/>
    <p:sldId id="984" r:id="rId13"/>
    <p:sldId id="983" r:id="rId14"/>
    <p:sldId id="958" r:id="rId15"/>
    <p:sldId id="921" r:id="rId16"/>
    <p:sldId id="679" r:id="rId17"/>
    <p:sldId id="680" r:id="rId18"/>
    <p:sldId id="969" r:id="rId19"/>
    <p:sldId id="970" r:id="rId20"/>
    <p:sldId id="971" r:id="rId21"/>
    <p:sldId id="960" r:id="rId22"/>
    <p:sldId id="975" r:id="rId23"/>
    <p:sldId id="972" r:id="rId24"/>
    <p:sldId id="973" r:id="rId25"/>
    <p:sldId id="976" r:id="rId26"/>
    <p:sldId id="979" r:id="rId27"/>
    <p:sldId id="980" r:id="rId28"/>
    <p:sldId id="981" r:id="rId29"/>
    <p:sldId id="989" r:id="rId30"/>
  </p:sldIdLst>
  <p:sldSz cx="9144000" cy="6858000" type="screen4x3"/>
  <p:notesSz cx="6946900" cy="92075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4A1"/>
    <a:srgbClr val="9E021F"/>
    <a:srgbClr val="C9C5BA"/>
    <a:srgbClr val="C6D9F1"/>
    <a:srgbClr val="FFFFCC"/>
    <a:srgbClr val="FFFFFF"/>
    <a:srgbClr val="969696"/>
    <a:srgbClr val="DDDDDD"/>
    <a:srgbClr val="C0C0C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9" autoAdjust="0"/>
    <p:restoredTop sz="94980" autoAdjust="0"/>
  </p:normalViewPr>
  <p:slideViewPr>
    <p:cSldViewPr>
      <p:cViewPr varScale="1">
        <p:scale>
          <a:sx n="84" d="100"/>
          <a:sy n="84" d="100"/>
        </p:scale>
        <p:origin x="1486" y="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125" d="100"/>
          <a:sy n="125" d="100"/>
        </p:scale>
        <p:origin x="4896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0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471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0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7471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ahoma" pitchFamily="34" charset="0"/>
              </a:defRPr>
            </a:lvl1pPr>
          </a:lstStyle>
          <a:p>
            <a:fld id="{DD978F5E-19E5-42A7-A065-E4EA71ECC8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7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49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0563"/>
            <a:ext cx="4603750" cy="3452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373563"/>
            <a:ext cx="50958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471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49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7471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ahoma" pitchFamily="34" charset="0"/>
              </a:defRPr>
            </a:lvl1pPr>
          </a:lstStyle>
          <a:p>
            <a:fld id="{63EA9836-303D-4056-B115-97A20F820B1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590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1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925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3C239-E046-EE10-02E6-7A451FD4E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4C00C-F57D-8722-4F1C-B3E9E928E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2B74BF-782F-0986-3977-8C8577A83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05C25B-A831-6DB8-D8A1-78D20FE425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130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49E87-7E1D-76EE-AC2B-910A092D6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DFE4DE-F69F-9CA6-4693-4B3A21FF2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9D1FBD-C37E-E9BF-66FE-931B0E2D8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4C973-62B5-B979-FBE7-9BD309B12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39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C19AB-0EC0-4667-43D3-DACAD243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D329F2-3483-B3DD-4137-6F2355F4B1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401B03-66AE-B112-0374-A7852AB21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79962-0130-9DAB-7012-927F57B01E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32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9C2E7-8176-493E-B668-09669A49E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C0DE7A-871B-04B0-19F4-5E717DDAE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C9315-69EA-A674-A7CF-55E7988E2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56884-AFE3-207C-4D24-12BE8A334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6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09041-403D-7F16-54B2-E35C98822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C61DB-A045-0566-4AF3-2F37D797B8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F879CC-F03B-54C1-F8A7-F5E1B00D2D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318CA-F8EB-AF32-B738-D2577C41D6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18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90F19-636B-903F-3897-4D09EEA11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706BF-DB77-1DB7-6522-F772D2D5B3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1BFC34-5497-6A0E-C9AD-29707FFF7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3AEB49-EE89-47D5-6FC3-366B6F087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532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9D45A-8BEC-90F8-0D06-8A7FBEB9F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DBECD-3321-2224-F19B-FCB143869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F24C24-52A0-F895-B356-4F625B7B7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ECEBF-5636-5E22-BC0E-184A627C4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69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A6C95-D608-FC85-87AD-55E802889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FB4475-6387-8C81-446E-B68B6C079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213D3-8B53-B250-015E-E3E400554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F7171-D8EC-792F-8D55-6F97A78C52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101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E807E-AA87-3955-19F1-C5F3D6228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855D92-11FF-6758-BAFD-834A35F46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97972-82F8-25FE-7614-755909BC6E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1477C-A126-FB57-4B73-DEBB8468ED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7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856E0-F77E-EE03-395E-9A8700287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71C67C-FC6C-F776-4BD2-88DE016DA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A9F9D9-25CE-3010-28AE-479F32242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BCE19-9F80-C5B1-E174-38A3C9222C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85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B057E-4BC2-995F-33B6-D2466BE01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D5DFCF-06CE-98E2-6C86-1031A8503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EDFC2F-2433-CD78-642B-8080C0448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96BC9-9546-F4AE-9F6B-BD8E408C42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782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94FF7-E09C-77DC-AC28-548932A2E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8DD9F8-5EE1-5D83-7F80-E317FD02A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7D71FE-249E-926B-7E38-B3F279053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42F87-D2CC-A6DC-75E9-4D3884171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11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368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A18B7-32E8-9DC2-CB6D-9EE60FB8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9CD0D-4284-2AA0-D7EE-6735F04EE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086F54-DB6E-459E-7987-9F7DDE5BC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1952E-63D6-8523-12D8-DBB5C2928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620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753CE-C1D4-4293-1281-0A6CD485E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2C8C9C-4A6E-8E2A-AAB2-1930A4C4B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0B8B02-FD07-EF65-EA42-6A0A0185C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C6A3A-6230-E66B-6297-CB91AA733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3803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DEF0B-BF9C-9683-DC84-7CBB3F101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D83A3-5BBF-5C07-1E0F-883CD13A8A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2A2F3-9231-C6E1-BB13-0EAD316B9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2E63F-3A65-63EF-2592-A9270D863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313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FFB0E-4BE3-5D4A-ECBD-1A2D6C823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CEDE3-39DC-01D8-6B83-55C62A95A8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7DC0CD-4BFC-5D09-B7C4-CB5AA0DB9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938F6-1674-AD57-D79E-8FA789B3B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31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958BF-3230-7F7E-9196-67CC29882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0AD75D-7F67-A653-7FD2-834DA920FD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EC3F9-921F-2CA1-21F4-0B2AC98B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84625-9B61-A3A8-0660-94A71ED7C7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71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E688D-7C73-C8DD-C3F3-3203CC4B6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ADC1F5-A945-AA1D-022D-CFDFE5551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4611A4-0291-7FAA-0753-716ACF614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EF83B-7B5F-C212-AFA4-AE732D957C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346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1BA38-8056-9452-FD1A-CE2834EEC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10529C-1851-2591-1319-E376A3AE2C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E5A9CE-F7B6-B425-0CB7-341F091A8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F8AC6-BEBA-0A56-E485-12AFADAAD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670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F1121-17DE-95B5-AFAE-C348B9236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B8A42B-6C19-F632-3BD2-7B432C181B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04CFE-0B85-1F74-2BBE-9C2FEE6FA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DDD09-DC46-9CF3-6E80-34D497306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112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D93A7-25C9-A7EC-0848-7E94AEB02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B648D-D1F1-6F88-2DD5-0D9540274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3B717-E05A-78E8-3FEE-E404AE864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E9390-A627-086C-A912-CB91BBEA70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063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C9077-A768-FD9E-AE15-C81907815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74AB44-07C1-D04D-4557-6615745401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230C82-1E1C-8F56-C603-0DF29F979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89552-E877-8C44-6453-6AF186803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699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0542C-CE78-504B-A0EC-4031B5787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193A8-AF18-E9DE-708F-0F39431A6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E1B3A2-2DEA-1D0B-FEF6-D1C805959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B1324-23C6-CE29-328D-71B89C3F72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1689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B4564-9D79-76DB-9903-BEA6A2253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34DB9F-DA34-00DF-62F5-7703F9601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FEFBCC-7C34-8241-22A8-F9E432E21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2EE18-2491-C1BC-B8F4-99738B367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50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455613" y="1141413"/>
            <a:ext cx="8226425" cy="1919287"/>
          </a:xfrm>
        </p:spPr>
        <p:txBody>
          <a:bodyPr lIns="91440"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563938"/>
            <a:ext cx="8226425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r>
              <a:rPr lang="en-US"/>
              <a:t>Structural-Similarity-Preserving Lossy Data Compression for CPUs and GPUs</a:t>
            </a:r>
            <a:endParaRPr lang="en-US" dirty="0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r>
              <a:rPr lang="en-US"/>
              <a:t>March 2011</a:t>
            </a:r>
            <a:endParaRPr lang="en-US" dirty="0"/>
          </a:p>
        </p:txBody>
      </p:sp>
      <p:sp>
        <p:nvSpPr>
          <p:cNvPr id="65552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fld id="{9491F1F5-4FD5-4701-8651-B6E66F92959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5554" name="Rectangle 18"/>
          <p:cNvSpPr>
            <a:spLocks noChangeArrowheads="1"/>
          </p:cNvSpPr>
          <p:nvPr userDrawn="1"/>
        </p:nvSpPr>
        <p:spPr bwMode="gray">
          <a:xfrm>
            <a:off x="547688" y="3276600"/>
            <a:ext cx="8043862" cy="26988"/>
          </a:xfrm>
          <a:prstGeom prst="rect">
            <a:avLst/>
          </a:prstGeom>
          <a:gradFill rotWithShape="0">
            <a:gsLst>
              <a:gs pos="0">
                <a:srgbClr val="333395">
                  <a:gamma/>
                  <a:tint val="24706"/>
                  <a:invGamma/>
                </a:srgbClr>
              </a:gs>
              <a:gs pos="50000">
                <a:srgbClr val="333395"/>
              </a:gs>
              <a:gs pos="100000">
                <a:srgbClr val="333395">
                  <a:gamma/>
                  <a:tint val="24706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en-US" sz="2400" dirty="0"/>
          </a:p>
        </p:txBody>
      </p:sp>
      <p:pic>
        <p:nvPicPr>
          <p:cNvPr id="65556" name="Picture 20" descr="C:\Martin\Talks\JobTalk\menu0bild.jpg"/>
          <p:cNvPicPr>
            <a:picLocks noChangeAspect="1" noChangeArrowheads="1"/>
          </p:cNvPicPr>
          <p:nvPr userDrawn="1"/>
        </p:nvPicPr>
        <p:blipFill>
          <a:blip r:embed="rId2" cstate="print">
            <a:lum bright="40000" contrast="-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28613"/>
            <a:ext cx="9150350" cy="19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57" name="Picture 21" descr="C:\Martin\Talks\JobTalk\menu0bildmir.JPG"/>
          <p:cNvPicPr>
            <a:picLocks noChangeAspect="1" noChangeArrowheads="1"/>
          </p:cNvPicPr>
          <p:nvPr userDrawn="1"/>
        </p:nvPicPr>
        <p:blipFill>
          <a:blip r:embed="rId3" cstate="print">
            <a:lum bright="40000" contrast="-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392738"/>
            <a:ext cx="9150350" cy="190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3261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9128C3A0-0B0F-41AE-8690-F6AFB346F1B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630987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3975"/>
            <a:ext cx="4037013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323975"/>
            <a:ext cx="4037012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3261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1A3A3E02-7133-44D2-A69A-0DB94D074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021387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021387" cy="457200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latin typeface="+mn-lt"/>
              </a:defRPr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fld id="{CB6DC2A9-8E48-4712-9145-167BB8E3D84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554787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Structural-Similarity-Preserving Lossy Data Compression for CPUs and GPUs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Structural-Similarity-Preserving Lossy Data Compression for CPUs and GPUs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Structural-Similarity-Preserving Lossy Data Compression for CPUs and GPUs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47688"/>
            <a:ext cx="2057400" cy="52562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7688"/>
            <a:ext cx="6019800" cy="52562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Structural-Similarity-Preserving Lossy Data Compression for CPUs and GPUs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23975"/>
            <a:ext cx="8226425" cy="2163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640138"/>
            <a:ext cx="8226425" cy="2163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3261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98813" y="5969000"/>
            <a:ext cx="5484812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3975"/>
            <a:ext cx="4037013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6613" y="1323975"/>
            <a:ext cx="4037012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56403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98813" y="5969000"/>
            <a:ext cx="5484812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57165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98813" y="5969000"/>
            <a:ext cx="5484812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3BD80475-FB4C-4631-B1F6-3BF1B3F77F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37" name="Picture 25" descr="C:\Martin\Talks\JobTalk\menu0bildmir.JPG"/>
          <p:cNvPicPr>
            <a:picLocks noChangeAspect="1" noChangeArrowheads="1"/>
          </p:cNvPicPr>
          <p:nvPr userDrawn="1"/>
        </p:nvPicPr>
        <p:blipFill>
          <a:blip r:embed="rId16" cstate="print">
            <a:lum bright="40000" contrast="-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392738"/>
            <a:ext cx="9150350" cy="190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36" name="Picture 24" descr="C:\Martin\Talks\JobTalk\menu0bild.jpg"/>
          <p:cNvPicPr>
            <a:picLocks noChangeAspect="1" noChangeArrowheads="1"/>
          </p:cNvPicPr>
          <p:nvPr userDrawn="1"/>
        </p:nvPicPr>
        <p:blipFill>
          <a:blip r:embed="rId17" cstate="print">
            <a:lum bright="40000" contrast="-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19088"/>
            <a:ext cx="9150350" cy="19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2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7688"/>
            <a:ext cx="82296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45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23975"/>
            <a:ext cx="8226425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5969000"/>
            <a:ext cx="6097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1C1C1C"/>
                </a:solidFill>
                <a:latin typeface="+mn-lt"/>
              </a:defRPr>
            </a:lvl1pPr>
          </a:lstStyle>
          <a:p>
            <a:r>
              <a:rPr lang="en-US" sz="1400" b="1"/>
              <a:t>Structural-Similarity-Preserving Lossy Data Compression for CPUs and GPUs</a:t>
            </a:r>
            <a:endParaRPr lang="en-US" dirty="0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98813" y="5969000"/>
            <a:ext cx="548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1C1C1C"/>
                </a:solidFill>
                <a:cs typeface="Times New Roman" charset="0"/>
              </a:defRPr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ransition/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B7BD1"/>
        </a:buClr>
        <a:buSzPct val="95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8282D4"/>
        </a:buClr>
        <a:buSzPct val="90000"/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8A8AD6"/>
        </a:buClr>
        <a:buSzPct val="80000"/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9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burtscher/minSSIM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07B8D4FD-AED3-1253-9829-A2EB03AD1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38535"/>
            <a:ext cx="8226425" cy="145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Clr>
                <a:srgbClr val="7B7BD1"/>
              </a:buClr>
              <a:buSzPct val="95000"/>
              <a:buFont typeface="Wingdings" pitchFamily="2" charset="2"/>
              <a:buNone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8282D4"/>
              </a:buClr>
              <a:buSzPct val="9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A8AD6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800" kern="0" dirty="0"/>
          </a:p>
          <a:p>
            <a:pPr>
              <a:spcBef>
                <a:spcPts val="0"/>
              </a:spcBef>
            </a:pPr>
            <a:r>
              <a:rPr lang="en-US" sz="2000" kern="0" dirty="0"/>
              <a:t>Texas State University</a:t>
            </a:r>
          </a:p>
          <a:p>
            <a:pPr>
              <a:spcBef>
                <a:spcPts val="0"/>
              </a:spcBef>
            </a:pPr>
            <a:r>
              <a:rPr lang="en-US" sz="2000" kern="0" dirty="0"/>
              <a:t>Department of Computer Science</a:t>
            </a:r>
          </a:p>
          <a:p>
            <a:pPr>
              <a:spcBef>
                <a:spcPts val="0"/>
              </a:spcBef>
            </a:pPr>
            <a:r>
              <a:rPr lang="en-US" sz="2000" kern="0" dirty="0"/>
              <a:t>San Marcos, Texas, USA</a:t>
            </a:r>
          </a:p>
        </p:txBody>
      </p:sp>
      <p:sp>
        <p:nvSpPr>
          <p:cNvPr id="3696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5613" y="1268025"/>
            <a:ext cx="8226425" cy="1830387"/>
          </a:xfrm>
        </p:spPr>
        <p:txBody>
          <a:bodyPr/>
          <a:lstStyle/>
          <a:p>
            <a:r>
              <a:rPr lang="en-US" sz="3600" b="1" dirty="0"/>
              <a:t>Structural-Similarity-Preserving Lossy Data Compression for CPUs and GPUs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399572"/>
            <a:ext cx="8226425" cy="715228"/>
          </a:xfrm>
        </p:spPr>
        <p:txBody>
          <a:bodyPr/>
          <a:lstStyle/>
          <a:p>
            <a:r>
              <a:rPr lang="en-US" sz="2800" dirty="0"/>
              <a:t>Alex Fallin and Martin Burtscher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C3DFF43-4CB8-7C39-3979-C6B6D06EC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792"/>
            <a:ext cx="2255658" cy="58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178488" y="4284150"/>
            <a:ext cx="1503550" cy="1160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89868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F453DA6-AC3F-4779-F9DC-212114C1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Scientific </a:t>
            </a:r>
            <a:r>
              <a:rPr lang="en-US" dirty="0">
                <a:solidFill>
                  <a:srgbClr val="0070C0"/>
                </a:solidFill>
              </a:rPr>
              <a:t>data</a:t>
            </a:r>
            <a:r>
              <a:rPr lang="en-US" dirty="0"/>
              <a:t> in HPC environments is becoming </a:t>
            </a:r>
            <a:r>
              <a:rPr lang="en-US" dirty="0">
                <a:solidFill>
                  <a:srgbClr val="FF0000"/>
                </a:solidFill>
              </a:rPr>
              <a:t>too large </a:t>
            </a:r>
            <a:r>
              <a:rPr lang="en-US" dirty="0"/>
              <a:t>and being produced </a:t>
            </a:r>
            <a:r>
              <a:rPr lang="en-US" dirty="0">
                <a:solidFill>
                  <a:srgbClr val="FF0000"/>
                </a:solidFill>
              </a:rPr>
              <a:t>too fast</a:t>
            </a:r>
          </a:p>
          <a:p>
            <a:pPr>
              <a:spcBef>
                <a:spcPts val="600"/>
              </a:spcBef>
            </a:pPr>
            <a:r>
              <a:rPr lang="en-US" dirty="0"/>
              <a:t>Lossless compression typically cannot yield high compression ratios on this type of data</a:t>
            </a:r>
          </a:p>
          <a:p>
            <a:pPr>
              <a:spcBef>
                <a:spcPts val="600"/>
              </a:spcBef>
            </a:pPr>
            <a:r>
              <a:rPr lang="en-US" dirty="0"/>
              <a:t>Scientific data is often </a:t>
            </a:r>
            <a:r>
              <a:rPr lang="en-US" dirty="0">
                <a:solidFill>
                  <a:srgbClr val="0070C0"/>
                </a:solidFill>
              </a:rPr>
              <a:t>visualized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5DDE40-31FD-CCFE-CE50-ADAEEBA9DF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939" y="3962400"/>
            <a:ext cx="7148946" cy="1355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2782EA-87A1-5A7E-E777-E1AAC322B44D}"/>
              </a:ext>
            </a:extLst>
          </p:cNvPr>
          <p:cNvSpPr txBox="1"/>
          <p:nvPr/>
        </p:nvSpPr>
        <p:spPr>
          <a:xfrm>
            <a:off x="6172200" y="5257026"/>
            <a:ext cx="5943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C0C0C0"/>
                </a:solidFill>
              </a:rPr>
              <a:t>http://cds.cern.ch/record/1996997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AE1A63-9E2D-C2DE-C3F2-DB105D6F9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488270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F453DA6-AC3F-4779-F9DC-212114C1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Lossy compression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Three main error-bound types: </a:t>
            </a:r>
            <a:r>
              <a:rPr lang="en-US" dirty="0">
                <a:solidFill>
                  <a:srgbClr val="FF0000"/>
                </a:solidFill>
              </a:rPr>
              <a:t>ABS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REL</a:t>
            </a:r>
            <a:r>
              <a:rPr lang="en-US" dirty="0"/>
              <a:t>, and </a:t>
            </a:r>
            <a:r>
              <a:rPr lang="en-US" dirty="0">
                <a:solidFill>
                  <a:srgbClr val="FF0000"/>
                </a:solidFill>
              </a:rPr>
              <a:t>NOA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Error bounds are often </a:t>
            </a:r>
            <a:r>
              <a:rPr lang="en-US" dirty="0">
                <a:solidFill>
                  <a:srgbClr val="0070C0"/>
                </a:solidFill>
              </a:rPr>
              <a:t>not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guaranteed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Properties of interest: </a:t>
            </a:r>
            <a:r>
              <a:rPr lang="en-US" dirty="0">
                <a:solidFill>
                  <a:srgbClr val="FF0000"/>
                </a:solidFill>
              </a:rPr>
              <a:t>topology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visual quality</a:t>
            </a:r>
            <a:r>
              <a:rPr lang="en-US" dirty="0"/>
              <a:t>, etc.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en-US" sz="800" dirty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/>
              <a:t>Heterogenous systems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Data compressed on one system (</a:t>
            </a:r>
            <a:r>
              <a:rPr lang="en-US" dirty="0">
                <a:solidFill>
                  <a:srgbClr val="0070C0"/>
                </a:solidFill>
              </a:rPr>
              <a:t>GPU</a:t>
            </a:r>
            <a:r>
              <a:rPr lang="en-US" dirty="0"/>
              <a:t> or </a:t>
            </a:r>
            <a:r>
              <a:rPr lang="en-US" dirty="0">
                <a:solidFill>
                  <a:srgbClr val="0070C0"/>
                </a:solidFill>
              </a:rPr>
              <a:t>CPU</a:t>
            </a:r>
            <a:r>
              <a:rPr lang="en-US" dirty="0"/>
              <a:t>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Accessed on another system (</a:t>
            </a:r>
            <a:r>
              <a:rPr lang="en-US" dirty="0">
                <a:solidFill>
                  <a:srgbClr val="0070C0"/>
                </a:solidFill>
              </a:rPr>
              <a:t>GPU</a:t>
            </a:r>
            <a:r>
              <a:rPr lang="en-US" dirty="0"/>
              <a:t> or </a:t>
            </a:r>
            <a:r>
              <a:rPr lang="en-US" dirty="0">
                <a:solidFill>
                  <a:srgbClr val="0070C0"/>
                </a:solidFill>
              </a:rPr>
              <a:t>CPU</a:t>
            </a:r>
            <a:r>
              <a:rPr lang="en-US" dirty="0"/>
              <a:t>)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rgbClr val="FF0000"/>
                </a:solidFill>
              </a:rPr>
              <a:t>CPU/GPU compatibility </a:t>
            </a:r>
            <a:r>
              <a:rPr lang="en-US" dirty="0">
                <a:solidFill>
                  <a:srgbClr val="0070C0"/>
                </a:solidFill>
              </a:rPr>
              <a:t>rarely supported </a:t>
            </a:r>
            <a:r>
              <a:rPr lang="en-US" dirty="0"/>
              <a:t>in SOTA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1E5EB2-DC3B-B1C0-C03E-77BAB5C4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14015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986BD-1D57-4A6A-5E8B-BF6E313C5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175A2-0420-25AB-DB2F-C1433CB88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5206E74-B5CA-A3A9-8DA6-70202C21A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Scientific data is often visualized</a:t>
            </a:r>
          </a:p>
          <a:p>
            <a:pPr>
              <a:spcBef>
                <a:spcPts val="1200"/>
              </a:spcBef>
            </a:pPr>
            <a:r>
              <a:rPr lang="en-US" dirty="0"/>
              <a:t>Lossy compression reduces </a:t>
            </a:r>
            <a:r>
              <a:rPr lang="en-US" dirty="0">
                <a:solidFill>
                  <a:srgbClr val="0070C0"/>
                </a:solidFill>
              </a:rPr>
              <a:t>visual quality</a:t>
            </a:r>
          </a:p>
          <a:p>
            <a:pPr>
              <a:spcBef>
                <a:spcPts val="1200"/>
              </a:spcBef>
            </a:pPr>
            <a:r>
              <a:rPr lang="en-US" dirty="0"/>
              <a:t>Poor visual quality can </a:t>
            </a:r>
            <a:r>
              <a:rPr lang="en-US" dirty="0">
                <a:solidFill>
                  <a:srgbClr val="FF0000"/>
                </a:solidFill>
              </a:rPr>
              <a:t>change</a:t>
            </a:r>
            <a:r>
              <a:rPr lang="en-US" dirty="0"/>
              <a:t> or obscure findings that may be visible to an expert</a:t>
            </a:r>
          </a:p>
          <a:p>
            <a:pPr>
              <a:spcBef>
                <a:spcPts val="1200"/>
              </a:spcBef>
            </a:pPr>
            <a:r>
              <a:rPr lang="en-US" dirty="0"/>
              <a:t>Structural Similarity Index Measure (SSIM) is an aggregate metric that doesn’t tell the whole story</a:t>
            </a:r>
          </a:p>
          <a:p>
            <a:pPr>
              <a:spcBef>
                <a:spcPts val="1200"/>
              </a:spcBef>
            </a:pPr>
            <a:r>
              <a:rPr lang="en-US" dirty="0"/>
              <a:t>Can you </a:t>
            </a:r>
            <a:r>
              <a:rPr lang="en-US" dirty="0">
                <a:solidFill>
                  <a:srgbClr val="FF0000"/>
                </a:solidFill>
              </a:rPr>
              <a:t>guarantee visual quality </a:t>
            </a:r>
            <a:r>
              <a:rPr lang="en-US" dirty="0"/>
              <a:t>the same way that you can a point-wise error bound?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64ACC5-AF4E-D570-E8B9-BED1423A1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633365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295EC-11B4-3D4B-79A6-B6E360F9A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9DE2F-42AA-354A-FC36-E59109076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SSIM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B07EF6-36A3-374F-6DEE-785E38F2C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SSIM is a </a:t>
            </a:r>
            <a:r>
              <a:rPr lang="en-US" dirty="0">
                <a:solidFill>
                  <a:srgbClr val="FF0000"/>
                </a:solidFill>
              </a:rPr>
              <a:t>metric</a:t>
            </a:r>
            <a:r>
              <a:rPr lang="en-US" dirty="0"/>
              <a:t> meant to evaluate </a:t>
            </a:r>
            <a:r>
              <a:rPr lang="en-US" dirty="0">
                <a:solidFill>
                  <a:srgbClr val="0070C0"/>
                </a:solidFill>
              </a:rPr>
              <a:t>human visual quality</a:t>
            </a: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srgbClr val="FF0000"/>
                </a:solidFill>
              </a:rPr>
              <a:t>Average</a:t>
            </a:r>
            <a:r>
              <a:rPr lang="en-US" dirty="0"/>
              <a:t> of many local SSIM window calculations</a:t>
            </a:r>
          </a:p>
          <a:p>
            <a:pPr>
              <a:spcBef>
                <a:spcPts val="1200"/>
              </a:spcBef>
            </a:pPr>
            <a:r>
              <a:rPr lang="en-US"/>
              <a:t>W</a:t>
            </a:r>
            <a:r>
              <a:rPr lang="en-US" dirty="0"/>
              <a:t>e</a:t>
            </a:r>
            <a:r>
              <a:rPr lang="en-US"/>
              <a:t> </a:t>
            </a:r>
            <a:r>
              <a:rPr lang="en-US" dirty="0"/>
              <a:t>use the same window size and stride as QCAT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Window size 7, stride 2</a:t>
            </a:r>
          </a:p>
          <a:p>
            <a:pPr>
              <a:spcBef>
                <a:spcPts val="1200"/>
              </a:spcBef>
            </a:pPr>
            <a:r>
              <a:rPr lang="en-US" dirty="0"/>
              <a:t>Values between -1 and 1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1 indicates </a:t>
            </a:r>
            <a:r>
              <a:rPr lang="en-US" dirty="0">
                <a:solidFill>
                  <a:srgbClr val="0070C0"/>
                </a:solidFill>
              </a:rPr>
              <a:t>strong similarity</a:t>
            </a:r>
            <a:r>
              <a:rPr lang="en-US" dirty="0"/>
              <a:t>, 0 is </a:t>
            </a:r>
            <a:br>
              <a:rPr lang="en-US" dirty="0"/>
            </a:br>
            <a:r>
              <a:rPr lang="en-US" dirty="0">
                <a:solidFill>
                  <a:srgbClr val="0070C0"/>
                </a:solidFill>
              </a:rPr>
              <a:t>no similarity</a:t>
            </a:r>
            <a:r>
              <a:rPr lang="en-US" dirty="0"/>
              <a:t>, and -1 indicates </a:t>
            </a:r>
            <a:r>
              <a:rPr lang="en-US" dirty="0">
                <a:solidFill>
                  <a:srgbClr val="0070C0"/>
                </a:solidFill>
              </a:rPr>
              <a:t>negative correlation</a:t>
            </a:r>
          </a:p>
          <a:p>
            <a:pPr lvl="1">
              <a:spcBef>
                <a:spcPts val="1200"/>
              </a:spcBef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D5623E-9374-677F-8870-45AFAD054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998" y="3512127"/>
            <a:ext cx="1718049" cy="17180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BCE2A0-893F-2996-156D-66654C9B8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079784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9340E-46F7-4249-C581-83DF84D45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0F2B07C-2883-B3BD-90AC-FD29F5A96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" y="2895600"/>
            <a:ext cx="3100482" cy="182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A26406-A0A6-66C5-F1AA-CFE7F8A2D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SSIM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A3E6C3-70A7-C170-1B65-D9A10A186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1841710"/>
            <a:ext cx="8915400" cy="4315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26447444-923E-9B24-562D-6AA0D8A1F3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59150" y="2776067"/>
                <a:ext cx="5676900" cy="2067866"/>
              </a:xfrm>
            </p:spPr>
            <p:txBody>
              <a:bodyPr/>
              <a:lstStyle/>
              <a:p>
                <a:pPr lvl="1">
                  <a:spcBef>
                    <a:spcPts val="1200"/>
                  </a:spcBef>
                </a:pPr>
                <a:r>
                  <a:rPr lang="en-US" dirty="0">
                    <a:solidFill>
                      <a:srgbClr val="0070C0"/>
                    </a:solidFill>
                  </a:rPr>
                  <a:t>Window SSIM </a:t>
                </a:r>
                <a:r>
                  <a:rPr lang="en-US" dirty="0"/>
                  <a:t>over </a:t>
                </a:r>
                <a:r>
                  <a:rPr lang="en-US" dirty="0">
                    <a:solidFill>
                      <a:srgbClr val="FF0000"/>
                    </a:solidFill>
                  </a:rPr>
                  <a:t>original</a:t>
                </a:r>
                <a:r>
                  <a:rPr lang="en-US" dirty="0"/>
                  <a:t> values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) and </a:t>
                </a:r>
                <a:r>
                  <a:rPr lang="en-US" dirty="0">
                    <a:solidFill>
                      <a:srgbClr val="FF0000"/>
                    </a:solidFill>
                  </a:rPr>
                  <a:t>reconstructed</a:t>
                </a:r>
                <a:r>
                  <a:rPr lang="en-US" dirty="0"/>
                  <a:t> data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average over the window,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standard deviation,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𝑥𝑦</m:t>
                        </m:r>
                      </m:sub>
                    </m:sSub>
                  </m:oMath>
                </a14:m>
                <a:r>
                  <a:rPr lang="en-US" dirty="0"/>
                  <a:t> is the covariance 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26447444-923E-9B24-562D-6AA0D8A1F3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9150" y="2776067"/>
                <a:ext cx="5676900" cy="2067866"/>
              </a:xfrm>
              <a:blipFill>
                <a:blip r:embed="rId6"/>
                <a:stretch>
                  <a:fillRect t="-2353" b="-1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A53519-42B5-6AA5-954D-E622F2115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30026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AF14E-488B-B94B-F7A7-3FD02E3F2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C60FC-ED13-0E87-191A-58D532CEC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minSSIM – Overview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D4903E-6969-6DD4-7235-7E66952EA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new metric </a:t>
            </a:r>
            <a:r>
              <a:rPr lang="en-US" dirty="0"/>
              <a:t>based on SSIM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dirty="0"/>
              <a:t>SSIM is the average over all windows, which can hide areas with </a:t>
            </a:r>
            <a:r>
              <a:rPr lang="en-US" dirty="0">
                <a:solidFill>
                  <a:srgbClr val="0070C0"/>
                </a:solidFill>
              </a:rPr>
              <a:t>poor local SSIM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dirty="0"/>
              <a:t>minSSIM solves this problem by reporting the lowest local SSIM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dirty="0"/>
              <a:t>SSIM ≥ minSSIM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dirty="0"/>
              <a:t>Bound in SBLC to </a:t>
            </a:r>
            <a:r>
              <a:rPr lang="en-US">
                <a:solidFill>
                  <a:srgbClr val="FF0000"/>
                </a:solidFill>
              </a:rPr>
              <a:t>guarantee SSIM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61C2C2-ECA6-3EAD-C1F4-675FEE88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241754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309DC-A9FE-74B3-A4F9-2CCF9E473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37C5D-B309-F312-5128-949852D9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SBLC – Overview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886651-4BF4-21C2-373A-2827ABAFF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SSIM-Bounded Lossy Compressor (SBLC)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Guaranteed point-wise error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solidFill>
                  <a:srgbClr val="FF0000"/>
                </a:solidFill>
              </a:rPr>
              <a:t>Guaranteed </a:t>
            </a:r>
            <a:r>
              <a:rPr lang="en-US" dirty="0"/>
              <a:t>SSIM using minSSIM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Full CPU/GPU compatibility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Fast and effective lossy </a:t>
            </a:r>
            <a:r>
              <a:rPr lang="en-US" dirty="0">
                <a:solidFill>
                  <a:srgbClr val="0070C0"/>
                </a:solidFill>
              </a:rPr>
              <a:t>base compressor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High decompression speed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A4E0F-3DFB-1110-C292-F672EBF1E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098660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9DFE5-7260-1ACA-83DE-9D3F6B355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536C2-2C08-24D0-B644-2167AB19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SBLC – Error Bound Guarantee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20E0F04-AFB1-345B-9523-F3C7992BC1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23975"/>
                <a:ext cx="8226425" cy="4479925"/>
              </a:xfrm>
            </p:spPr>
            <p:txBody>
              <a:bodyPr/>
              <a:lstStyle/>
              <a:p>
                <a:pPr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dirty="0"/>
                  <a:t>Apply user-defined error bound (EB)</a:t>
                </a:r>
              </a:p>
              <a:p>
                <a:pPr lv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dirty="0"/>
                  <a:t>Defines initial EB threshold for each value</a:t>
                </a:r>
              </a:p>
              <a:p>
                <a:pPr lvl="2">
                  <a:spcBef>
                    <a:spcPts val="120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𝑐𝑢𝑟𝑟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𝑒𝑏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𝑜𝑟𝑖𝑔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𝑒𝑏</m:t>
                        </m:r>
                      </m:sub>
                    </m:sSub>
                  </m:oMath>
                </a14:m>
                <a:r>
                  <a:rPr lang="en-US" dirty="0"/>
                  <a:t> set using initial EB threshold</a:t>
                </a:r>
              </a:p>
              <a:p>
                <a:pPr lvl="1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dirty="0"/>
                  <a:t>Values are </a:t>
                </a:r>
                <a:r>
                  <a:rPr lang="en-US" dirty="0">
                    <a:solidFill>
                      <a:srgbClr val="FF0000"/>
                    </a:solidFill>
                  </a:rPr>
                  <a:t>directly rounded </a:t>
                </a:r>
                <a:r>
                  <a:rPr lang="en-US" dirty="0"/>
                  <a:t>to the error bound</a:t>
                </a:r>
              </a:p>
              <a:p>
                <a:pPr lvl="2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dirty="0"/>
                  <a:t>Different from traditional quantization</a:t>
                </a:r>
              </a:p>
              <a:p>
                <a:pPr lvl="2"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dirty="0"/>
                  <a:t>Effectively </a:t>
                </a:r>
                <a:r>
                  <a:rPr lang="en-US" dirty="0">
                    <a:solidFill>
                      <a:srgbClr val="0070C0"/>
                    </a:solidFill>
                  </a:rPr>
                  <a:t>zeros out LSBs </a:t>
                </a:r>
                <a:r>
                  <a:rPr lang="en-US" dirty="0"/>
                  <a:t>of mantissa</a:t>
                </a:r>
              </a:p>
              <a:p>
                <a:pPr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dirty="0"/>
                  <a:t>Immediately encode all values</a:t>
                </a:r>
              </a:p>
              <a:p>
                <a:pPr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dirty="0"/>
                  <a:t>Avoid de-quantization in decompression steps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20E0F04-AFB1-345B-9523-F3C7992BC1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23975"/>
                <a:ext cx="8226425" cy="4479925"/>
              </a:xfrm>
              <a:blipFill>
                <a:blip r:embed="rId4"/>
                <a:stretch>
                  <a:fillRect l="-1334" t="-1633" b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D05925-960E-C924-16A4-D6FC1E18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238292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FB1AF-3CA3-C3EA-AFC7-8588CB1D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B8AC-8150-BD90-69D7-8DC7FCF16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SBLC – minSSIM Guarantee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2BC8C198-CA86-B871-3690-F660FBE34F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23975"/>
                <a:ext cx="8226425" cy="4479925"/>
              </a:xfrm>
            </p:spPr>
            <p:txBody>
              <a:bodyPr/>
              <a:lstStyle/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dirty="0"/>
                  <a:t>minSSIM guaranteed using a </a:t>
                </a:r>
                <a:r>
                  <a:rPr lang="en-US" dirty="0">
                    <a:solidFill>
                      <a:srgbClr val="0070C0"/>
                    </a:solidFill>
                  </a:rPr>
                  <a:t>refinement</a:t>
                </a:r>
                <a:r>
                  <a:rPr lang="en-US" dirty="0"/>
                  <a:t> process</a:t>
                </a: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dirty="0"/>
                  <a:t>Each local SSIM is evaluated, if it violates the minSSIM, each EB in window is </a:t>
                </a:r>
                <a:r>
                  <a:rPr lang="en-US" dirty="0">
                    <a:solidFill>
                      <a:srgbClr val="FF0000"/>
                    </a:solidFill>
                  </a:rPr>
                  <a:t>halved</a:t>
                </a:r>
              </a:p>
              <a:p>
                <a:pPr lv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dirty="0"/>
                  <a:t>Due to overlapping windows, new error bound is not straightforward</a:t>
                </a:r>
              </a:p>
              <a:p>
                <a:pPr marL="457200" lvl="1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𝑐𝑢𝑟𝑟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𝑒𝑏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𝑐𝑢𝑟𝑟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𝑒𝑏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𝑜𝑟𝑖𝑔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𝑒𝑏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𝑤𝑖𝑛𝑑𝑜𝑤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𝑖𝑡𝑒𝑟</m:t>
                              </m:r>
                            </m:sup>
                          </m:sSup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2BC8C198-CA86-B871-3690-F660FBE34F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23975"/>
                <a:ext cx="8226425" cy="4479925"/>
              </a:xfrm>
              <a:blipFill>
                <a:blip r:embed="rId4"/>
                <a:stretch>
                  <a:fillRect l="-1334" t="-1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BD003D-B558-AFF4-685C-F6256E25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349828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2D2FB-1048-0A13-29FC-AA955720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F791-AF8F-14E7-D157-2DE52CC7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SBLC – Lossless Compression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6216EC5-F216-BBBE-9C3F-0642F1E45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Discovered using LC</a:t>
            </a:r>
          </a:p>
          <a:p>
            <a:pPr>
              <a:spcBef>
                <a:spcPts val="1200"/>
              </a:spcBef>
            </a:pPr>
            <a:r>
              <a:rPr lang="en-US" dirty="0"/>
              <a:t>Stage 1: difference sequence with </a:t>
            </a:r>
            <a:r>
              <a:rPr lang="en-US" dirty="0" err="1"/>
              <a:t>negabinary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Exploits </a:t>
            </a:r>
            <a:r>
              <a:rPr lang="en-US" dirty="0">
                <a:solidFill>
                  <a:srgbClr val="0070C0"/>
                </a:solidFill>
              </a:rPr>
              <a:t>mostly rounded </a:t>
            </a:r>
            <a:r>
              <a:rPr lang="en-US" dirty="0"/>
              <a:t>mantissa</a:t>
            </a:r>
          </a:p>
          <a:p>
            <a:pPr>
              <a:spcBef>
                <a:spcPts val="1200"/>
              </a:spcBef>
            </a:pPr>
            <a:r>
              <a:rPr lang="en-US" dirty="0"/>
              <a:t>Stage 2: chunked LOG from </a:t>
            </a:r>
            <a:r>
              <a:rPr lang="en-US" dirty="0">
                <a:solidFill>
                  <a:srgbClr val="FF0000"/>
                </a:solidFill>
              </a:rPr>
              <a:t>both sides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Prevents outliers from excessively decreasing CR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Removes leading and trailing 0s</a:t>
            </a:r>
          </a:p>
          <a:p>
            <a:pPr>
              <a:spcBef>
                <a:spcPts val="1200"/>
              </a:spcBef>
            </a:pPr>
            <a:r>
              <a:rPr lang="en-US" dirty="0"/>
              <a:t>Stage 3: repeated zero elimination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A9F1A6-3C8A-D3D0-B461-4D55D3CDC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969242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BCB42-BA89-228F-9443-22B6CF6A5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B0050-5B73-969B-518B-AE94C5B5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SBLC – Parallelization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5458E9-DB14-A5C4-21A4-CC3336E5F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Parallel processing difficult due to </a:t>
            </a:r>
            <a:r>
              <a:rPr lang="en-US" dirty="0">
                <a:solidFill>
                  <a:srgbClr val="0070C0"/>
                </a:solidFill>
              </a:rPr>
              <a:t>overlapping local windows</a:t>
            </a:r>
          </a:p>
          <a:p>
            <a:pPr>
              <a:spcBef>
                <a:spcPts val="1200"/>
              </a:spcBef>
            </a:pPr>
            <a:r>
              <a:rPr lang="en-US" dirty="0"/>
              <a:t>For CPU and GPU, windows are divided into </a:t>
            </a:r>
            <a:r>
              <a:rPr lang="en-US" dirty="0">
                <a:solidFill>
                  <a:srgbClr val="FF0000"/>
                </a:solidFill>
              </a:rPr>
              <a:t>non-overlapping sets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CPU: run in parallel with a dynamic schedule and OpenMP collapsed inner loops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GPU: loops are manually collapsed, thread based</a:t>
            </a:r>
          </a:p>
          <a:p>
            <a:pPr>
              <a:spcBef>
                <a:spcPts val="1200"/>
              </a:spcBef>
            </a:pPr>
            <a:r>
              <a:rPr lang="en-US" dirty="0"/>
              <a:t>However, performance is still low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B99D6-55DC-90FB-E38E-34ED7E643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916382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BEFBC-6B12-B12B-D5C3-F5BAD5732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45FFF-7602-EF2E-8EF9-D681E9617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SBLC – Optimization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F955680-8E63-A25B-B86C-8D9F3FE1C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Most windows </a:t>
            </a:r>
            <a:r>
              <a:rPr lang="en-US" dirty="0">
                <a:solidFill>
                  <a:srgbClr val="0070C0"/>
                </a:solidFill>
              </a:rPr>
              <a:t>do not need refinement </a:t>
            </a:r>
            <a:r>
              <a:rPr lang="en-US" dirty="0"/>
              <a:t>after the first iteration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Worklist is an obvious choice, but doesn’t supply parity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Timestamp array is maintained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Refined windows mark themselves and overlapping windows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rgbClr val="FF0000"/>
                </a:solidFill>
              </a:rPr>
              <a:t>Do not calculate SSIM </a:t>
            </a:r>
            <a:r>
              <a:rPr lang="en-US" dirty="0"/>
              <a:t>if a window is not recently modified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7F1137-701A-DB9B-66DB-F97DC6DD8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6729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46E05-987F-2AA2-FA81-5E4228C26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435C2-F327-72E3-900E-8D490A2C9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 – ML approaches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9CB65E0-7200-722D-97B8-F19CEF20C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Many SSIM-optimized machine learning approaches exist</a:t>
            </a:r>
          </a:p>
          <a:p>
            <a:pPr>
              <a:spcBef>
                <a:spcPts val="1200"/>
              </a:spcBef>
            </a:pPr>
            <a:r>
              <a:rPr lang="en-US" dirty="0"/>
              <a:t>Almost all target the much slower MS-SSIM as training is performed offline</a:t>
            </a:r>
          </a:p>
          <a:p>
            <a:pPr>
              <a:spcBef>
                <a:spcPts val="1200"/>
              </a:spcBef>
            </a:pPr>
            <a:r>
              <a:rPr lang="en-US" dirty="0"/>
              <a:t>While they use SSIM loss functions, they offer </a:t>
            </a:r>
            <a:r>
              <a:rPr lang="en-US" dirty="0">
                <a:solidFill>
                  <a:srgbClr val="FF0000"/>
                </a:solidFill>
              </a:rPr>
              <a:t>no guarantees</a:t>
            </a:r>
          </a:p>
          <a:p>
            <a:pPr>
              <a:spcBef>
                <a:spcPts val="1200"/>
              </a:spcBef>
            </a:pPr>
            <a:r>
              <a:rPr lang="en-US" dirty="0"/>
              <a:t>When throughputs are reported, they are in the </a:t>
            </a:r>
            <a:r>
              <a:rPr lang="en-US" dirty="0">
                <a:solidFill>
                  <a:srgbClr val="0070C0"/>
                </a:solidFill>
              </a:rPr>
              <a:t>tens of megabytes per second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420223-1315-B762-EAB5-E559B3F0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03349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AB13C-62AD-7B0B-787B-6DB94118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03009-8358-464A-72AE-DAA6969CF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 – Lossy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693D3-849D-C9FB-00DF-111D89B4C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ZFP</a:t>
            </a:r>
          </a:p>
          <a:p>
            <a:pPr lvl="1"/>
            <a:r>
              <a:rPr lang="en-US" dirty="0"/>
              <a:t>Converts floats to integers, performs a </a:t>
            </a:r>
            <a:r>
              <a:rPr lang="en-US" dirty="0">
                <a:solidFill>
                  <a:srgbClr val="0070C0"/>
                </a:solidFill>
              </a:rPr>
              <a:t>decorrelating transform</a:t>
            </a:r>
            <a:r>
              <a:rPr lang="en-US" dirty="0"/>
              <a:t>, data mutation, and bit shuffling</a:t>
            </a:r>
          </a:p>
          <a:p>
            <a:pPr lvl="1"/>
            <a:r>
              <a:rPr lang="en-US" dirty="0"/>
              <a:t>Lossless compression applied after the above steps</a:t>
            </a:r>
          </a:p>
          <a:p>
            <a:pPr lvl="4"/>
            <a:endParaRPr lang="en-US" sz="1000" dirty="0"/>
          </a:p>
          <a:p>
            <a:r>
              <a:rPr lang="en-US" dirty="0">
                <a:solidFill>
                  <a:srgbClr val="FF0000"/>
                </a:solidFill>
              </a:rPr>
              <a:t>SZ3</a:t>
            </a:r>
          </a:p>
          <a:p>
            <a:pPr lvl="1"/>
            <a:r>
              <a:rPr lang="en-US" dirty="0"/>
              <a:t>Often produces </a:t>
            </a:r>
            <a:r>
              <a:rPr lang="en-US" dirty="0">
                <a:solidFill>
                  <a:srgbClr val="0070C0"/>
                </a:solidFill>
              </a:rPr>
              <a:t>better</a:t>
            </a:r>
            <a:r>
              <a:rPr lang="en-US" dirty="0"/>
              <a:t> compression ratios than SZ2 at similar throughputs</a:t>
            </a:r>
          </a:p>
          <a:p>
            <a:pPr lvl="1"/>
            <a:r>
              <a:rPr lang="en-US" dirty="0"/>
              <a:t>Modular, lossless stage can be customized (e.g., ZSTD)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OpenMP</a:t>
            </a:r>
            <a:r>
              <a:rPr lang="en-US" dirty="0"/>
              <a:t> enabled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A0F23-0C3F-33C9-E065-ACEE00F0B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3060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62FA-0EB9-D7A7-561D-482168C57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 – Lossy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57BF5-6D34-3854-23F9-2F088FD35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PFPL</a:t>
            </a:r>
            <a:endParaRPr lang="en-US" dirty="0"/>
          </a:p>
          <a:p>
            <a:pPr lvl="1"/>
            <a:r>
              <a:rPr lang="en-US" dirty="0"/>
              <a:t>Fast, CPU/GPU compatible, lossy data compressor</a:t>
            </a:r>
          </a:p>
          <a:p>
            <a:pPr lvl="1"/>
            <a:r>
              <a:rPr lang="en-US" dirty="0"/>
              <a:t>Quantization followed by 3-stage compression</a:t>
            </a:r>
          </a:p>
          <a:p>
            <a:r>
              <a:rPr lang="en-US" dirty="0" err="1">
                <a:solidFill>
                  <a:srgbClr val="FF0000"/>
                </a:solidFill>
              </a:rPr>
              <a:t>cuSZp</a:t>
            </a:r>
            <a:r>
              <a:rPr lang="en-US" dirty="0">
                <a:solidFill>
                  <a:srgbClr val="FF0000"/>
                </a:solidFill>
              </a:rPr>
              <a:t> v3</a:t>
            </a:r>
          </a:p>
          <a:p>
            <a:pPr lvl="1"/>
            <a:r>
              <a:rPr lang="en-US" dirty="0"/>
              <a:t>Splits data into blocks, then </a:t>
            </a:r>
            <a:r>
              <a:rPr lang="en-US" dirty="0">
                <a:solidFill>
                  <a:srgbClr val="0070C0"/>
                </a:solidFill>
              </a:rPr>
              <a:t>quantizes and predicts</a:t>
            </a:r>
            <a:r>
              <a:rPr lang="en-US" dirty="0"/>
              <a:t> values in non-zero blocks</a:t>
            </a:r>
          </a:p>
          <a:p>
            <a:pPr lvl="1"/>
            <a:r>
              <a:rPr lang="en-US" dirty="0"/>
              <a:t>Compresses non-zero blocks using fixed-length encoding with delta</a:t>
            </a:r>
          </a:p>
          <a:p>
            <a:pPr lvl="1"/>
            <a:r>
              <a:rPr lang="en-US" dirty="0"/>
              <a:t>Adds dimensionality support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5DA4F-3A5D-87C9-FA6A-BD58F6BC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70006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75C2E-050A-4C95-F4CB-8AFD331F8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 – Lossy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794E0-DC34-6A7A-B7FB-D9C15BAAB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</a:rPr>
              <a:t>MGARD-X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</a:rPr>
              <a:t>Only other compressor </a:t>
            </a:r>
            <a:r>
              <a:rPr lang="en-US" dirty="0"/>
              <a:t>to support compatible CPU/GPU compression/decompression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Uses </a:t>
            </a:r>
            <a:r>
              <a:rPr lang="en-US" dirty="0">
                <a:solidFill>
                  <a:srgbClr val="0070C0"/>
                </a:solidFill>
              </a:rPr>
              <a:t>multigrid hierarchical data refactoring </a:t>
            </a:r>
            <a:r>
              <a:rPr lang="en-US" dirty="0"/>
              <a:t>to decompose and recompose data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Selective loading based on the hierarchy after decomposition to refine accuracy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Designed for the L</a:t>
            </a:r>
            <a:r>
              <a:rPr lang="en-US" baseline="-25000" dirty="0"/>
              <a:t>2</a:t>
            </a:r>
            <a:r>
              <a:rPr lang="en-US" dirty="0"/>
              <a:t> norm, but tested with </a:t>
            </a:r>
            <a:r>
              <a:rPr lang="en-US" dirty="0" err="1"/>
              <a:t>L</a:t>
            </a:r>
            <a:r>
              <a:rPr lang="en-US" baseline="-25000" dirty="0" err="1"/>
              <a:t>inf</a:t>
            </a:r>
            <a:r>
              <a:rPr lang="en-US" dirty="0"/>
              <a:t> norm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Supplies point-wise error bounding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C1601-9C09-BB51-EAEB-B240028FC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42338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6D82B-4799-2FF6-C112-97467C70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4735-3259-4422-B657-4206E9215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 – Lossy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29F09-519F-4557-E0BB-B3E760839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SLEEK</a:t>
            </a:r>
          </a:p>
          <a:p>
            <a:pPr lvl="1"/>
            <a:r>
              <a:rPr lang="en-US" dirty="0"/>
              <a:t>Ultra-high-throughput lossy compressor designed to operate </a:t>
            </a:r>
            <a:r>
              <a:rPr lang="en-US" dirty="0">
                <a:solidFill>
                  <a:srgbClr val="0070C0"/>
                </a:solidFill>
              </a:rPr>
              <a:t>near memory copy speeds</a:t>
            </a:r>
          </a:p>
          <a:p>
            <a:pPr lvl="1"/>
            <a:r>
              <a:rPr lang="en-US" dirty="0"/>
              <a:t>New quantization method that guarantees error bound without outliers</a:t>
            </a:r>
          </a:p>
          <a:p>
            <a:r>
              <a:rPr lang="en-US" dirty="0"/>
              <a:t>Jiao et al.</a:t>
            </a:r>
          </a:p>
          <a:p>
            <a:pPr lvl="1"/>
            <a:r>
              <a:rPr lang="en-US" dirty="0"/>
              <a:t>Identifies quantization boundaries and interpolates across them to directly address visual artifacts that come from quantization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3301D-CDFD-2E33-BB87-55394B3A0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2648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70EC2-496E-4E97-895E-F87BF9A70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3F7E0-91C9-DC20-0BFC-AFF673359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5783D-7F23-FAD0-BF1D-B9B241699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GPUs</a:t>
            </a:r>
          </a:p>
          <a:p>
            <a:pPr lvl="1"/>
            <a:r>
              <a:rPr lang="en-US" dirty="0"/>
              <a:t>NVIDIA </a:t>
            </a:r>
            <a:r>
              <a:rPr lang="en-US" dirty="0">
                <a:solidFill>
                  <a:srgbClr val="FF0000"/>
                </a:solidFill>
              </a:rPr>
              <a:t>RTX 4090</a:t>
            </a:r>
            <a:r>
              <a:rPr lang="en-US" dirty="0"/>
              <a:t>, 16384 PEs, 128 SMs, 24 GB memory</a:t>
            </a:r>
          </a:p>
          <a:p>
            <a:pPr lvl="1"/>
            <a:r>
              <a:rPr lang="en-US" dirty="0"/>
              <a:t>NVIDIA </a:t>
            </a:r>
            <a:r>
              <a:rPr lang="en-US" dirty="0">
                <a:solidFill>
                  <a:srgbClr val="FF0000"/>
                </a:solidFill>
              </a:rPr>
              <a:t>A100</a:t>
            </a:r>
            <a:r>
              <a:rPr lang="en-US" dirty="0"/>
              <a:t>, 6912 PEs, 108 SMs, 40 GB memory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2 CPUs</a:t>
            </a:r>
          </a:p>
          <a:p>
            <a:pPr lvl="1"/>
            <a:r>
              <a:rPr lang="en-US" dirty="0"/>
              <a:t>CPU: Intel </a:t>
            </a:r>
            <a:r>
              <a:rPr lang="en-US" dirty="0">
                <a:solidFill>
                  <a:srgbClr val="0070C0"/>
                </a:solidFill>
              </a:rPr>
              <a:t>Xeon Gold 6226R </a:t>
            </a:r>
            <a:r>
              <a:rPr lang="pt-BR" dirty="0"/>
              <a:t>(16 cores, 3.9 GHz)</a:t>
            </a:r>
            <a:endParaRPr lang="en-US" dirty="0"/>
          </a:p>
          <a:p>
            <a:pPr lvl="1"/>
            <a:r>
              <a:rPr lang="en-US" dirty="0"/>
              <a:t>CPU: AMD </a:t>
            </a:r>
            <a:r>
              <a:rPr lang="en-US" dirty="0">
                <a:solidFill>
                  <a:srgbClr val="0070C0"/>
                </a:solidFill>
              </a:rPr>
              <a:t>Ryzen Threadripper 3970X </a:t>
            </a:r>
            <a:r>
              <a:rPr lang="pt-BR" dirty="0"/>
              <a:t>(32 cores, 3.7 GHz)</a:t>
            </a:r>
            <a:endParaRPr lang="en-US" dirty="0"/>
          </a:p>
        </p:txBody>
      </p:sp>
      <p:pic>
        <p:nvPicPr>
          <p:cNvPr id="6" name="Picture 5" descr="A close-up of a camera&#10;&#10;Description automatically generated with medium confidence">
            <a:extLst>
              <a:ext uri="{FF2B5EF4-FFF2-40B4-BE49-F238E27FC236}">
                <a16:creationId xmlns:a16="http://schemas.microsoft.com/office/drawing/2014/main" id="{1A176630-4C8F-9146-4837-BF7652E2C4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2240">
            <a:off x="6473960" y="4624850"/>
            <a:ext cx="2122065" cy="11590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02F36-B723-F22B-1DB7-813610582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90158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3D179-C5F8-7858-DA79-65BE2BA49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E0A4E-1DB4-9F78-7055-A81E7C24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6F2E1-D7F7-BA92-8457-323CC8F17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72</a:t>
            </a:r>
            <a:r>
              <a:rPr lang="en-US" dirty="0"/>
              <a:t> single-precision inputs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Median of 9 runs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D71960-910E-BF90-68E8-F146D900A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25" y="1981200"/>
            <a:ext cx="8229600" cy="190601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43334-DE82-2EBA-AF43-4CCE2DB1B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57332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28C9D-9858-EF44-71D2-042D76863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6E68A-F2F1-BADE-8183-3359B846B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Local SSIM Analysis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0E0D8A2-1794-B4D6-5C51-A7476FA0DD0E}"/>
              </a:ext>
            </a:extLst>
          </p:cNvPr>
          <p:cNvGrpSpPr/>
          <p:nvPr/>
        </p:nvGrpSpPr>
        <p:grpSpPr>
          <a:xfrm>
            <a:off x="2286000" y="1219200"/>
            <a:ext cx="4572000" cy="4527550"/>
            <a:chOff x="1981200" y="1339850"/>
            <a:chExt cx="4572000" cy="45275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AD0E0A1-2AC5-2B18-4ADD-7DA45997E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1200" y="1339850"/>
              <a:ext cx="2286000" cy="2286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EA06078-D12C-E70F-C462-2E5109D4A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0" y="3581400"/>
              <a:ext cx="2286000" cy="2286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9339384-BB8D-52B2-1F07-2620CC938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0" y="1339850"/>
              <a:ext cx="2286000" cy="2286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47FBAD3-EC8C-BDE6-315F-D72EA4C22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1200" y="3581400"/>
              <a:ext cx="2286000" cy="22860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6D8854D-AD71-9675-3CF7-6A391B42F299}"/>
              </a:ext>
            </a:extLst>
          </p:cNvPr>
          <p:cNvSpPr txBox="1"/>
          <p:nvPr/>
        </p:nvSpPr>
        <p:spPr>
          <a:xfrm>
            <a:off x="3026239" y="3205748"/>
            <a:ext cx="856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600" b="1" dirty="0">
                <a:latin typeface="+mn-lt"/>
              </a:rPr>
              <a:t>Original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01F5C1-6DE8-D1D6-69F9-7E691E19355B}"/>
              </a:ext>
            </a:extLst>
          </p:cNvPr>
          <p:cNvSpPr txBox="1"/>
          <p:nvPr/>
        </p:nvSpPr>
        <p:spPr>
          <a:xfrm>
            <a:off x="3212187" y="5447298"/>
            <a:ext cx="4844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600" b="1" dirty="0">
                <a:latin typeface="+mn-lt"/>
              </a:rPr>
              <a:t>SZ3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83F8CD-3A7A-283C-F1D6-2ED70DFD1D30}"/>
              </a:ext>
            </a:extLst>
          </p:cNvPr>
          <p:cNvSpPr txBox="1"/>
          <p:nvPr/>
        </p:nvSpPr>
        <p:spPr>
          <a:xfrm>
            <a:off x="4889645" y="5447298"/>
            <a:ext cx="1650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600" b="1" dirty="0">
                <a:latin typeface="+mn-lt"/>
              </a:rPr>
              <a:t>Base Compressor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638FF3-E4E1-22DE-AE3D-A980A1A6F93D}"/>
              </a:ext>
            </a:extLst>
          </p:cNvPr>
          <p:cNvSpPr txBox="1"/>
          <p:nvPr/>
        </p:nvSpPr>
        <p:spPr>
          <a:xfrm>
            <a:off x="5214776" y="3205748"/>
            <a:ext cx="10045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600" b="1" dirty="0">
                <a:latin typeface="+mn-lt"/>
              </a:rPr>
              <a:t>SBLC 0.85</a:t>
            </a:r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2CFF9C5E-4D14-2EAE-1017-46995321C9FC}"/>
              </a:ext>
            </a:extLst>
          </p:cNvPr>
          <p:cNvSpPr/>
          <p:nvPr/>
        </p:nvSpPr>
        <p:spPr>
          <a:xfrm>
            <a:off x="6934200" y="2819400"/>
            <a:ext cx="2133601" cy="986282"/>
          </a:xfrm>
          <a:prstGeom prst="wedgeEllipseCallout">
            <a:avLst>
              <a:gd name="adj1" fmla="val -83899"/>
              <a:gd name="adj2" fmla="val 46331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High SSIM in unimportant areas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peech Bubble: Oval 19">
            <a:extLst>
              <a:ext uri="{FF2B5EF4-FFF2-40B4-BE49-F238E27FC236}">
                <a16:creationId xmlns:a16="http://schemas.microsoft.com/office/drawing/2014/main" id="{648BDB05-B58C-E273-6C6A-DBDC0A58CA9D}"/>
              </a:ext>
            </a:extLst>
          </p:cNvPr>
          <p:cNvSpPr/>
          <p:nvPr/>
        </p:nvSpPr>
        <p:spPr>
          <a:xfrm>
            <a:off x="6934199" y="2819400"/>
            <a:ext cx="2133601" cy="986282"/>
          </a:xfrm>
          <a:prstGeom prst="wedgeEllipseCallout">
            <a:avLst>
              <a:gd name="adj1" fmla="val -75566"/>
              <a:gd name="adj2" fmla="val 207289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High SSIM in unimportant areas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87FD8BEA-E19D-F809-DCAB-0F8901DDAD98}"/>
              </a:ext>
            </a:extLst>
          </p:cNvPr>
          <p:cNvSpPr/>
          <p:nvPr/>
        </p:nvSpPr>
        <p:spPr>
          <a:xfrm>
            <a:off x="6943164" y="2781300"/>
            <a:ext cx="2133601" cy="986282"/>
          </a:xfrm>
          <a:prstGeom prst="wedgeEllipseCallout">
            <a:avLst>
              <a:gd name="adj1" fmla="val -193423"/>
              <a:gd name="adj2" fmla="val 43756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High SSIM in unimportant areas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Circle: Hollow 23">
            <a:extLst>
              <a:ext uri="{FF2B5EF4-FFF2-40B4-BE49-F238E27FC236}">
                <a16:creationId xmlns:a16="http://schemas.microsoft.com/office/drawing/2014/main" id="{38E175A4-4DB8-8CD7-C2FC-3AC522EBD994}"/>
              </a:ext>
            </a:extLst>
          </p:cNvPr>
          <p:cNvSpPr/>
          <p:nvPr/>
        </p:nvSpPr>
        <p:spPr bwMode="auto">
          <a:xfrm>
            <a:off x="3486151" y="1302752"/>
            <a:ext cx="612140" cy="568856"/>
          </a:xfrm>
          <a:prstGeom prst="donut">
            <a:avLst>
              <a:gd name="adj" fmla="val 15837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59AC61-FCF5-938C-D5D7-6507F27C7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7554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5922D-2934-3E7B-0D91-C4CF84BDF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F5E09-D1B1-BA86-1326-A63823C6A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Local SSIM Analysis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3961B-65FD-19CF-D9BA-165F99C11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" y="1969049"/>
            <a:ext cx="8229601" cy="2919901"/>
          </a:xfrm>
          <a:prstGeom prst="rect">
            <a:avLst/>
          </a:prstGeom>
        </p:spPr>
      </p:pic>
      <p:sp>
        <p:nvSpPr>
          <p:cNvPr id="8" name="Left Brace 7">
            <a:extLst>
              <a:ext uri="{FF2B5EF4-FFF2-40B4-BE49-F238E27FC236}">
                <a16:creationId xmlns:a16="http://schemas.microsoft.com/office/drawing/2014/main" id="{C9C2E5BA-C154-9852-481E-309814E810D5}"/>
              </a:ext>
            </a:extLst>
          </p:cNvPr>
          <p:cNvSpPr/>
          <p:nvPr/>
        </p:nvSpPr>
        <p:spPr bwMode="auto">
          <a:xfrm rot="16200000">
            <a:off x="2546625" y="3256724"/>
            <a:ext cx="393148" cy="3657601"/>
          </a:xfrm>
          <a:prstGeom prst="leftBrace">
            <a:avLst/>
          </a:pr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D62219-3C08-75FA-1342-47EF1EB60B41}"/>
              </a:ext>
            </a:extLst>
          </p:cNvPr>
          <p:cNvSpPr txBox="1"/>
          <p:nvPr/>
        </p:nvSpPr>
        <p:spPr>
          <a:xfrm>
            <a:off x="2524229" y="5250349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600" b="1" dirty="0">
                <a:latin typeface="+mn-lt"/>
              </a:rPr>
              <a:t>4%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6820490C-24B1-2445-90A0-12E46738E643}"/>
              </a:ext>
            </a:extLst>
          </p:cNvPr>
          <p:cNvSpPr/>
          <p:nvPr/>
        </p:nvSpPr>
        <p:spPr>
          <a:xfrm>
            <a:off x="5486400" y="1384575"/>
            <a:ext cx="1600200" cy="685800"/>
          </a:xfrm>
          <a:prstGeom prst="wedgeEllipseCallout">
            <a:avLst>
              <a:gd name="adj1" fmla="val -91240"/>
              <a:gd name="adj2" fmla="val 55846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Peaks at 0 and 1</a:t>
            </a:r>
          </a:p>
        </p:txBody>
      </p:sp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B375C702-1C08-5985-C532-7DCA195DCA7D}"/>
              </a:ext>
            </a:extLst>
          </p:cNvPr>
          <p:cNvSpPr/>
          <p:nvPr/>
        </p:nvSpPr>
        <p:spPr>
          <a:xfrm>
            <a:off x="5486400" y="1384575"/>
            <a:ext cx="1600200" cy="685800"/>
          </a:xfrm>
          <a:prstGeom prst="wedgeEllipseCallout">
            <a:avLst>
              <a:gd name="adj1" fmla="val 127014"/>
              <a:gd name="adj2" fmla="val 60476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Peaks at 0 and 1</a:t>
            </a:r>
          </a:p>
        </p:txBody>
      </p:sp>
      <p:sp>
        <p:nvSpPr>
          <p:cNvPr id="29" name="Speech Bubble: Oval 28">
            <a:extLst>
              <a:ext uri="{FF2B5EF4-FFF2-40B4-BE49-F238E27FC236}">
                <a16:creationId xmlns:a16="http://schemas.microsoft.com/office/drawing/2014/main" id="{239871FE-F5B0-4DD4-596A-B2F5A5766CB8}"/>
              </a:ext>
            </a:extLst>
          </p:cNvPr>
          <p:cNvSpPr/>
          <p:nvPr/>
        </p:nvSpPr>
        <p:spPr>
          <a:xfrm>
            <a:off x="5829300" y="4725126"/>
            <a:ext cx="1905000" cy="748297"/>
          </a:xfrm>
          <a:prstGeom prst="wedgeEllipseCallout">
            <a:avLst>
              <a:gd name="adj1" fmla="val 56316"/>
              <a:gd name="adj2" fmla="val -60434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SBLC starts at 0.85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489C7C-A8CC-B26A-2FDD-18F51159C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418123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999B2-FAD4-32B0-65BA-B3CA9B672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4048B-3861-1C90-1153-793E016F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SSIM over all Inputs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D3798A-68F4-5D33-292C-39D495272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12" y="2015142"/>
            <a:ext cx="7543800" cy="2827715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CA935F96-9606-9125-38BA-F50067CA1E0C}"/>
              </a:ext>
            </a:extLst>
          </p:cNvPr>
          <p:cNvSpPr/>
          <p:nvPr/>
        </p:nvSpPr>
        <p:spPr>
          <a:xfrm>
            <a:off x="152400" y="5031780"/>
            <a:ext cx="1828800" cy="748297"/>
          </a:xfrm>
          <a:prstGeom prst="wedgeEllipseCallout">
            <a:avLst>
              <a:gd name="adj1" fmla="val 71441"/>
              <a:gd name="adj2" fmla="val -88437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Always the best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7F6F46C7-4E5A-7DA8-C260-47B9572D5725}"/>
              </a:ext>
            </a:extLst>
          </p:cNvPr>
          <p:cNvSpPr/>
          <p:nvPr/>
        </p:nvSpPr>
        <p:spPr>
          <a:xfrm>
            <a:off x="3352800" y="1227147"/>
            <a:ext cx="2133600" cy="748297"/>
          </a:xfrm>
          <a:prstGeom prst="wedgeEllipseCallout">
            <a:avLst>
              <a:gd name="adj1" fmla="val 61025"/>
              <a:gd name="adj2" fmla="val 121166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in the negative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D78C38C5-7873-1B7E-1E8C-5C76CBDDF8E7}"/>
              </a:ext>
            </a:extLst>
          </p:cNvPr>
          <p:cNvSpPr/>
          <p:nvPr/>
        </p:nvSpPr>
        <p:spPr>
          <a:xfrm>
            <a:off x="3352800" y="1227147"/>
            <a:ext cx="2133600" cy="748297"/>
          </a:xfrm>
          <a:prstGeom prst="wedgeEllipseCallout">
            <a:avLst>
              <a:gd name="adj1" fmla="val -18738"/>
              <a:gd name="adj2" fmla="val 113528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in the negative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4989BF62-42F3-AD65-7BF9-449D4170E893}"/>
              </a:ext>
            </a:extLst>
          </p:cNvPr>
          <p:cNvSpPr/>
          <p:nvPr/>
        </p:nvSpPr>
        <p:spPr>
          <a:xfrm>
            <a:off x="76200" y="1303645"/>
            <a:ext cx="1981200" cy="906453"/>
          </a:xfrm>
          <a:prstGeom prst="wedgeEllipseCallout">
            <a:avLst>
              <a:gd name="adj1" fmla="val 65325"/>
              <a:gd name="adj2" fmla="val 90844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Aggregate hides low minSSIM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883D75-3DC2-07E9-E927-DB53A449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655750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CC6A0-B79B-0C0C-04FB-FD6D67F7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66E3F1E-FDFA-890B-526F-6B8010477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83" y="1857171"/>
            <a:ext cx="3729417" cy="3063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5E07F4-763F-EEAF-CEFE-3F74826C4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Compression on GPU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227ABE-26EB-58F9-A365-93CF71DBC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8547" y="1857171"/>
            <a:ext cx="3732775" cy="30634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726737-E57B-4803-F099-6634DDF1C9D7}"/>
              </a:ext>
            </a:extLst>
          </p:cNvPr>
          <p:cNvSpPr txBox="1"/>
          <p:nvPr/>
        </p:nvSpPr>
        <p:spPr>
          <a:xfrm>
            <a:off x="2404888" y="4960725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latin typeface="+mn-lt"/>
              </a:rPr>
              <a:t>4090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A10CF5-6F86-4FA2-71E6-D93457B6EB1F}"/>
              </a:ext>
            </a:extLst>
          </p:cNvPr>
          <p:cNvSpPr txBox="1"/>
          <p:nvPr/>
        </p:nvSpPr>
        <p:spPr>
          <a:xfrm>
            <a:off x="6583792" y="4956016"/>
            <a:ext cx="622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latin typeface="+mn-lt"/>
              </a:rPr>
              <a:t>A100</a:t>
            </a:r>
          </a:p>
        </p:txBody>
      </p:sp>
      <p:sp>
        <p:nvSpPr>
          <p:cNvPr id="20" name="Speech Bubble: Oval 19">
            <a:extLst>
              <a:ext uri="{FF2B5EF4-FFF2-40B4-BE49-F238E27FC236}">
                <a16:creationId xmlns:a16="http://schemas.microsoft.com/office/drawing/2014/main" id="{3AAC0588-DD59-FB78-9C72-D33D301B99CF}"/>
              </a:ext>
            </a:extLst>
          </p:cNvPr>
          <p:cNvSpPr/>
          <p:nvPr/>
        </p:nvSpPr>
        <p:spPr>
          <a:xfrm>
            <a:off x="4145719" y="4876760"/>
            <a:ext cx="2209800" cy="835620"/>
          </a:xfrm>
          <a:prstGeom prst="wedgeEllipseCallout">
            <a:avLst>
              <a:gd name="adj1" fmla="val 38252"/>
              <a:gd name="adj2" fmla="val -156792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On par CRs at lower EBs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peech Bubble: Oval 20">
            <a:extLst>
              <a:ext uri="{FF2B5EF4-FFF2-40B4-BE49-F238E27FC236}">
                <a16:creationId xmlns:a16="http://schemas.microsoft.com/office/drawing/2014/main" id="{59BAD43B-D3E7-E3DC-8ED6-3160D1016DD6}"/>
              </a:ext>
            </a:extLst>
          </p:cNvPr>
          <p:cNvSpPr/>
          <p:nvPr/>
        </p:nvSpPr>
        <p:spPr>
          <a:xfrm>
            <a:off x="4145719" y="4876760"/>
            <a:ext cx="2209800" cy="835620"/>
          </a:xfrm>
          <a:prstGeom prst="wedgeEllipseCallout">
            <a:avLst>
              <a:gd name="adj1" fmla="val 28820"/>
              <a:gd name="adj2" fmla="val -164034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On par CRs at lower EBs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46238A36-1FB7-58E3-B42C-055C57A09760}"/>
              </a:ext>
            </a:extLst>
          </p:cNvPr>
          <p:cNvSpPr/>
          <p:nvPr/>
        </p:nvSpPr>
        <p:spPr>
          <a:xfrm>
            <a:off x="2514600" y="1201689"/>
            <a:ext cx="3505200" cy="1103650"/>
          </a:xfrm>
          <a:prstGeom prst="wedgeEllipseCallout">
            <a:avLst>
              <a:gd name="adj1" fmla="val -13710"/>
              <a:gd name="adj2" fmla="val 138167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Base compressor has similar throughput to other GPU codes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D48CEAD5-7323-4EBB-0C60-CEEBD7690A27}"/>
              </a:ext>
            </a:extLst>
          </p:cNvPr>
          <p:cNvSpPr/>
          <p:nvPr/>
        </p:nvSpPr>
        <p:spPr>
          <a:xfrm>
            <a:off x="185322" y="4545669"/>
            <a:ext cx="1872078" cy="835620"/>
          </a:xfrm>
          <a:prstGeom prst="wedgeEllipseCallout">
            <a:avLst>
              <a:gd name="adj1" fmla="val 40395"/>
              <a:gd name="adj2" fmla="val -114148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Fastest at lowest EB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DA6BDF-DCF9-87C3-4E42-62A811653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218226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AA703-8429-083B-0167-E2792190B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5F6B-8129-CDC5-2555-0FA9DF3DA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Compression on CPU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1C37DF-1B44-3532-C1FE-D3200F52A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839225" y="1897275"/>
            <a:ext cx="3761810" cy="30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2D453B-6E73-BA05-EA74-F699D377B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227" y="1849899"/>
            <a:ext cx="3732775" cy="30874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E38A3F-01A5-D4C6-21F9-DBB931E69730}"/>
              </a:ext>
            </a:extLst>
          </p:cNvPr>
          <p:cNvSpPr txBox="1"/>
          <p:nvPr/>
        </p:nvSpPr>
        <p:spPr>
          <a:xfrm>
            <a:off x="2436045" y="4967997"/>
            <a:ext cx="568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latin typeface="+mn-lt"/>
              </a:rPr>
              <a:t>Intel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CD778D-15E6-7483-D42D-3513FE3EBD0F}"/>
              </a:ext>
            </a:extLst>
          </p:cNvPr>
          <p:cNvSpPr txBox="1"/>
          <p:nvPr/>
        </p:nvSpPr>
        <p:spPr>
          <a:xfrm>
            <a:off x="6587074" y="4967997"/>
            <a:ext cx="619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latin typeface="+mn-lt"/>
              </a:rPr>
              <a:t>AMD</a:t>
            </a:r>
          </a:p>
        </p:txBody>
      </p:sp>
      <p:sp>
        <p:nvSpPr>
          <p:cNvPr id="21" name="Speech Bubble: Oval 20">
            <a:extLst>
              <a:ext uri="{FF2B5EF4-FFF2-40B4-BE49-F238E27FC236}">
                <a16:creationId xmlns:a16="http://schemas.microsoft.com/office/drawing/2014/main" id="{988507D1-769F-5765-6257-0909EE41B9F0}"/>
              </a:ext>
            </a:extLst>
          </p:cNvPr>
          <p:cNvSpPr/>
          <p:nvPr/>
        </p:nvSpPr>
        <p:spPr>
          <a:xfrm>
            <a:off x="3834077" y="4858892"/>
            <a:ext cx="2558388" cy="835621"/>
          </a:xfrm>
          <a:prstGeom prst="wedgeEllipseCallout">
            <a:avLst>
              <a:gd name="adj1" fmla="val 74292"/>
              <a:gd name="adj2" fmla="val -135068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Slower than only SZ3 OMP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903F6C5F-4F22-CA9F-D4A2-9D66BA0F5D7C}"/>
              </a:ext>
            </a:extLst>
          </p:cNvPr>
          <p:cNvSpPr/>
          <p:nvPr/>
        </p:nvSpPr>
        <p:spPr>
          <a:xfrm>
            <a:off x="455613" y="1261795"/>
            <a:ext cx="2102775" cy="835621"/>
          </a:xfrm>
          <a:prstGeom prst="wedgeEllipseCallout">
            <a:avLst>
              <a:gd name="adj1" fmla="val 78939"/>
              <a:gd name="adj2" fmla="val 57235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SZ3 compresses well</a:t>
            </a:r>
          </a:p>
        </p:txBody>
      </p:sp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20F3A112-74CC-C9B8-6101-248BDCA8E965}"/>
              </a:ext>
            </a:extLst>
          </p:cNvPr>
          <p:cNvSpPr/>
          <p:nvPr/>
        </p:nvSpPr>
        <p:spPr>
          <a:xfrm>
            <a:off x="455613" y="1259763"/>
            <a:ext cx="2102775" cy="911999"/>
          </a:xfrm>
          <a:prstGeom prst="wedgeEllipseCallout">
            <a:avLst>
              <a:gd name="adj1" fmla="val 32256"/>
              <a:gd name="adj2" fmla="val 144133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SZ3 compresses well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36ACFB-9674-A65F-4E9F-85733ED37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25002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B02FF-1011-38E1-0FF5-B9706B8DF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DF77C8C-8B8E-2EB0-509A-721641D6F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25" y="1897275"/>
            <a:ext cx="3720632" cy="30587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5F6E7B-5A0F-DAE9-9E47-B9D5B1F01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227" y="1897276"/>
            <a:ext cx="3703127" cy="3063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606C85-4376-D9AB-DC43-6364363F8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Decompression on GPU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F31E69-2A1D-B4E8-48DC-FAA4DA1AB50B}"/>
              </a:ext>
            </a:extLst>
          </p:cNvPr>
          <p:cNvSpPr txBox="1"/>
          <p:nvPr/>
        </p:nvSpPr>
        <p:spPr>
          <a:xfrm>
            <a:off x="2404888" y="4960725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latin typeface="+mn-lt"/>
              </a:rPr>
              <a:t>4090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E0A381-0F25-9209-2B47-99F1D725FD16}"/>
              </a:ext>
            </a:extLst>
          </p:cNvPr>
          <p:cNvSpPr txBox="1"/>
          <p:nvPr/>
        </p:nvSpPr>
        <p:spPr>
          <a:xfrm>
            <a:off x="6583792" y="4956016"/>
            <a:ext cx="622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latin typeface="+mn-lt"/>
              </a:rPr>
              <a:t>A100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138A81B9-6C7E-AEBE-A547-BAC397BDA0FD}"/>
              </a:ext>
            </a:extLst>
          </p:cNvPr>
          <p:cNvSpPr/>
          <p:nvPr/>
        </p:nvSpPr>
        <p:spPr>
          <a:xfrm>
            <a:off x="4419600" y="4701755"/>
            <a:ext cx="2046752" cy="758397"/>
          </a:xfrm>
          <a:prstGeom prst="wedgeEllipseCallout">
            <a:avLst>
              <a:gd name="adj1" fmla="val 123895"/>
              <a:gd name="adj2" fmla="val -147778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No longer slow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57418187-A8BE-C565-D2D3-C7085496D674}"/>
              </a:ext>
            </a:extLst>
          </p:cNvPr>
          <p:cNvSpPr/>
          <p:nvPr/>
        </p:nvSpPr>
        <p:spPr>
          <a:xfrm>
            <a:off x="76200" y="2225087"/>
            <a:ext cx="2930135" cy="1051513"/>
          </a:xfrm>
          <a:prstGeom prst="wedgeEllipseCallout">
            <a:avLst>
              <a:gd name="adj1" fmla="val 86283"/>
              <a:gd name="adj2" fmla="val 85811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Base compressor only compresses better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4C9CF5-2EAC-17AA-0E9F-C64A80CD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14914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40063-5C99-8F51-94E5-5E20D619F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15C7D6F-B5B7-6843-4B5B-EE9293576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227" y="1897275"/>
            <a:ext cx="3745386" cy="30874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AC4A64-D0CE-5DD0-5F3B-F16C5E317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225" y="1897275"/>
            <a:ext cx="3753725" cy="30874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C41025-78DA-50CB-4B84-3877DB1C0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Decompression on CPU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244286-82AD-E738-244E-F0E1B852C1AF}"/>
              </a:ext>
            </a:extLst>
          </p:cNvPr>
          <p:cNvSpPr txBox="1"/>
          <p:nvPr/>
        </p:nvSpPr>
        <p:spPr>
          <a:xfrm>
            <a:off x="2436045" y="4967997"/>
            <a:ext cx="568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latin typeface="+mn-lt"/>
              </a:rPr>
              <a:t>Intel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59A1DD-CE82-17BC-2728-4128344C584C}"/>
              </a:ext>
            </a:extLst>
          </p:cNvPr>
          <p:cNvSpPr txBox="1"/>
          <p:nvPr/>
        </p:nvSpPr>
        <p:spPr>
          <a:xfrm>
            <a:off x="6587074" y="4967997"/>
            <a:ext cx="619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>
                <a:latin typeface="+mn-lt"/>
              </a:rPr>
              <a:t>AMD</a:t>
            </a: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267261E3-A6B1-6C08-C397-F79EFB92D67C}"/>
              </a:ext>
            </a:extLst>
          </p:cNvPr>
          <p:cNvSpPr/>
          <p:nvPr/>
        </p:nvSpPr>
        <p:spPr>
          <a:xfrm>
            <a:off x="3581400" y="4858892"/>
            <a:ext cx="2558388" cy="835621"/>
          </a:xfrm>
          <a:prstGeom prst="wedgeEllipseCallout">
            <a:avLst>
              <a:gd name="adj1" fmla="val 114238"/>
              <a:gd name="adj2" fmla="val -160011"/>
            </a:avLst>
          </a:prstGeom>
          <a:solidFill>
            <a:srgbClr val="C6D9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" panose="020F0502020204030204"/>
              </a:rPr>
              <a:t>Now faster than SZ3 OMP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199E72-AAD4-A9F8-250C-94CCE1BE7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943380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B6A52-D5CB-88EB-5A44-95A0BCDDA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0DD75-0EED-B5F5-80DC-05E702881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C498-7157-7487-8FF1-836FB98A9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dirty="0"/>
              <a:t>Introduced </a:t>
            </a:r>
            <a:r>
              <a:rPr lang="en-US" dirty="0">
                <a:solidFill>
                  <a:srgbClr val="0070C0"/>
                </a:solidFill>
              </a:rPr>
              <a:t>minSSIM</a:t>
            </a:r>
            <a:r>
              <a:rPr lang="en-US" dirty="0"/>
              <a:t>, a metric that exposes hidden worst cases for visualized data </a:t>
            </a:r>
          </a:p>
          <a:p>
            <a:pPr>
              <a:spcAft>
                <a:spcPts val="0"/>
              </a:spcAft>
            </a:pPr>
            <a:r>
              <a:rPr lang="en-US" dirty="0"/>
              <a:t>Created tunable SSIM-bounded lossy compressor</a:t>
            </a:r>
          </a:p>
          <a:p>
            <a:pPr lvl="1"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First</a:t>
            </a:r>
            <a:r>
              <a:rPr lang="en-US" dirty="0"/>
              <a:t> lossy compressor to </a:t>
            </a:r>
            <a:r>
              <a:rPr lang="en-US" dirty="0">
                <a:solidFill>
                  <a:srgbClr val="0070C0"/>
                </a:solidFill>
              </a:rPr>
              <a:t>guarantee SSIM</a:t>
            </a:r>
          </a:p>
          <a:p>
            <a:pPr lvl="1">
              <a:spcAft>
                <a:spcPts val="0"/>
              </a:spcAft>
            </a:pPr>
            <a:r>
              <a:rPr lang="en-US" dirty="0"/>
              <a:t>Offers full CPU/GPU compatibility and strict error bound guarantees</a:t>
            </a:r>
          </a:p>
          <a:p>
            <a:pPr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Highest SSIM </a:t>
            </a:r>
            <a:r>
              <a:rPr lang="en-US" dirty="0"/>
              <a:t>and</a:t>
            </a:r>
            <a:r>
              <a:rPr lang="en-US" dirty="0">
                <a:solidFill>
                  <a:srgbClr val="FF0000"/>
                </a:solidFill>
              </a:rPr>
              <a:t> minSSIM </a:t>
            </a:r>
            <a:r>
              <a:rPr lang="en-US" dirty="0"/>
              <a:t>across all tested inputs</a:t>
            </a:r>
          </a:p>
          <a:p>
            <a:pPr>
              <a:spcAft>
                <a:spcPts val="0"/>
              </a:spcAft>
            </a:pPr>
            <a:r>
              <a:rPr lang="en-US" dirty="0"/>
              <a:t>Acknowledgements: DOE, NSF, NVIDIA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69774FA3-5306-7BB6-AD12-52E9F83900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800600"/>
            <a:ext cx="2255658" cy="58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B4147-5258-E98A-AD1C-374E4E963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8795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1A13C-DE45-6BFD-3A23-9DF28FA4F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44429-D8E0-C075-899A-0FA1FCA3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A55F6-397D-2FD0-7795-D718DBCFB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dirty="0"/>
              <a:t>GitHub - </a:t>
            </a:r>
            <a:r>
              <a:rPr lang="en-US" dirty="0">
                <a:hlinkClick r:id="rId3"/>
              </a:rPr>
              <a:t>https://github.com/burtscher/minSSIM</a:t>
            </a:r>
            <a:endParaRPr lang="en-US" dirty="0"/>
          </a:p>
          <a:p>
            <a:pPr marL="0" indent="0">
              <a:spcAft>
                <a:spcPts val="0"/>
              </a:spcAft>
              <a:buNone/>
            </a:pPr>
            <a:r>
              <a:rPr lang="en-US" dirty="0"/>
              <a:t>    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3C8FE-F664-4FA2-28BA-E7D3132B6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62" y="2293557"/>
            <a:ext cx="3124200" cy="31242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38844EE-8941-AB87-406D-4436EE7E3B0D}"/>
              </a:ext>
            </a:extLst>
          </p:cNvPr>
          <p:cNvSpPr/>
          <p:nvPr/>
        </p:nvSpPr>
        <p:spPr bwMode="auto">
          <a:xfrm>
            <a:off x="1905000" y="3505200"/>
            <a:ext cx="586740" cy="685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B77350C5-33D6-5A37-B8C8-C522E2FE7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" r="74157" b="4374"/>
          <a:stretch>
            <a:fillRect/>
          </a:stretch>
        </p:blipFill>
        <p:spPr bwMode="auto">
          <a:xfrm>
            <a:off x="1907159" y="3568702"/>
            <a:ext cx="582931" cy="55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DB60C-D47A-59D6-E82E-FB9D870B5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9450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1177</Words>
  <Application>Microsoft Office PowerPoint</Application>
  <PresentationFormat>On-screen Show (4:3)</PresentationFormat>
  <Paragraphs>241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 Math</vt:lpstr>
      <vt:lpstr>Tahoma</vt:lpstr>
      <vt:lpstr>Wingdings</vt:lpstr>
      <vt:lpstr>Blends</vt:lpstr>
      <vt:lpstr>Structural-Similarity-Preserving Lossy Data Compression for CPUs and GPUs</vt:lpstr>
      <vt:lpstr>Introduction</vt:lpstr>
      <vt:lpstr>Introduction</vt:lpstr>
      <vt:lpstr>Motivation</vt:lpstr>
      <vt:lpstr>Background – SSIM</vt:lpstr>
      <vt:lpstr>Background – SSIM</vt:lpstr>
      <vt:lpstr>minSSIM – Overview</vt:lpstr>
      <vt:lpstr>SBLC – Overview</vt:lpstr>
      <vt:lpstr>SBLC – Error Bound Guarantee</vt:lpstr>
      <vt:lpstr>SBLC – minSSIM Guarantee</vt:lpstr>
      <vt:lpstr>SBLC – Lossless Compression</vt:lpstr>
      <vt:lpstr>SBLC – Parallelization</vt:lpstr>
      <vt:lpstr>SBLC – Optimization</vt:lpstr>
      <vt:lpstr>Related Work – ML approaches</vt:lpstr>
      <vt:lpstr>Related Work – Lossy</vt:lpstr>
      <vt:lpstr>Related Work – Lossy</vt:lpstr>
      <vt:lpstr>Related Work – Lossy</vt:lpstr>
      <vt:lpstr>Related Work – Lossy</vt:lpstr>
      <vt:lpstr>Experimental Methodology</vt:lpstr>
      <vt:lpstr>Experimental Methodology</vt:lpstr>
      <vt:lpstr>Results – Local SSIM Analysis</vt:lpstr>
      <vt:lpstr>Results – Local SSIM Analysis</vt:lpstr>
      <vt:lpstr>Results – SSIM over all Inputs</vt:lpstr>
      <vt:lpstr>Results – Compression on GPU</vt:lpstr>
      <vt:lpstr>Results – Compression on CPU</vt:lpstr>
      <vt:lpstr>Results – Decompression on GPU</vt:lpstr>
      <vt:lpstr>Results – Decompression on CPU</vt:lpstr>
      <vt:lpstr>Summary</vt:lpstr>
      <vt:lpstr>Code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2026-04-13T17:07:38Z</dcterms:created>
  <dcterms:modified xsi:type="dcterms:W3CDTF">2026-09-13T21:17:44Z</dcterms:modified>
</cp:coreProperties>
</file>