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7"/>
  </p:notesMasterIdLst>
  <p:sldIdLst>
    <p:sldId id="256" r:id="rId2"/>
    <p:sldId id="258" r:id="rId3"/>
    <p:sldId id="257" r:id="rId4"/>
    <p:sldId id="259" r:id="rId5"/>
    <p:sldId id="260" r:id="rId6"/>
    <p:sldId id="263" r:id="rId7"/>
    <p:sldId id="262" r:id="rId8"/>
    <p:sldId id="264" r:id="rId9"/>
    <p:sldId id="265" r:id="rId10"/>
    <p:sldId id="267" r:id="rId11"/>
    <p:sldId id="266" r:id="rId12"/>
    <p:sldId id="268" r:id="rId13"/>
    <p:sldId id="269" r:id="rId14"/>
    <p:sldId id="271" r:id="rId15"/>
    <p:sldId id="270" r:id="rId16"/>
    <p:sldId id="278" r:id="rId17"/>
    <p:sldId id="272" r:id="rId18"/>
    <p:sldId id="274" r:id="rId19"/>
    <p:sldId id="273" r:id="rId20"/>
    <p:sldId id="280" r:id="rId21"/>
    <p:sldId id="275" r:id="rId22"/>
    <p:sldId id="279" r:id="rId23"/>
    <p:sldId id="281" r:id="rId24"/>
    <p:sldId id="276" r:id="rId25"/>
    <p:sldId id="282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hlink"/>
      </a:buClr>
      <a:buSzPct val="55000"/>
      <a:buFont typeface="Wingdings" pitchFamily="2" charset="2"/>
      <a:buChar char="n"/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hlink"/>
      </a:buClr>
      <a:buSzPct val="55000"/>
      <a:buFont typeface="Wingdings" pitchFamily="2" charset="2"/>
      <a:buChar char="n"/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hlink"/>
      </a:buClr>
      <a:buSzPct val="55000"/>
      <a:buFont typeface="Wingdings" pitchFamily="2" charset="2"/>
      <a:buChar char="n"/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hlink"/>
      </a:buClr>
      <a:buSzPct val="55000"/>
      <a:buFont typeface="Wingdings" pitchFamily="2" charset="2"/>
      <a:buChar char="n"/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hlink"/>
      </a:buClr>
      <a:buSzPct val="55000"/>
      <a:buFont typeface="Wingdings" pitchFamily="2" charset="2"/>
      <a:buChar char="n"/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D86E"/>
    <a:srgbClr val="EE7676"/>
    <a:srgbClr val="F5D3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63" autoAdjust="0"/>
    <p:restoredTop sz="85901" autoAdjust="0"/>
  </p:normalViewPr>
  <p:slideViewPr>
    <p:cSldViewPr snapToGrid="0">
      <p:cViewPr varScale="1">
        <p:scale>
          <a:sx n="67" d="100"/>
          <a:sy n="67" d="100"/>
        </p:scale>
        <p:origin x="19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ery Vanausdal" userId="d87ecba67d644e1e" providerId="LiveId" clId="{412BAC1A-3C06-4898-A443-0648298E34E9}"/>
    <pc:docChg chg="custSel modSld">
      <pc:chgData name="Avery Vanausdal" userId="d87ecba67d644e1e" providerId="LiveId" clId="{412BAC1A-3C06-4898-A443-0648298E34E9}" dt="2024-09-14T18:12:31.650" v="35" actId="368"/>
      <pc:docMkLst>
        <pc:docMk/>
      </pc:docMkLst>
      <pc:sldChg chg="modNotes">
        <pc:chgData name="Avery Vanausdal" userId="d87ecba67d644e1e" providerId="LiveId" clId="{412BAC1A-3C06-4898-A443-0648298E34E9}" dt="2024-09-14T18:12:31.554" v="1" actId="368"/>
        <pc:sldMkLst>
          <pc:docMk/>
          <pc:sldMk cId="3582890424" sldId="257"/>
        </pc:sldMkLst>
      </pc:sldChg>
      <pc:sldChg chg="modNotes">
        <pc:chgData name="Avery Vanausdal" userId="d87ecba67d644e1e" providerId="LiveId" clId="{412BAC1A-3C06-4898-A443-0648298E34E9}" dt="2024-09-14T18:12:31.574" v="3" actId="368"/>
        <pc:sldMkLst>
          <pc:docMk/>
          <pc:sldMk cId="3206233931" sldId="259"/>
        </pc:sldMkLst>
      </pc:sldChg>
      <pc:sldChg chg="modNotes">
        <pc:chgData name="Avery Vanausdal" userId="d87ecba67d644e1e" providerId="LiveId" clId="{412BAC1A-3C06-4898-A443-0648298E34E9}" dt="2024-09-14T18:12:31.574" v="5" actId="368"/>
        <pc:sldMkLst>
          <pc:docMk/>
          <pc:sldMk cId="3698155691" sldId="260"/>
        </pc:sldMkLst>
      </pc:sldChg>
      <pc:sldChg chg="modNotes">
        <pc:chgData name="Avery Vanausdal" userId="d87ecba67d644e1e" providerId="LiveId" clId="{412BAC1A-3C06-4898-A443-0648298E34E9}" dt="2024-09-14T18:12:31.587" v="7" actId="368"/>
        <pc:sldMkLst>
          <pc:docMk/>
          <pc:sldMk cId="3618448236" sldId="264"/>
        </pc:sldMkLst>
      </pc:sldChg>
      <pc:sldChg chg="modNotes">
        <pc:chgData name="Avery Vanausdal" userId="d87ecba67d644e1e" providerId="LiveId" clId="{412BAC1A-3C06-4898-A443-0648298E34E9}" dt="2024-09-14T18:12:31.587" v="9" actId="368"/>
        <pc:sldMkLst>
          <pc:docMk/>
          <pc:sldMk cId="4191315545" sldId="265"/>
        </pc:sldMkLst>
      </pc:sldChg>
      <pc:sldChg chg="modNotes">
        <pc:chgData name="Avery Vanausdal" userId="d87ecba67d644e1e" providerId="LiveId" clId="{412BAC1A-3C06-4898-A443-0648298E34E9}" dt="2024-09-14T18:12:31.602" v="11" actId="368"/>
        <pc:sldMkLst>
          <pc:docMk/>
          <pc:sldMk cId="3313026056" sldId="266"/>
        </pc:sldMkLst>
      </pc:sldChg>
      <pc:sldChg chg="modNotes">
        <pc:chgData name="Avery Vanausdal" userId="d87ecba67d644e1e" providerId="LiveId" clId="{412BAC1A-3C06-4898-A443-0648298E34E9}" dt="2024-09-14T18:12:31.608" v="13" actId="368"/>
        <pc:sldMkLst>
          <pc:docMk/>
          <pc:sldMk cId="258379966" sldId="268"/>
        </pc:sldMkLst>
      </pc:sldChg>
      <pc:sldChg chg="modNotes">
        <pc:chgData name="Avery Vanausdal" userId="d87ecba67d644e1e" providerId="LiveId" clId="{412BAC1A-3C06-4898-A443-0648298E34E9}" dt="2024-09-14T18:12:31.608" v="15" actId="368"/>
        <pc:sldMkLst>
          <pc:docMk/>
          <pc:sldMk cId="852796070" sldId="269"/>
        </pc:sldMkLst>
      </pc:sldChg>
      <pc:sldChg chg="modNotes">
        <pc:chgData name="Avery Vanausdal" userId="d87ecba67d644e1e" providerId="LiveId" clId="{412BAC1A-3C06-4898-A443-0648298E34E9}" dt="2024-09-14T18:12:31.619" v="17" actId="368"/>
        <pc:sldMkLst>
          <pc:docMk/>
          <pc:sldMk cId="1715710198" sldId="270"/>
        </pc:sldMkLst>
      </pc:sldChg>
      <pc:sldChg chg="modNotes">
        <pc:chgData name="Avery Vanausdal" userId="d87ecba67d644e1e" providerId="LiveId" clId="{412BAC1A-3C06-4898-A443-0648298E34E9}" dt="2024-09-14T18:12:31.631" v="21" actId="368"/>
        <pc:sldMkLst>
          <pc:docMk/>
          <pc:sldMk cId="1039105965" sldId="272"/>
        </pc:sldMkLst>
      </pc:sldChg>
      <pc:sldChg chg="modNotes">
        <pc:chgData name="Avery Vanausdal" userId="d87ecba67d644e1e" providerId="LiveId" clId="{412BAC1A-3C06-4898-A443-0648298E34E9}" dt="2024-09-14T18:12:31.634" v="23" actId="368"/>
        <pc:sldMkLst>
          <pc:docMk/>
          <pc:sldMk cId="2707770530" sldId="273"/>
        </pc:sldMkLst>
      </pc:sldChg>
      <pc:sldChg chg="modNotes">
        <pc:chgData name="Avery Vanausdal" userId="d87ecba67d644e1e" providerId="LiveId" clId="{412BAC1A-3C06-4898-A443-0648298E34E9}" dt="2024-09-14T18:12:31.646" v="27" actId="368"/>
        <pc:sldMkLst>
          <pc:docMk/>
          <pc:sldMk cId="3020379461" sldId="275"/>
        </pc:sldMkLst>
      </pc:sldChg>
      <pc:sldChg chg="modNotes">
        <pc:chgData name="Avery Vanausdal" userId="d87ecba67d644e1e" providerId="LiveId" clId="{412BAC1A-3C06-4898-A443-0648298E34E9}" dt="2024-09-14T18:12:31.650" v="33" actId="368"/>
        <pc:sldMkLst>
          <pc:docMk/>
          <pc:sldMk cId="3364103300" sldId="276"/>
        </pc:sldMkLst>
      </pc:sldChg>
      <pc:sldChg chg="modNotes">
        <pc:chgData name="Avery Vanausdal" userId="d87ecba67d644e1e" providerId="LiveId" clId="{412BAC1A-3C06-4898-A443-0648298E34E9}" dt="2024-09-14T18:12:31.619" v="19" actId="368"/>
        <pc:sldMkLst>
          <pc:docMk/>
          <pc:sldMk cId="2338660089" sldId="278"/>
        </pc:sldMkLst>
      </pc:sldChg>
      <pc:sldChg chg="modNotes">
        <pc:chgData name="Avery Vanausdal" userId="d87ecba67d644e1e" providerId="LiveId" clId="{412BAC1A-3C06-4898-A443-0648298E34E9}" dt="2024-09-14T18:12:31.650" v="29" actId="368"/>
        <pc:sldMkLst>
          <pc:docMk/>
          <pc:sldMk cId="4224190349" sldId="279"/>
        </pc:sldMkLst>
      </pc:sldChg>
      <pc:sldChg chg="modNotes">
        <pc:chgData name="Avery Vanausdal" userId="d87ecba67d644e1e" providerId="LiveId" clId="{412BAC1A-3C06-4898-A443-0648298E34E9}" dt="2024-09-14T18:12:31.634" v="25" actId="368"/>
        <pc:sldMkLst>
          <pc:docMk/>
          <pc:sldMk cId="2722893247" sldId="280"/>
        </pc:sldMkLst>
      </pc:sldChg>
      <pc:sldChg chg="modNotes">
        <pc:chgData name="Avery Vanausdal" userId="d87ecba67d644e1e" providerId="LiveId" clId="{412BAC1A-3C06-4898-A443-0648298E34E9}" dt="2024-09-14T18:12:31.650" v="31" actId="368"/>
        <pc:sldMkLst>
          <pc:docMk/>
          <pc:sldMk cId="3623204801" sldId="281"/>
        </pc:sldMkLst>
      </pc:sldChg>
      <pc:sldChg chg="modNotes">
        <pc:chgData name="Avery Vanausdal" userId="d87ecba67d644e1e" providerId="LiveId" clId="{412BAC1A-3C06-4898-A443-0648298E34E9}" dt="2024-09-14T18:12:31.650" v="35" actId="368"/>
        <pc:sldMkLst>
          <pc:docMk/>
          <pc:sldMk cId="1613155306" sldId="28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FBC34-EBCC-4331-859F-9243004CD95F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30B98-B676-4B1C-A68C-5DC70CAE2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236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730B98-B676-4B1C-A68C-5DC70CAE266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2326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730B98-B676-4B1C-A68C-5DC70CAE266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0860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730B98-B676-4B1C-A68C-5DC70CAE266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1042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730B98-B676-4B1C-A68C-5DC70CAE266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6718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730B98-B676-4B1C-A68C-5DC70CAE266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389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730B98-B676-4B1C-A68C-5DC70CAE266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5509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730B98-B676-4B1C-A68C-5DC70CAE266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517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730B98-B676-4B1C-A68C-5DC70CAE266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5037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730B98-B676-4B1C-A68C-5DC70CAE266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0811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730B98-B676-4B1C-A68C-5DC70CAE266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69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730B98-B676-4B1C-A68C-5DC70CAE266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080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730B98-B676-4B1C-A68C-5DC70CAE266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892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730B98-B676-4B1C-A68C-5DC70CAE266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267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730B98-B676-4B1C-A68C-5DC70CAE266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672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730B98-B676-4B1C-A68C-5DC70CAE266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3005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730B98-B676-4B1C-A68C-5DC70CAE266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378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730B98-B676-4B1C-A68C-5DC70CAE266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4852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730B98-B676-4B1C-A68C-5DC70CAE266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331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455613" y="1141413"/>
            <a:ext cx="8226425" cy="1919287"/>
          </a:xfrm>
        </p:spPr>
        <p:txBody>
          <a:bodyPr lIns="91440"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455613" y="3563938"/>
            <a:ext cx="8226425" cy="2286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555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fld id="{D2EC94C2-72B6-42C6-B0AE-FE72CA4752C6}" type="datetime1">
              <a:rPr lang="en-US" smtClean="0"/>
              <a:t>9/14/2024</a:t>
            </a:fld>
            <a:endParaRPr lang="en-US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r>
              <a:rPr lang="en-US"/>
              <a:t>Performance Impact of Removing Data Races from GPU Graph Analytics Programs</a:t>
            </a:r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fld id="{DA667172-72BD-4DFB-AF2C-DDFDD55EEB33}" type="slidenum">
              <a:rPr lang="en-US" smtClean="0"/>
              <a:t>‹#›</a:t>
            </a:fld>
            <a:endParaRPr lang="en-US"/>
          </a:p>
        </p:txBody>
      </p:sp>
      <p:sp>
        <p:nvSpPr>
          <p:cNvPr id="65554" name="Rectangle 18"/>
          <p:cNvSpPr>
            <a:spLocks noChangeArrowheads="1"/>
          </p:cNvSpPr>
          <p:nvPr/>
        </p:nvSpPr>
        <p:spPr bwMode="gray">
          <a:xfrm>
            <a:off x="547688" y="3325812"/>
            <a:ext cx="8043862" cy="26988"/>
          </a:xfrm>
          <a:prstGeom prst="rect">
            <a:avLst/>
          </a:prstGeom>
          <a:gradFill rotWithShape="0">
            <a:gsLst>
              <a:gs pos="0">
                <a:srgbClr val="333395">
                  <a:gamma/>
                  <a:tint val="24706"/>
                  <a:invGamma/>
                </a:srgbClr>
              </a:gs>
              <a:gs pos="50000">
                <a:srgbClr val="333395"/>
              </a:gs>
              <a:gs pos="100000">
                <a:srgbClr val="333395">
                  <a:gamma/>
                  <a:tint val="2470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US" sz="2400" dirty="0"/>
          </a:p>
        </p:txBody>
      </p:sp>
      <p:pic>
        <p:nvPicPr>
          <p:cNvPr id="65556" name="Picture 20" descr="C:\Martin\Talks\JobTalk\menu0bild.jpg"/>
          <p:cNvPicPr>
            <a:picLocks noChangeAspect="1" noChangeArrowheads="1"/>
          </p:cNvPicPr>
          <p:nvPr/>
        </p:nvPicPr>
        <p:blipFill>
          <a:blip r:embed="rId2" cstate="print">
            <a:lum bright="40000" contrast="-50000"/>
          </a:blip>
          <a:srcRect/>
          <a:stretch>
            <a:fillRect/>
          </a:stretch>
        </p:blipFill>
        <p:spPr bwMode="auto">
          <a:xfrm>
            <a:off x="0" y="-328613"/>
            <a:ext cx="9150350" cy="190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57" name="Picture 21" descr="C:\Martin\Talks\JobTalk\menu0bildmir.JPG"/>
          <p:cNvPicPr>
            <a:picLocks noChangeAspect="1" noChangeArrowheads="1"/>
          </p:cNvPicPr>
          <p:nvPr/>
        </p:nvPicPr>
        <p:blipFill>
          <a:blip r:embed="rId3" cstate="print">
            <a:lum bright="40000" contrast="-50000"/>
          </a:blip>
          <a:srcRect/>
          <a:stretch>
            <a:fillRect/>
          </a:stretch>
        </p:blipFill>
        <p:spPr bwMode="auto">
          <a:xfrm>
            <a:off x="0" y="5392738"/>
            <a:ext cx="9150350" cy="190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2264621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AE717A-755C-4393-9003-7B50FC7D58E4}" type="datetime1">
              <a:rPr lang="en-US" smtClean="0"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Performance Impact of Removing Data Races from GPU Graph Analytics Programs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667172-72BD-4DFB-AF2C-DDFDD55E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5550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47688"/>
            <a:ext cx="2057400" cy="52562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7688"/>
            <a:ext cx="6019800" cy="52562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82F211-0B95-4EED-8A16-0647968949F6}" type="datetime1">
              <a:rPr lang="en-US" smtClean="0"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Performance Impact of Removing Data Races from GPU Graph Analytics Programs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667172-72BD-4DFB-AF2C-DDFDD55E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66100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7688"/>
            <a:ext cx="8229600" cy="639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23975"/>
            <a:ext cx="8226425" cy="2163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640138"/>
            <a:ext cx="8226425" cy="2163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5613" y="5969000"/>
            <a:ext cx="4649787" cy="457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118317DC-2DB2-4BC3-A96B-B01330E2B0CA}" type="datetime1">
              <a:rPr lang="en-US" smtClean="0"/>
              <a:t>9/14/2024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5613" y="5969000"/>
            <a:ext cx="6907212" cy="4572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Performance Impact of Removing Data Races from GPU Graph Analytics Programs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A667172-72BD-4DFB-AF2C-DDFDD55E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9837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7688"/>
            <a:ext cx="8229600" cy="639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23975"/>
            <a:ext cx="4037013" cy="4479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6613" y="1323975"/>
            <a:ext cx="4037012" cy="4479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5613" y="5969000"/>
            <a:ext cx="4878387" cy="457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0F86C1BE-D094-4154-AA84-EB65F60E95E7}" type="datetime1">
              <a:rPr lang="en-US" smtClean="0"/>
              <a:t>9/14/2024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5612" y="5969000"/>
            <a:ext cx="7069137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Performance Impact of Removing Data Races from GPU Graph Analytics Programs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A667172-72BD-4DFB-AF2C-DDFDD55E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38637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7688"/>
            <a:ext cx="8229600" cy="639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323975"/>
            <a:ext cx="8226425" cy="4479925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613" y="5969000"/>
            <a:ext cx="5259387" cy="457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5C259ABF-FA2A-49DF-AA86-01E743AB97C3}" type="datetime1">
              <a:rPr lang="en-US" smtClean="0"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5613" y="5940425"/>
            <a:ext cx="7269162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Performance Impact of Removing Data Races from GPU Graph Analytics Programs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DA667172-72BD-4DFB-AF2C-DDFDD55E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61105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613" y="5969000"/>
            <a:ext cx="6326187" cy="457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20297F4B-A829-4FDB-8157-7D7BD3D1654A}" type="datetime1">
              <a:rPr lang="en-US" smtClean="0"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Performance Impact of Removing Data Races from GPU Graph Analytics Programs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5971032"/>
            <a:ext cx="1905000" cy="457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DA667172-72BD-4DFB-AF2C-DDFDD55E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2121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C78635-DFDB-4D94-B5A8-43EBD6AFD6D1}" type="datetime1">
              <a:rPr lang="en-US" smtClean="0"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Performance Impact of Removing Data Races from GPU Graph Analytics Programs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3387" y="5969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A667172-72BD-4DFB-AF2C-DDFDD55E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30214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23975"/>
            <a:ext cx="4037013" cy="4479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323975"/>
            <a:ext cx="4037012" cy="4479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5613" y="5969000"/>
            <a:ext cx="6326187" cy="457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422B2E24-538E-4152-AE69-FCFFD64C8F69}" type="datetime1">
              <a:rPr lang="en-US" smtClean="0"/>
              <a:t>9/14/2024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Performance Impact of Removing Data Races from GPU Graph Analytics Programs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5971032"/>
            <a:ext cx="1905000" cy="457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DA667172-72BD-4DFB-AF2C-DDFDD55E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57852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0657B0-457F-4D17-93F2-3B4EF1561F93}" type="datetime1">
              <a:rPr lang="en-US" smtClean="0"/>
              <a:t>9/14/2024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Performance Impact of Removing Data Races from GPU Graph Analytics Programs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667172-72BD-4DFB-AF2C-DDFDD55E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42530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5613" y="5969000"/>
            <a:ext cx="4725987" cy="457200"/>
          </a:xfrm>
        </p:spPr>
        <p:txBody>
          <a:bodyPr/>
          <a:lstStyle>
            <a:lvl1pPr>
              <a:defRPr/>
            </a:lvl1pPr>
          </a:lstStyle>
          <a:p>
            <a:fld id="{9BE5D5A4-EEC6-40F9-81F5-519C367A6C47}" type="datetime1">
              <a:rPr lang="en-US" smtClean="0"/>
              <a:t>9/14/2024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Performance Impact of Removing Data Races from GPU Graph Analytics Programs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81800" y="5971032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A667172-72BD-4DFB-AF2C-DDFDD55E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0483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86D520-E457-4DB6-8C6C-BB263E1BF01D}" type="datetime1">
              <a:rPr lang="en-US" smtClean="0"/>
              <a:t>9/14/2024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Performance Impact of Removing Data Races from GPU Graph Analytics Programs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667172-72BD-4DFB-AF2C-DDFDD55E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1832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85306E-8F5D-4791-9859-3E70CB8063ED}" type="datetime1">
              <a:rPr lang="en-US" smtClean="0"/>
              <a:t>9/14/2024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Performance Impact of Removing Data Races from GPU Graph Analytics Programs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667172-72BD-4DFB-AF2C-DDFDD55E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3403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E516EC-C470-45C7-B009-47D63A670353}" type="datetime1">
              <a:rPr lang="en-US" smtClean="0"/>
              <a:t>9/14/2024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Performance Impact of Removing Data Races from GPU Graph Analytics Programs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667172-72BD-4DFB-AF2C-DDFDD55E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89325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37" name="Picture 25" descr="C:\Martin\Talks\JobTalk\menu0bildmir.JPG"/>
          <p:cNvPicPr>
            <a:picLocks noChangeAspect="1" noChangeArrowheads="1"/>
          </p:cNvPicPr>
          <p:nvPr/>
        </p:nvPicPr>
        <p:blipFill>
          <a:blip r:embed="rId16" cstate="print">
            <a:lum bright="40000" contrast="-50000"/>
          </a:blip>
          <a:srcRect/>
          <a:stretch>
            <a:fillRect/>
          </a:stretch>
        </p:blipFill>
        <p:spPr bwMode="auto">
          <a:xfrm>
            <a:off x="0" y="5392738"/>
            <a:ext cx="9150350" cy="190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36" name="Picture 24" descr="C:\Martin\Talks\JobTalk\menu0bild.jpg"/>
          <p:cNvPicPr>
            <a:picLocks noChangeAspect="1" noChangeArrowheads="1"/>
          </p:cNvPicPr>
          <p:nvPr/>
        </p:nvPicPr>
        <p:blipFill>
          <a:blip r:embed="rId17" cstate="print">
            <a:lum bright="40000" contrast="-50000"/>
          </a:blip>
          <a:srcRect/>
          <a:stretch>
            <a:fillRect/>
          </a:stretch>
        </p:blipFill>
        <p:spPr bwMode="auto">
          <a:xfrm>
            <a:off x="0" y="-319088"/>
            <a:ext cx="9150350" cy="190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47688"/>
            <a:ext cx="8229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148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23975"/>
            <a:ext cx="8226425" cy="44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5969000"/>
            <a:ext cx="297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rgbClr val="1C1C1C"/>
                </a:solidFill>
              </a:defRPr>
            </a:lvl1pPr>
          </a:lstStyle>
          <a:p>
            <a:fld id="{83599188-774F-4390-8681-6D8A96121F16}" type="datetime1">
              <a:rPr lang="en-US" smtClean="0"/>
              <a:t>9/14/2024</a:t>
            </a:fld>
            <a:endParaRPr lang="en-US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5613" y="5969000"/>
            <a:ext cx="692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rgbClr val="1C1C1C"/>
                </a:solidFill>
                <a:cs typeface="Times New Roman" charset="0"/>
              </a:defRPr>
            </a:lvl1pPr>
          </a:lstStyle>
          <a:p>
            <a:r>
              <a:rPr lang="en-US"/>
              <a:t>Performance Impact of Removing Data Races from GPU Graph Analytics Programs</a:t>
            </a:r>
            <a:endParaRPr lang="en-US" dirty="0"/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fld id="{DA667172-72BD-4DFB-AF2C-DDFDD55E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602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ransition/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B7BD1"/>
        </a:buClr>
        <a:buSzPct val="95000"/>
        <a:buFont typeface="Wingdings" pitchFamily="2" charset="2"/>
        <a:buChar char="§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8282D4"/>
        </a:buClr>
        <a:buSzPct val="90000"/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8A8AD6"/>
        </a:buClr>
        <a:buSzPct val="80000"/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6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6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6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6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6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8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DDF58-3683-CBAC-EF31-92316D6F80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1141413"/>
            <a:ext cx="9144000" cy="1722739"/>
          </a:xfrm>
        </p:spPr>
        <p:txBody>
          <a:bodyPr/>
          <a:lstStyle/>
          <a:p>
            <a:r>
              <a:rPr lang="en-US" sz="3900" dirty="0"/>
              <a:t>Performance Impact of Removing Data Races from GPU Graph Analytics Programs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1F8D2D-A2DC-CEC7-3768-4310E76C69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8787" y="3486529"/>
            <a:ext cx="8226425" cy="2286000"/>
          </a:xfrm>
        </p:spPr>
        <p:txBody>
          <a:bodyPr/>
          <a:lstStyle/>
          <a:p>
            <a:r>
              <a:rPr lang="en-US" dirty="0"/>
              <a:t>Yiqian Liu, </a:t>
            </a:r>
            <a:r>
              <a:rPr lang="en-US" b="1" dirty="0"/>
              <a:t>Avery VanAusdal</a:t>
            </a:r>
            <a:r>
              <a:rPr lang="en-US" dirty="0"/>
              <a:t>, and Martin Burtscher</a:t>
            </a:r>
          </a:p>
          <a:p>
            <a:r>
              <a:rPr lang="en-US" sz="2400" dirty="0"/>
              <a:t>Department of Computer Science</a:t>
            </a:r>
          </a:p>
        </p:txBody>
      </p:sp>
      <p:pic>
        <p:nvPicPr>
          <p:cNvPr id="4" name="Picture 3" descr="Texas State University's logo">
            <a:extLst>
              <a:ext uri="{FF2B5EF4-FFF2-40B4-BE49-F238E27FC236}">
                <a16:creationId xmlns:a16="http://schemas.microsoft.com/office/drawing/2014/main" id="{AD30085F-8E45-7C1A-E74E-FE9B60D3F0E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05" b="16558"/>
          <a:stretch/>
        </p:blipFill>
        <p:spPr>
          <a:xfrm>
            <a:off x="1064215" y="4435927"/>
            <a:ext cx="3215572" cy="1176649"/>
          </a:xfrm>
          <a:prstGeom prst="rect">
            <a:avLst/>
          </a:prstGeom>
        </p:spPr>
      </p:pic>
      <p:pic>
        <p:nvPicPr>
          <p:cNvPr id="5" name="Picture 2" descr="Efficient Computing Laboratory's logo">
            <a:extLst>
              <a:ext uri="{FF2B5EF4-FFF2-40B4-BE49-F238E27FC236}">
                <a16:creationId xmlns:a16="http://schemas.microsoft.com/office/drawing/2014/main" id="{AD5BCFE6-E186-904F-2495-BCC55CD5B0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713" y="4435927"/>
            <a:ext cx="2057791" cy="1281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756122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23C627D-0B85-458A-B4C7-DB907631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747962"/>
            <a:ext cx="7772400" cy="1362075"/>
          </a:xfrm>
        </p:spPr>
        <p:txBody>
          <a:bodyPr anchor="ctr"/>
          <a:lstStyle/>
          <a:p>
            <a:pPr algn="ctr"/>
            <a:r>
              <a:rPr lang="en-US" dirty="0"/>
              <a:t>Approach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263286-FB06-0E81-2B31-57285E66A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Performance Impact of Removing Data Races from GPU Graph Analytics Programs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FC078E-4AB8-7CBA-CFFB-71EDAD66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172-72BD-4DFB-AF2C-DDFDD55EEB3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63303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5C0ED-F852-5723-3F6D-1656998A8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Races Found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7DE91-27AA-3BC5-2C54-8FE9C2A79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3000"/>
              </a:spcAft>
            </a:pPr>
            <a:r>
              <a:rPr lang="en-US" dirty="0">
                <a:solidFill>
                  <a:srgbClr val="FF0000"/>
                </a:solidFill>
              </a:rPr>
              <a:t>CC</a:t>
            </a:r>
            <a:r>
              <a:rPr lang="en-US" dirty="0"/>
              <a:t> - vertex labels for subset representatives</a:t>
            </a:r>
          </a:p>
          <a:p>
            <a:pPr>
              <a:spcAft>
                <a:spcPts val="3000"/>
              </a:spcAft>
            </a:pPr>
            <a:r>
              <a:rPr lang="en-US" dirty="0">
                <a:solidFill>
                  <a:srgbClr val="FF0000"/>
                </a:solidFill>
              </a:rPr>
              <a:t>GC</a:t>
            </a:r>
            <a:r>
              <a:rPr lang="en-US" dirty="0"/>
              <a:t> - vertex labels for possible &amp; chosen colors</a:t>
            </a:r>
          </a:p>
          <a:p>
            <a:pPr>
              <a:spcAft>
                <a:spcPts val="3000"/>
              </a:spcAft>
            </a:pPr>
            <a:r>
              <a:rPr lang="en-US" dirty="0">
                <a:solidFill>
                  <a:srgbClr val="FF0000"/>
                </a:solidFill>
              </a:rPr>
              <a:t>MIS</a:t>
            </a:r>
            <a:r>
              <a:rPr lang="en-US" dirty="0"/>
              <a:t> - vertex labels for status &amp; priority</a:t>
            </a:r>
          </a:p>
          <a:p>
            <a:pPr>
              <a:spcAft>
                <a:spcPts val="3000"/>
              </a:spcAft>
            </a:pPr>
            <a:r>
              <a:rPr lang="en-US" dirty="0">
                <a:solidFill>
                  <a:srgbClr val="FF0000"/>
                </a:solidFill>
              </a:rPr>
              <a:t>MST</a:t>
            </a:r>
            <a:r>
              <a:rPr lang="en-US" dirty="0"/>
              <a:t> - vertex labels for best neighbor to merge</a:t>
            </a:r>
          </a:p>
          <a:p>
            <a:pPr>
              <a:spcAft>
                <a:spcPts val="3000"/>
              </a:spcAft>
            </a:pPr>
            <a:r>
              <a:rPr lang="en-US" dirty="0">
                <a:solidFill>
                  <a:srgbClr val="FF0000"/>
                </a:solidFill>
              </a:rPr>
              <a:t>SCC</a:t>
            </a:r>
            <a:r>
              <a:rPr lang="en-US" dirty="0"/>
              <a:t> - vertex labels for incoming &amp; outgoing paths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ACD054-EC40-6B57-4E55-03A68068E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Performance Impact of Removing Data Races from GPU Graph Analytics Programs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5395B8-40C6-9CFB-5966-FF8C37989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172-72BD-4DFB-AF2C-DDFDD55EEB3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02605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A9BBF-27C2-B773-D551-7D0646B91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 Reads and Writes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EFC8D-FC62-0C3D-F66C-0711C3324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Replaced </a:t>
            </a:r>
            <a:r>
              <a:rPr lang="en-US" dirty="0">
                <a:solidFill>
                  <a:srgbClr val="0070C0"/>
                </a:solidFill>
              </a:rPr>
              <a:t>all memory accesses</a:t>
            </a:r>
            <a:r>
              <a:rPr lang="en-US" dirty="0"/>
              <a:t> to shared data with </a:t>
            </a:r>
            <a:r>
              <a:rPr lang="en-US" dirty="0">
                <a:solidFill>
                  <a:srgbClr val="FF0000"/>
                </a:solidFill>
              </a:rPr>
              <a:t>atomic loads and stores</a:t>
            </a:r>
            <a:r>
              <a:rPr lang="en-US" dirty="0"/>
              <a:t> using </a:t>
            </a:r>
            <a:r>
              <a:rPr lang="en-US" dirty="0">
                <a:solidFill>
                  <a:srgbClr val="0070C0"/>
                </a:solidFill>
              </a:rPr>
              <a:t>libcu++</a:t>
            </a:r>
            <a:r>
              <a:rPr lang="en-US" dirty="0"/>
              <a:t> </a:t>
            </a:r>
            <a:endParaRPr lang="en-US" sz="1800" dirty="0">
              <a:solidFill>
                <a:srgbClr val="8000FF"/>
              </a:solidFill>
              <a:latin typeface="Courier New" panose="02070309020205020404" pitchFamily="49" charset="0"/>
            </a:endParaRPr>
          </a:p>
          <a:p>
            <a:pPr marL="400050" lvl="1" indent="0">
              <a:buNone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D73A49"/>
              </a:solidFill>
              <a:effectLst/>
              <a:latin typeface="Lucida Console" panose="020B0609040504020204" pitchFamily="49" charset="0"/>
            </a:endParaRPr>
          </a:p>
          <a:p>
            <a:pPr marL="400050" lvl="1" indent="0">
              <a:buNone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D73A49"/>
                </a:solidFill>
                <a:effectLst/>
                <a:latin typeface="Lucida Console" panose="020B0609040504020204" pitchFamily="49" charset="0"/>
              </a:rPr>
              <a:t>const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D73A49"/>
                </a:solidFill>
                <a:effectLst/>
                <a:latin typeface="Lucida Console" panose="020B0609040504020204" pitchFamily="49" charset="0"/>
              </a:rPr>
              <a:t>auto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ucida Console" panose="020B0609040504020204" pitchFamily="49" charset="0"/>
              </a:rPr>
              <a:t> relaxed = cuda::memory_order_relaxed; </a:t>
            </a:r>
          </a:p>
          <a:p>
            <a:pPr marL="0" indent="0">
              <a:buNone/>
            </a:pPr>
            <a:endParaRPr lang="en-US" sz="800" dirty="0">
              <a:solidFill>
                <a:srgbClr val="8000FF"/>
              </a:solidFill>
              <a:latin typeface="Lucida Console" panose="020B0609040504020204" pitchFamily="49" charset="0"/>
            </a:endParaRPr>
          </a:p>
          <a:p>
            <a:pPr marL="400041" lvl="1" indent="0">
              <a:buNone/>
            </a:pPr>
            <a:r>
              <a:rPr lang="en-US" sz="1600" dirty="0">
                <a:solidFill>
                  <a:srgbClr val="D73A49"/>
                </a:solidFill>
                <a:latin typeface="Lucida Console" panose="020B0609040504020204" pitchFamily="49" charset="0"/>
              </a:rPr>
              <a:t>template</a:t>
            </a:r>
            <a:r>
              <a:rPr lang="en-US" sz="1600" dirty="0">
                <a:solidFill>
                  <a:srgbClr val="24292E"/>
                </a:solidFill>
                <a:latin typeface="Lucida Console" panose="020B0609040504020204" pitchFamily="49" charset="0"/>
              </a:rPr>
              <a:t> &lt;</a:t>
            </a:r>
            <a:r>
              <a:rPr lang="en-US" sz="1600" dirty="0">
                <a:solidFill>
                  <a:srgbClr val="D73A49"/>
                </a:solidFill>
                <a:latin typeface="Lucida Console" panose="020B0609040504020204" pitchFamily="49" charset="0"/>
              </a:rPr>
              <a:t>typename</a:t>
            </a:r>
            <a:r>
              <a:rPr lang="en-US" sz="1600" dirty="0">
                <a:solidFill>
                  <a:srgbClr val="24292E"/>
                </a:solidFill>
                <a:latin typeface="Lucida Console" panose="020B0609040504020204" pitchFamily="49" charset="0"/>
              </a:rPr>
              <a:t> T&gt; </a:t>
            </a:r>
          </a:p>
          <a:p>
            <a:pPr marL="400041" lvl="1" indent="0">
              <a:buNone/>
            </a:pPr>
            <a:r>
              <a:rPr lang="en-US" sz="1600" dirty="0">
                <a:solidFill>
                  <a:srgbClr val="24292E"/>
                </a:solidFill>
                <a:latin typeface="Lucida Console" panose="020B0609040504020204" pitchFamily="49" charset="0"/>
              </a:rPr>
              <a:t>__device__ </a:t>
            </a:r>
            <a:r>
              <a:rPr lang="en-US" sz="1600" dirty="0">
                <a:solidFill>
                  <a:srgbClr val="D73A49"/>
                </a:solidFill>
                <a:latin typeface="Lucida Console" panose="020B0609040504020204" pitchFamily="49" charset="0"/>
              </a:rPr>
              <a:t>inline</a:t>
            </a:r>
            <a:r>
              <a:rPr lang="en-US" sz="1600" dirty="0">
                <a:solidFill>
                  <a:srgbClr val="24292E"/>
                </a:solidFill>
                <a:latin typeface="Lucida Console" panose="020B0609040504020204" pitchFamily="49" charset="0"/>
              </a:rPr>
              <a:t> T </a:t>
            </a:r>
            <a:r>
              <a:rPr lang="en-US" sz="1600" dirty="0" err="1">
                <a:solidFill>
                  <a:srgbClr val="6F42C1"/>
                </a:solidFill>
                <a:latin typeface="Lucida Console" panose="020B0609040504020204" pitchFamily="49" charset="0"/>
              </a:rPr>
              <a:t>atomicRead</a:t>
            </a:r>
            <a:r>
              <a:rPr lang="en-US" sz="1600" dirty="0">
                <a:solidFill>
                  <a:srgbClr val="24292E"/>
                </a:solidFill>
                <a:latin typeface="Lucida Console" panose="020B0609040504020204" pitchFamily="49" charset="0"/>
              </a:rPr>
              <a:t>(T* </a:t>
            </a:r>
            <a:r>
              <a:rPr lang="en-US" sz="1600" dirty="0">
                <a:solidFill>
                  <a:srgbClr val="D73A49"/>
                </a:solidFill>
                <a:latin typeface="Lucida Console" panose="020B0609040504020204" pitchFamily="49" charset="0"/>
              </a:rPr>
              <a:t>const</a:t>
            </a:r>
            <a:r>
              <a:rPr lang="en-US" sz="1600" dirty="0">
                <a:solidFill>
                  <a:srgbClr val="24292E"/>
                </a:solidFill>
                <a:latin typeface="Lucida Console" panose="020B0609040504020204" pitchFamily="49" charset="0"/>
              </a:rPr>
              <a:t> addr) {</a:t>
            </a:r>
          </a:p>
          <a:p>
            <a:pPr marL="400041" lvl="1" indent="0">
              <a:buNone/>
            </a:pPr>
            <a:r>
              <a:rPr lang="en-US" sz="1600" dirty="0">
                <a:solidFill>
                  <a:srgbClr val="24292E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>
                <a:solidFill>
                  <a:srgbClr val="D73A49"/>
                </a:solidFill>
                <a:latin typeface="Lucida Console" panose="020B0609040504020204" pitchFamily="49" charset="0"/>
              </a:rPr>
              <a:t>return</a:t>
            </a:r>
            <a:r>
              <a:rPr lang="en-US" sz="1600" dirty="0">
                <a:solidFill>
                  <a:srgbClr val="24292E"/>
                </a:solidFill>
                <a:latin typeface="Lucida Console" panose="020B0609040504020204" pitchFamily="49" charset="0"/>
              </a:rPr>
              <a:t> ((cuda::atomic&lt;T&gt;*)addr)-&gt;</a:t>
            </a:r>
            <a:r>
              <a:rPr lang="en-US" sz="1600" dirty="0">
                <a:solidFill>
                  <a:srgbClr val="E36209"/>
                </a:solidFill>
                <a:latin typeface="Lucida Console" panose="020B0609040504020204" pitchFamily="49" charset="0"/>
              </a:rPr>
              <a:t>load</a:t>
            </a:r>
            <a:r>
              <a:rPr lang="en-US" sz="1600" dirty="0">
                <a:solidFill>
                  <a:srgbClr val="24292E"/>
                </a:solidFill>
                <a:latin typeface="Lucida Console" panose="020B0609040504020204" pitchFamily="49" charset="0"/>
              </a:rPr>
              <a:t>(relaxed); </a:t>
            </a:r>
          </a:p>
          <a:p>
            <a:pPr marL="400041" lvl="1" indent="0">
              <a:buNone/>
            </a:pPr>
            <a:r>
              <a:rPr lang="en-US" sz="1600" dirty="0">
                <a:solidFill>
                  <a:srgbClr val="24292E"/>
                </a:solidFill>
                <a:latin typeface="Lucida Console" panose="020B0609040504020204" pitchFamily="49" charset="0"/>
              </a:rPr>
              <a:t>} </a:t>
            </a:r>
          </a:p>
          <a:p>
            <a:pPr marL="400041" lvl="1" indent="0">
              <a:buNone/>
            </a:pPr>
            <a:endParaRPr lang="en-US" sz="800" dirty="0">
              <a:solidFill>
                <a:srgbClr val="24292E"/>
              </a:solidFill>
              <a:latin typeface="Lucida Console" panose="020B0609040504020204" pitchFamily="49" charset="0"/>
            </a:endParaRPr>
          </a:p>
          <a:p>
            <a:pPr marL="400041" lvl="1" indent="0">
              <a:buNone/>
            </a:pPr>
            <a:r>
              <a:rPr lang="en-US" sz="1600" dirty="0">
                <a:solidFill>
                  <a:srgbClr val="D73A49"/>
                </a:solidFill>
                <a:latin typeface="Lucida Console" panose="020B0609040504020204" pitchFamily="49" charset="0"/>
              </a:rPr>
              <a:t>template</a:t>
            </a:r>
            <a:r>
              <a:rPr lang="en-US" sz="1600" dirty="0">
                <a:solidFill>
                  <a:srgbClr val="24292E"/>
                </a:solidFill>
                <a:latin typeface="Lucida Console" panose="020B0609040504020204" pitchFamily="49" charset="0"/>
              </a:rPr>
              <a:t> &lt;</a:t>
            </a:r>
            <a:r>
              <a:rPr lang="en-US" sz="1600" dirty="0">
                <a:solidFill>
                  <a:srgbClr val="D73A49"/>
                </a:solidFill>
                <a:latin typeface="Lucida Console" panose="020B0609040504020204" pitchFamily="49" charset="0"/>
              </a:rPr>
              <a:t>typename</a:t>
            </a:r>
            <a:r>
              <a:rPr lang="en-US" sz="1600" dirty="0">
                <a:solidFill>
                  <a:srgbClr val="24292E"/>
                </a:solidFill>
                <a:latin typeface="Lucida Console" panose="020B0609040504020204" pitchFamily="49" charset="0"/>
              </a:rPr>
              <a:t> T&gt; </a:t>
            </a:r>
          </a:p>
          <a:p>
            <a:pPr marL="400041" lvl="1" indent="0">
              <a:buNone/>
            </a:pPr>
            <a:r>
              <a:rPr lang="en-US" sz="1600" dirty="0">
                <a:solidFill>
                  <a:srgbClr val="24292E"/>
                </a:solidFill>
                <a:latin typeface="Lucida Console" panose="020B0609040504020204" pitchFamily="49" charset="0"/>
              </a:rPr>
              <a:t>__device__ </a:t>
            </a:r>
            <a:r>
              <a:rPr lang="en-US" sz="1600" dirty="0">
                <a:solidFill>
                  <a:srgbClr val="D73A49"/>
                </a:solidFill>
                <a:latin typeface="Lucida Console" panose="020B0609040504020204" pitchFamily="49" charset="0"/>
              </a:rPr>
              <a:t>inline</a:t>
            </a:r>
            <a:r>
              <a:rPr lang="en-US" sz="1600" dirty="0">
                <a:solidFill>
                  <a:srgbClr val="24292E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>
                <a:solidFill>
                  <a:srgbClr val="D73A49"/>
                </a:solidFill>
                <a:latin typeface="Lucida Console" panose="020B0609040504020204" pitchFamily="49" charset="0"/>
              </a:rPr>
              <a:t>void</a:t>
            </a:r>
            <a:r>
              <a:rPr lang="en-US" sz="1600" dirty="0">
                <a:solidFill>
                  <a:srgbClr val="24292E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 err="1">
                <a:solidFill>
                  <a:srgbClr val="6F42C1"/>
                </a:solidFill>
                <a:latin typeface="Lucida Console" panose="020B0609040504020204" pitchFamily="49" charset="0"/>
              </a:rPr>
              <a:t>atomicWrite</a:t>
            </a:r>
            <a:r>
              <a:rPr lang="en-US" sz="1600" dirty="0">
                <a:solidFill>
                  <a:srgbClr val="24292E"/>
                </a:solidFill>
                <a:latin typeface="Lucida Console" panose="020B0609040504020204" pitchFamily="49" charset="0"/>
              </a:rPr>
              <a:t>(T* </a:t>
            </a:r>
            <a:r>
              <a:rPr lang="en-US" sz="1600" dirty="0">
                <a:solidFill>
                  <a:srgbClr val="D73A49"/>
                </a:solidFill>
                <a:latin typeface="Lucida Console" panose="020B0609040504020204" pitchFamily="49" charset="0"/>
              </a:rPr>
              <a:t>const</a:t>
            </a:r>
            <a:r>
              <a:rPr lang="en-US" sz="1600" dirty="0">
                <a:solidFill>
                  <a:srgbClr val="24292E"/>
                </a:solidFill>
                <a:latin typeface="Lucida Console" panose="020B0609040504020204" pitchFamily="49" charset="0"/>
              </a:rPr>
              <a:t> addr, </a:t>
            </a:r>
            <a:r>
              <a:rPr lang="en-US" sz="1600" dirty="0">
                <a:solidFill>
                  <a:srgbClr val="D73A49"/>
                </a:solidFill>
                <a:latin typeface="Lucida Console" panose="020B0609040504020204" pitchFamily="49" charset="0"/>
              </a:rPr>
              <a:t>const</a:t>
            </a:r>
            <a:r>
              <a:rPr lang="en-US" sz="1600" dirty="0">
                <a:solidFill>
                  <a:srgbClr val="24292E"/>
                </a:solidFill>
                <a:latin typeface="Lucida Console" panose="020B0609040504020204" pitchFamily="49" charset="0"/>
              </a:rPr>
              <a:t> T val) {</a:t>
            </a:r>
          </a:p>
          <a:p>
            <a:pPr marL="400041" lvl="1" indent="0">
              <a:buNone/>
            </a:pPr>
            <a:r>
              <a:rPr lang="en-US" sz="1600" dirty="0">
                <a:solidFill>
                  <a:srgbClr val="24292E"/>
                </a:solidFill>
                <a:latin typeface="Lucida Console" panose="020B0609040504020204" pitchFamily="49" charset="0"/>
              </a:rPr>
              <a:t> ((cuda::atomic&lt;T&gt;*)addr)-&gt;</a:t>
            </a:r>
            <a:r>
              <a:rPr lang="en-US" sz="1600" dirty="0">
                <a:solidFill>
                  <a:srgbClr val="E36209"/>
                </a:solidFill>
                <a:latin typeface="Lucida Console" panose="020B0609040504020204" pitchFamily="49" charset="0"/>
              </a:rPr>
              <a:t>store</a:t>
            </a:r>
            <a:r>
              <a:rPr lang="en-US" sz="1600" dirty="0">
                <a:solidFill>
                  <a:srgbClr val="24292E"/>
                </a:solidFill>
                <a:latin typeface="Lucida Console" panose="020B0609040504020204" pitchFamily="49" charset="0"/>
              </a:rPr>
              <a:t>(val, relaxed); </a:t>
            </a:r>
          </a:p>
          <a:p>
            <a:pPr marL="400041" lvl="1" indent="0">
              <a:buNone/>
            </a:pPr>
            <a:r>
              <a:rPr lang="en-US" sz="1600" dirty="0">
                <a:solidFill>
                  <a:srgbClr val="24292E"/>
                </a:solidFill>
                <a:latin typeface="Lucida Console" panose="020B0609040504020204" pitchFamily="49" charset="0"/>
              </a:rPr>
              <a:t>}</a:t>
            </a:r>
            <a:endParaRPr lang="en-US" sz="1600" dirty="0">
              <a:latin typeface="Lucida Console" panose="020B0609040504020204" pitchFamily="49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CB6ECF-202A-7CA5-9E79-1CED4C33D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Performance Impact of Removing Data Races from GPU Graph Analytics Programs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108D84-186C-48B6-9D56-38239EEE1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172-72BD-4DFB-AF2C-DDFDD55EEB3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7996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A70EF-A189-943E-4460-28C4FA927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Typecasting and Masking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B7E32-BBCB-B229-67A5-07CA7FF31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en-US" dirty="0"/>
              <a:t>Some data types </a:t>
            </a:r>
            <a:r>
              <a:rPr lang="en-US" dirty="0">
                <a:solidFill>
                  <a:srgbClr val="0070C0"/>
                </a:solidFill>
              </a:rPr>
              <a:t>not supported</a:t>
            </a:r>
            <a:r>
              <a:rPr lang="en-US" dirty="0"/>
              <a:t> by CUDA atomics</a:t>
            </a:r>
          </a:p>
          <a:p>
            <a:pPr lvl="1">
              <a:spcBef>
                <a:spcPts val="200"/>
              </a:spcBef>
              <a:spcAft>
                <a:spcPts val="0"/>
              </a:spcAft>
            </a:pPr>
            <a:r>
              <a:rPr lang="en-US" dirty="0"/>
              <a:t>E.g., </a:t>
            </a:r>
            <a:r>
              <a:rPr lang="en-US" sz="2400" dirty="0">
                <a:latin typeface="Lucida Console" panose="020B0609040504020204" pitchFamily="49" charset="0"/>
              </a:rPr>
              <a:t>char</a:t>
            </a:r>
            <a:r>
              <a:rPr lang="en-US" dirty="0"/>
              <a:t>, </a:t>
            </a:r>
            <a:r>
              <a:rPr lang="en-US" sz="2400" dirty="0">
                <a:latin typeface="Lucida Console" panose="020B0609040504020204" pitchFamily="49" charset="0"/>
              </a:rPr>
              <a:t>bool</a:t>
            </a:r>
            <a:r>
              <a:rPr lang="en-US" dirty="0"/>
              <a:t>, </a:t>
            </a:r>
            <a:r>
              <a:rPr lang="en-US" sz="2400" dirty="0">
                <a:latin typeface="Lucida Console" panose="020B0609040504020204" pitchFamily="49" charset="0"/>
              </a:rPr>
              <a:t>pair</a:t>
            </a:r>
            <a:r>
              <a:rPr lang="en-US" dirty="0"/>
              <a:t>, </a:t>
            </a:r>
            <a:r>
              <a:rPr lang="en-US" sz="2400" dirty="0">
                <a:latin typeface="Lucida Console" panose="020B0609040504020204" pitchFamily="49" charset="0"/>
              </a:rPr>
              <a:t>int2</a:t>
            </a:r>
          </a:p>
          <a:p>
            <a:pPr lvl="4">
              <a:spcBef>
                <a:spcPts val="200"/>
              </a:spcBef>
              <a:spcAft>
                <a:spcPts val="0"/>
              </a:spcAft>
            </a:pPr>
            <a:endParaRPr lang="en-US" dirty="0">
              <a:latin typeface="Lucida Console" panose="020B0609040504020204" pitchFamily="49" charset="0"/>
            </a:endParaRPr>
          </a:p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en-US" dirty="0"/>
              <a:t>To </a:t>
            </a:r>
            <a:r>
              <a:rPr lang="en-US" dirty="0">
                <a:solidFill>
                  <a:srgbClr val="FF0000"/>
                </a:solidFill>
              </a:rPr>
              <a:t>read</a:t>
            </a:r>
            <a:r>
              <a:rPr lang="en-US" dirty="0"/>
              <a:t> a </a:t>
            </a:r>
            <a:r>
              <a:rPr lang="en-US" sz="2600" dirty="0">
                <a:latin typeface="Lucida Console" panose="020B0609040504020204" pitchFamily="49" charset="0"/>
              </a:rPr>
              <a:t>char</a:t>
            </a:r>
            <a:r>
              <a:rPr lang="en-US" dirty="0"/>
              <a:t>, we </a:t>
            </a:r>
            <a:r>
              <a:rPr lang="en-US" dirty="0">
                <a:solidFill>
                  <a:srgbClr val="0070C0"/>
                </a:solidFill>
              </a:rPr>
              <a:t>cast to </a:t>
            </a:r>
            <a:r>
              <a:rPr lang="en-US" sz="2600" dirty="0">
                <a:solidFill>
                  <a:srgbClr val="0070C0"/>
                </a:solidFill>
                <a:latin typeface="Lucida Console" panose="020B0609040504020204" pitchFamily="49" charset="0"/>
              </a:rPr>
              <a:t>int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atomically read the </a:t>
            </a:r>
            <a:r>
              <a:rPr lang="en-US" sz="2600" dirty="0">
                <a:solidFill>
                  <a:srgbClr val="0070C0"/>
                </a:solidFill>
                <a:latin typeface="Lucida Console" panose="020B0609040504020204" pitchFamily="49" charset="0"/>
              </a:rPr>
              <a:t>int</a:t>
            </a:r>
            <a:r>
              <a:rPr lang="en-US" dirty="0"/>
              <a:t>, and </a:t>
            </a:r>
            <a:r>
              <a:rPr lang="en-US" dirty="0">
                <a:solidFill>
                  <a:srgbClr val="0070C0"/>
                </a:solidFill>
              </a:rPr>
              <a:t>bit-shift</a:t>
            </a:r>
            <a:r>
              <a:rPr lang="en-US" dirty="0"/>
              <a:t> &amp; </a:t>
            </a:r>
            <a:r>
              <a:rPr lang="en-US" dirty="0">
                <a:solidFill>
                  <a:srgbClr val="0070C0"/>
                </a:solidFill>
              </a:rPr>
              <a:t>mask</a:t>
            </a:r>
            <a:r>
              <a:rPr lang="en-US" dirty="0"/>
              <a:t> to extract value</a:t>
            </a:r>
          </a:p>
          <a:p>
            <a:pPr lvl="1">
              <a:spcBef>
                <a:spcPts val="200"/>
              </a:spcBef>
              <a:spcAft>
                <a:spcPts val="0"/>
              </a:spcAft>
            </a:pPr>
            <a:r>
              <a:rPr lang="en-US" dirty="0"/>
              <a:t>0x12</a:t>
            </a:r>
            <a:r>
              <a:rPr lang="en-US" dirty="0">
                <a:solidFill>
                  <a:srgbClr val="FF0000"/>
                </a:solidFill>
              </a:rPr>
              <a:t>34</a:t>
            </a:r>
            <a:r>
              <a:rPr lang="en-US" dirty="0"/>
              <a:t>5678 → 0x000012</a:t>
            </a:r>
            <a:r>
              <a:rPr lang="en-US" dirty="0">
                <a:solidFill>
                  <a:srgbClr val="FF0000"/>
                </a:solidFill>
              </a:rPr>
              <a:t>34</a:t>
            </a:r>
            <a:r>
              <a:rPr lang="en-US" dirty="0"/>
              <a:t> → 0x</a:t>
            </a:r>
            <a:r>
              <a:rPr lang="en-US" dirty="0">
                <a:solidFill>
                  <a:srgbClr val="FF0000"/>
                </a:solidFill>
              </a:rPr>
              <a:t>34</a:t>
            </a:r>
          </a:p>
          <a:p>
            <a:pPr lvl="4">
              <a:spcBef>
                <a:spcPts val="20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en-US" dirty="0"/>
              <a:t>To </a:t>
            </a:r>
            <a:r>
              <a:rPr lang="en-US" dirty="0">
                <a:solidFill>
                  <a:srgbClr val="FF0000"/>
                </a:solidFill>
              </a:rPr>
              <a:t>write</a:t>
            </a:r>
            <a:r>
              <a:rPr lang="en-US" dirty="0"/>
              <a:t> a </a:t>
            </a:r>
            <a:r>
              <a:rPr lang="en-US" sz="2600" dirty="0">
                <a:latin typeface="Lucida Console" panose="020B0609040504020204" pitchFamily="49" charset="0"/>
              </a:rPr>
              <a:t>char</a:t>
            </a:r>
            <a:r>
              <a:rPr lang="en-US" dirty="0"/>
              <a:t>, we </a:t>
            </a:r>
            <a:r>
              <a:rPr lang="en-US" dirty="0">
                <a:solidFill>
                  <a:srgbClr val="0070C0"/>
                </a:solidFill>
              </a:rPr>
              <a:t>cast to </a:t>
            </a:r>
            <a:r>
              <a:rPr lang="en-US" sz="2600" dirty="0">
                <a:solidFill>
                  <a:srgbClr val="0070C0"/>
                </a:solidFill>
                <a:latin typeface="Lucida Console" panose="020B0609040504020204" pitchFamily="49" charset="0"/>
              </a:rPr>
              <a:t>int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and use </a:t>
            </a:r>
            <a:r>
              <a:rPr lang="en-US" dirty="0">
                <a:solidFill>
                  <a:srgbClr val="0070C0"/>
                </a:solidFill>
              </a:rPr>
              <a:t>atomic AND</a:t>
            </a:r>
            <a:r>
              <a:rPr lang="en-US" dirty="0"/>
              <a:t> &amp; </a:t>
            </a:r>
            <a:r>
              <a:rPr lang="en-US" dirty="0">
                <a:solidFill>
                  <a:srgbClr val="0070C0"/>
                </a:solidFill>
              </a:rPr>
              <a:t>OR</a:t>
            </a:r>
            <a:r>
              <a:rPr lang="en-US" dirty="0"/>
              <a:t> operations to write to the desired byte</a:t>
            </a:r>
          </a:p>
          <a:p>
            <a:pPr lvl="4">
              <a:spcBef>
                <a:spcPts val="20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en-US" dirty="0"/>
              <a:t>We replace </a:t>
            </a:r>
            <a:r>
              <a:rPr lang="en-US" sz="2600" dirty="0">
                <a:solidFill>
                  <a:srgbClr val="0070C0"/>
                </a:solidFill>
                <a:latin typeface="Lucida Console" panose="020B0609040504020204" pitchFamily="49" charset="0"/>
              </a:rPr>
              <a:t>int2</a:t>
            </a:r>
            <a:r>
              <a:rPr lang="en-US" dirty="0"/>
              <a:t> with </a:t>
            </a:r>
            <a:r>
              <a:rPr lang="en-US" sz="2600" dirty="0">
                <a:solidFill>
                  <a:srgbClr val="FF0000"/>
                </a:solidFill>
                <a:latin typeface="Lucida Console" panose="020B0609040504020204" pitchFamily="49" charset="0"/>
              </a:rPr>
              <a:t>unsigned long long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D84DBB-65A8-8DA4-2045-126A23B56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Performance Impact of Removing Data Races from GPU Graph Analytics Programs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4D7B77-C856-FC86-0D31-389D23321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172-72BD-4DFB-AF2C-DDFDD55EEB3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9607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23C627D-0B85-458A-B4C7-DB907631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747962"/>
            <a:ext cx="7772400" cy="1362075"/>
          </a:xfrm>
        </p:spPr>
        <p:txBody>
          <a:bodyPr anchor="ctr"/>
          <a:lstStyle/>
          <a:p>
            <a:pPr algn="ctr"/>
            <a:r>
              <a:rPr lang="en-US" dirty="0"/>
              <a:t>Experimental Methodology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263286-FB06-0E81-2B31-57285E66A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Performance Impact of Removing Data Races from GPU Graph Analytics Programs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FC078E-4AB8-7CBA-CFFB-71EDAD66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172-72BD-4DFB-AF2C-DDFDD55EEB3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2091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0947FE0-8E5D-89E1-3F28-20AB3D6F05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45612"/>
              </p:ext>
            </p:extLst>
          </p:nvPr>
        </p:nvGraphicFramePr>
        <p:xfrm>
          <a:off x="1" y="1386222"/>
          <a:ext cx="9144001" cy="4217088"/>
        </p:xfrm>
        <a:graphic>
          <a:graphicData uri="http://schemas.openxmlformats.org/drawingml/2006/table">
            <a:tbl>
              <a:tblPr firstRow="1"/>
              <a:tblGrid>
                <a:gridCol w="1141088">
                  <a:extLst>
                    <a:ext uri="{9D8B030D-6E8A-4147-A177-3AD203B41FA5}">
                      <a16:colId xmlns:a16="http://schemas.microsoft.com/office/drawing/2014/main" val="170168295"/>
                    </a:ext>
                  </a:extLst>
                </a:gridCol>
                <a:gridCol w="682660">
                  <a:extLst>
                    <a:ext uri="{9D8B030D-6E8A-4147-A177-3AD203B41FA5}">
                      <a16:colId xmlns:a16="http://schemas.microsoft.com/office/drawing/2014/main" val="1722583768"/>
                    </a:ext>
                  </a:extLst>
                </a:gridCol>
                <a:gridCol w="671679">
                  <a:extLst>
                    <a:ext uri="{9D8B030D-6E8A-4147-A177-3AD203B41FA5}">
                      <a16:colId xmlns:a16="http://schemas.microsoft.com/office/drawing/2014/main" val="826994944"/>
                    </a:ext>
                  </a:extLst>
                </a:gridCol>
                <a:gridCol w="971881">
                  <a:extLst>
                    <a:ext uri="{9D8B030D-6E8A-4147-A177-3AD203B41FA5}">
                      <a16:colId xmlns:a16="http://schemas.microsoft.com/office/drawing/2014/main" val="1037543309"/>
                    </a:ext>
                  </a:extLst>
                </a:gridCol>
                <a:gridCol w="512185">
                  <a:extLst>
                    <a:ext uri="{9D8B030D-6E8A-4147-A177-3AD203B41FA5}">
                      <a16:colId xmlns:a16="http://schemas.microsoft.com/office/drawing/2014/main" val="3889668568"/>
                    </a:ext>
                  </a:extLst>
                </a:gridCol>
                <a:gridCol w="595392">
                  <a:extLst>
                    <a:ext uri="{9D8B030D-6E8A-4147-A177-3AD203B41FA5}">
                      <a16:colId xmlns:a16="http://schemas.microsoft.com/office/drawing/2014/main" val="52444904"/>
                    </a:ext>
                  </a:extLst>
                </a:gridCol>
                <a:gridCol w="1209092">
                  <a:extLst>
                    <a:ext uri="{9D8B030D-6E8A-4147-A177-3AD203B41FA5}">
                      <a16:colId xmlns:a16="http://schemas.microsoft.com/office/drawing/2014/main" val="3011012576"/>
                    </a:ext>
                  </a:extLst>
                </a:gridCol>
                <a:gridCol w="711090">
                  <a:extLst>
                    <a:ext uri="{9D8B030D-6E8A-4147-A177-3AD203B41FA5}">
                      <a16:colId xmlns:a16="http://schemas.microsoft.com/office/drawing/2014/main" val="4074837283"/>
                    </a:ext>
                  </a:extLst>
                </a:gridCol>
                <a:gridCol w="662017">
                  <a:extLst>
                    <a:ext uri="{9D8B030D-6E8A-4147-A177-3AD203B41FA5}">
                      <a16:colId xmlns:a16="http://schemas.microsoft.com/office/drawing/2014/main" val="4046625318"/>
                    </a:ext>
                  </a:extLst>
                </a:gridCol>
                <a:gridCol w="818221">
                  <a:extLst>
                    <a:ext uri="{9D8B030D-6E8A-4147-A177-3AD203B41FA5}">
                      <a16:colId xmlns:a16="http://schemas.microsoft.com/office/drawing/2014/main" val="116192076"/>
                    </a:ext>
                  </a:extLst>
                </a:gridCol>
                <a:gridCol w="479647">
                  <a:extLst>
                    <a:ext uri="{9D8B030D-6E8A-4147-A177-3AD203B41FA5}">
                      <a16:colId xmlns:a16="http://schemas.microsoft.com/office/drawing/2014/main" val="2744533288"/>
                    </a:ext>
                  </a:extLst>
                </a:gridCol>
                <a:gridCol w="689049">
                  <a:extLst>
                    <a:ext uri="{9D8B030D-6E8A-4147-A177-3AD203B41FA5}">
                      <a16:colId xmlns:a16="http://schemas.microsoft.com/office/drawing/2014/main" val="2657143881"/>
                    </a:ext>
                  </a:extLst>
                </a:gridCol>
              </a:tblGrid>
              <a:tr h="11845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dirty="0">
                          <a:effectLst/>
                        </a:rPr>
                        <a:t>Graph Name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Edges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Vertices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effectLst/>
                        </a:rPr>
                        <a:t>Type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d-avg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d-max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dirty="0">
                          <a:effectLst/>
                        </a:rPr>
                        <a:t>Graph Name</a:t>
                      </a:r>
                    </a:p>
                  </a:txBody>
                  <a:tcPr marL="66865" marR="66865" marT="33432" marB="3343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Edges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Vertices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effectLst/>
                        </a:rPr>
                        <a:t>Type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d-avg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d-max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4195244"/>
                  </a:ext>
                </a:extLst>
              </a:tr>
              <a:tr h="432624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effectLst/>
                        </a:rPr>
                        <a:t>2d-2e20.sym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4.2 M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1 M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grid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4.0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4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D86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effectLst/>
                        </a:rPr>
                        <a:t>internet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387.2 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124.7 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D86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Internet topology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3.1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151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9350587"/>
                  </a:ext>
                </a:extLst>
              </a:tr>
              <a:tr h="432624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effectLst/>
                        </a:rPr>
                        <a:t>amazon0601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4.9 M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403 K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co-purchases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12.1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2,752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effectLst/>
                        </a:rPr>
                        <a:t>kron_g500-logn21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182.1 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767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2.1 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Kronecker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86.8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767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213.9 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7542012"/>
                  </a:ext>
                </a:extLst>
              </a:tr>
              <a:tr h="432624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effectLst/>
                        </a:rPr>
                        <a:t>as-skitter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22.2 M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1.7 M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Internet topology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13.1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35.5 K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effectLst/>
                        </a:rPr>
                        <a:t>r4-2e23.sym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67.1 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8.4 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random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8.0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5381196"/>
                  </a:ext>
                </a:extLst>
              </a:tr>
              <a:tr h="432624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effectLst/>
                        </a:rPr>
                        <a:t>citationCiteseer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2.3 M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268.4 K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publication citations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8.6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1,318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effectLst/>
                        </a:rPr>
                        <a:t>rmat16.sym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967.9 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65.5 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RMAT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14.8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569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611955"/>
                  </a:ext>
                </a:extLst>
              </a:tr>
              <a:tr h="432624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effectLst/>
                        </a:rPr>
                        <a:t>cit-Patents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33 M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3.8 M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patent citations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8.8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793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effectLst/>
                        </a:rPr>
                        <a:t>rmat22.sym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65.7 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4.2 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RMAT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15.7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3,687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9919190"/>
                  </a:ext>
                </a:extLst>
              </a:tr>
              <a:tr h="432624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effectLst/>
                        </a:rPr>
                        <a:t>coPapersDBLP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30 M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540 K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publication citations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56.4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3,299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effectLst/>
                        </a:rPr>
                        <a:t>soc-LiveJournal1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85.7 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D86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4.8 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commu-nity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17.7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20.3 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6128128"/>
                  </a:ext>
                </a:extLst>
              </a:tr>
              <a:tr h="432624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effectLst/>
                        </a:rPr>
                        <a:t>delaunay_n24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100.1 M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16.8 M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76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triangulation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6.0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26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effectLst/>
                        </a:rPr>
                        <a:t>USA-road-d.NY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730.1 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264.3 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roadmap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2.8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8316058"/>
                  </a:ext>
                </a:extLst>
              </a:tr>
              <a:tr h="432624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effectLst/>
                        </a:rPr>
                        <a:t>europe_osm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108 M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50.1 M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roadmap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2.1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D86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13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effectLst/>
                        </a:rPr>
                        <a:t>USA-road-d.USA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57.7 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23.9 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roadmap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2.4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477935"/>
                  </a:ext>
                </a:extLst>
              </a:tr>
              <a:tr h="432624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effectLst/>
                        </a:rPr>
                        <a:t>in-2004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27 M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1.4 M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weblinks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19.7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21.9 K</a:t>
                      </a:r>
                    </a:p>
                  </a:txBody>
                  <a:tcPr marL="66865" marR="66865" marT="33432" marB="33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effectLst/>
                      </a:endParaRPr>
                    </a:p>
                  </a:txBody>
                  <a:tcPr marL="66865" marR="66865" marT="33432" marB="3343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effectLst/>
                      </a:endParaRPr>
                    </a:p>
                  </a:txBody>
                  <a:tcPr marL="66865" marR="66865" marT="33432" marB="334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effectLst/>
                      </a:endParaRPr>
                    </a:p>
                  </a:txBody>
                  <a:tcPr marL="66865" marR="66865" marT="33432" marB="334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effectLst/>
                      </a:endParaRPr>
                    </a:p>
                  </a:txBody>
                  <a:tcPr marL="66865" marR="66865" marT="33432" marB="334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effectLst/>
                      </a:endParaRPr>
                    </a:p>
                  </a:txBody>
                  <a:tcPr marL="66865" marR="66865" marT="33432" marB="334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effectLst/>
                      </a:endParaRPr>
                    </a:p>
                  </a:txBody>
                  <a:tcPr marL="66865" marR="66865" marT="33432" marB="334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5403669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154F6E4-B17C-46DB-A602-D8A0B3D0C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Undirected Inputs - CC, GC, MIS, MST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4FF60A-5C49-E92F-6873-C941BEC03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Performance Impact of Removing Data Races from GPU Graph Analytics Programs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95498B-24D2-01FF-7C08-660DE83EE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172-72BD-4DFB-AF2C-DDFDD55EEB33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71019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0A3BE99-EAC6-3FC5-7D23-6050BE070D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664367"/>
              </p:ext>
            </p:extLst>
          </p:nvPr>
        </p:nvGraphicFramePr>
        <p:xfrm>
          <a:off x="837211" y="1438500"/>
          <a:ext cx="7469578" cy="4277418"/>
        </p:xfrm>
        <a:graphic>
          <a:graphicData uri="http://schemas.openxmlformats.org/drawingml/2006/table">
            <a:tbl>
              <a:tblPr/>
              <a:tblGrid>
                <a:gridCol w="1428579">
                  <a:extLst>
                    <a:ext uri="{9D8B030D-6E8A-4147-A177-3AD203B41FA5}">
                      <a16:colId xmlns:a16="http://schemas.microsoft.com/office/drawing/2014/main" val="391605231"/>
                    </a:ext>
                  </a:extLst>
                </a:gridCol>
                <a:gridCol w="1258339">
                  <a:extLst>
                    <a:ext uri="{9D8B030D-6E8A-4147-A177-3AD203B41FA5}">
                      <a16:colId xmlns:a16="http://schemas.microsoft.com/office/drawing/2014/main" val="765252104"/>
                    </a:ext>
                  </a:extLst>
                </a:gridCol>
                <a:gridCol w="1343459">
                  <a:extLst>
                    <a:ext uri="{9D8B030D-6E8A-4147-A177-3AD203B41FA5}">
                      <a16:colId xmlns:a16="http://schemas.microsoft.com/office/drawing/2014/main" val="2734353244"/>
                    </a:ext>
                  </a:extLst>
                </a:gridCol>
                <a:gridCol w="1343459">
                  <a:extLst>
                    <a:ext uri="{9D8B030D-6E8A-4147-A177-3AD203B41FA5}">
                      <a16:colId xmlns:a16="http://schemas.microsoft.com/office/drawing/2014/main" val="1489346466"/>
                    </a:ext>
                  </a:extLst>
                </a:gridCol>
                <a:gridCol w="881267">
                  <a:extLst>
                    <a:ext uri="{9D8B030D-6E8A-4147-A177-3AD203B41FA5}">
                      <a16:colId xmlns:a16="http://schemas.microsoft.com/office/drawing/2014/main" val="1763955615"/>
                    </a:ext>
                  </a:extLst>
                </a:gridCol>
                <a:gridCol w="1214475">
                  <a:extLst>
                    <a:ext uri="{9D8B030D-6E8A-4147-A177-3AD203B41FA5}">
                      <a16:colId xmlns:a16="http://schemas.microsoft.com/office/drawing/2014/main" val="4254526192"/>
                    </a:ext>
                  </a:extLst>
                </a:gridCol>
              </a:tblGrid>
              <a:tr h="349447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effectLst/>
                        </a:rPr>
                        <a:t>Graph Name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>
                          <a:effectLst/>
                        </a:rPr>
                        <a:t>Edges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>
                          <a:effectLst/>
                        </a:rPr>
                        <a:t>Vertices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effectLst/>
                        </a:rPr>
                        <a:t>Type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>
                          <a:effectLst/>
                        </a:rPr>
                        <a:t>d-avg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>
                          <a:effectLst/>
                        </a:rPr>
                        <a:t>d-max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566815"/>
                  </a:ext>
                </a:extLst>
              </a:tr>
              <a:tr h="358394"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effectLst/>
                        </a:rPr>
                        <a:t>cage14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27,130,349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1,505,785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effectLst/>
                        </a:rPr>
                        <a:t>power-law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18.02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767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41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9948519"/>
                  </a:ext>
                </a:extLst>
              </a:tr>
              <a:tr h="358394"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effectLst/>
                        </a:rPr>
                        <a:t>circuit5M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59,524,291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767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5,558,326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effectLst/>
                        </a:rPr>
                        <a:t>power-law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10.71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1,290,501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1933045"/>
                  </a:ext>
                </a:extLst>
              </a:tr>
              <a:tr h="358394"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effectLst/>
                        </a:rPr>
                        <a:t>cold-flow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6,295,941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2,112,512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effectLst/>
                        </a:rPr>
                        <a:t>mesh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2.98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5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8173733"/>
                  </a:ext>
                </a:extLst>
              </a:tr>
              <a:tr h="358394"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>
                          <a:effectLst/>
                        </a:rPr>
                        <a:t>flickr</a:t>
                      </a:r>
                      <a:endParaRPr lang="en-US" sz="1800" dirty="0">
                        <a:effectLst/>
                      </a:endParaRP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9,837,214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820,878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power-law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11.98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10,272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1797771"/>
                  </a:ext>
                </a:extLst>
              </a:tr>
              <a:tr h="358394"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>
                          <a:effectLst/>
                        </a:rPr>
                        <a:t>klein</a:t>
                      </a:r>
                      <a:r>
                        <a:rPr lang="en-US" sz="1800" dirty="0">
                          <a:effectLst/>
                        </a:rPr>
                        <a:t>-bottle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18,793,715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8,388,608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76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mesh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2.24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4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788575"/>
                  </a:ext>
                </a:extLst>
              </a:tr>
              <a:tr h="358394"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effectLst/>
                        </a:rPr>
                        <a:t>star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654,080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327,680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mesh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2.00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D86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2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D8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70488"/>
                  </a:ext>
                </a:extLst>
              </a:tr>
              <a:tr h="358394"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effectLst/>
                        </a:rPr>
                        <a:t>toroid-hex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4,684,142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1,572,864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mesh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2.98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4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9268554"/>
                  </a:ext>
                </a:extLst>
              </a:tr>
              <a:tr h="627189"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effectLst/>
                        </a:rPr>
                        <a:t>toroid-wedge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487,798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D86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196,608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D86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mesh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2.48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4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960455"/>
                  </a:ext>
                </a:extLst>
              </a:tr>
              <a:tr h="358394"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effectLst/>
                        </a:rPr>
                        <a:t>web-Google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5,105,039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916,428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power-law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5.57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456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7640472"/>
                  </a:ext>
                </a:extLst>
              </a:tr>
              <a:tr h="358394"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>
                          <a:effectLst/>
                        </a:rPr>
                        <a:t>wikipedia</a:t>
                      </a:r>
                      <a:endParaRPr lang="en-US" sz="1800" dirty="0">
                        <a:effectLst/>
                      </a:endParaRP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39,383,235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3,148,440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power-law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12.51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6,576</a:t>
                      </a:r>
                    </a:p>
                  </a:txBody>
                  <a:tcPr marL="89598" marR="89598" marT="44799" marB="44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0590840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154F6E4-B17C-46DB-A602-D8A0B3D0C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Directed Inputs - SCC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4FF60A-5C49-E92F-6873-C941BEC03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Performance Impact of Removing Data Races from GPU Graph Analytics Programs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95498B-24D2-01FF-7C08-660DE83EE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172-72BD-4DFB-AF2C-DDFDD55EEB3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66008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AD640-D774-DAD4-BBA3-E55282F60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and Software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723CB3-0D5E-65DB-2E42-2B0D6EDF3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Performance Impact of Removing Data Races from GPU Graph Analytics Programs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295618-0C27-A9E8-CD68-A0C547254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172-72BD-4DFB-AF2C-DDFDD55EEB33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37B4EF9-B459-A0FC-AB6E-19F4D78220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083811"/>
              </p:ext>
            </p:extLst>
          </p:nvPr>
        </p:nvGraphicFramePr>
        <p:xfrm>
          <a:off x="454027" y="2073402"/>
          <a:ext cx="8231186" cy="27111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0176">
                  <a:extLst>
                    <a:ext uri="{9D8B030D-6E8A-4147-A177-3AD203B41FA5}">
                      <a16:colId xmlns:a16="http://schemas.microsoft.com/office/drawing/2014/main" val="3956737390"/>
                    </a:ext>
                  </a:extLst>
                </a:gridCol>
                <a:gridCol w="1830261">
                  <a:extLst>
                    <a:ext uri="{9D8B030D-6E8A-4147-A177-3AD203B41FA5}">
                      <a16:colId xmlns:a16="http://schemas.microsoft.com/office/drawing/2014/main" val="264339876"/>
                    </a:ext>
                  </a:extLst>
                </a:gridCol>
                <a:gridCol w="1076405">
                  <a:extLst>
                    <a:ext uri="{9D8B030D-6E8A-4147-A177-3AD203B41FA5}">
                      <a16:colId xmlns:a16="http://schemas.microsoft.com/office/drawing/2014/main" val="2695744789"/>
                    </a:ext>
                  </a:extLst>
                </a:gridCol>
                <a:gridCol w="759560">
                  <a:extLst>
                    <a:ext uri="{9D8B030D-6E8A-4147-A177-3AD203B41FA5}">
                      <a16:colId xmlns:a16="http://schemas.microsoft.com/office/drawing/2014/main" val="1197456206"/>
                    </a:ext>
                  </a:extLst>
                </a:gridCol>
                <a:gridCol w="1352392">
                  <a:extLst>
                    <a:ext uri="{9D8B030D-6E8A-4147-A177-3AD203B41FA5}">
                      <a16:colId xmlns:a16="http://schemas.microsoft.com/office/drawing/2014/main" val="1389876008"/>
                    </a:ext>
                  </a:extLst>
                </a:gridCol>
                <a:gridCol w="1352392">
                  <a:extLst>
                    <a:ext uri="{9D8B030D-6E8A-4147-A177-3AD203B41FA5}">
                      <a16:colId xmlns:a16="http://schemas.microsoft.com/office/drawing/2014/main" val="716967654"/>
                    </a:ext>
                  </a:extLst>
                </a:gridCol>
              </a:tblGrid>
              <a:tr h="542239">
                <a:tc>
                  <a:txBody>
                    <a:bodyPr/>
                    <a:lstStyle/>
                    <a:p>
                      <a:r>
                        <a:rPr lang="en-US" sz="2400" b="1" dirty="0"/>
                        <a:t>GPU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Architecture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Cores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SMs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Memory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NVCC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6126058"/>
                  </a:ext>
                </a:extLst>
              </a:tr>
              <a:tr h="542239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Titan 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Volta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5120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12 GB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10.1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9757813"/>
                  </a:ext>
                </a:extLst>
              </a:tr>
              <a:tr h="542239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2070 Super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Turing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2560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8 GB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12.0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607898"/>
                  </a:ext>
                </a:extLst>
              </a:tr>
              <a:tr h="542239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A100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Ampere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6912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/>
                        <a:t>40 GB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12.0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7545"/>
                  </a:ext>
                </a:extLst>
              </a:tr>
              <a:tr h="542239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RTX 4090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Ada Lovelace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16,384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/>
                        <a:t>24 GB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12.0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826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9105965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23C627D-0B85-458A-B4C7-DB907631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747962"/>
            <a:ext cx="7772400" cy="1362075"/>
          </a:xfrm>
        </p:spPr>
        <p:txBody>
          <a:bodyPr anchor="ctr"/>
          <a:lstStyle/>
          <a:p>
            <a:pPr algn="ctr"/>
            <a:r>
              <a:rPr lang="en-US" dirty="0"/>
              <a:t>Results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263286-FB06-0E81-2B31-57285E66A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Performance Impact of Removing Data Races from GPU Graph Analytics Programs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FC078E-4AB8-7CBA-CFFB-71EDAD66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172-72BD-4DFB-AF2C-DDFDD55EEB3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258758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6">
            <a:extLst>
              <a:ext uri="{FF2B5EF4-FFF2-40B4-BE49-F238E27FC236}">
                <a16:creationId xmlns:a16="http://schemas.microsoft.com/office/drawing/2014/main" id="{CDE2BAE8-BC03-3DE2-C0CE-FC9CC7DDC8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12056" y="1189037"/>
            <a:ext cx="6719887" cy="4479925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6B065A1-8739-B639-2BAF-311A4AD5A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of Race-Free Programs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BD8DF5-25FD-D38C-E7BA-4ECE84530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Performance Impact of Removing Data Races from GPU Graph Analytics Programs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D57A4E-5B63-592A-AC28-95FD2E624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172-72BD-4DFB-AF2C-DDFDD55EEB33}" type="slidenum">
              <a:rPr lang="en-US" smtClean="0"/>
              <a:t>19</a:t>
            </a:fld>
            <a:endParaRPr lang="en-US"/>
          </a:p>
        </p:txBody>
      </p:sp>
      <p:sp>
        <p:nvSpPr>
          <p:cNvPr id="16" name="Speech Bubble: Rectangle 15">
            <a:extLst>
              <a:ext uri="{FF2B5EF4-FFF2-40B4-BE49-F238E27FC236}">
                <a16:creationId xmlns:a16="http://schemas.microsoft.com/office/drawing/2014/main" id="{C0C7DE1B-F05B-236D-C8F7-414359684B65}"/>
              </a:ext>
            </a:extLst>
          </p:cNvPr>
          <p:cNvSpPr/>
          <p:nvPr/>
        </p:nvSpPr>
        <p:spPr bwMode="auto">
          <a:xfrm>
            <a:off x="7640424" y="2509819"/>
            <a:ext cx="1220772" cy="369332"/>
          </a:xfrm>
          <a:prstGeom prst="wedgeRectCallout">
            <a:avLst>
              <a:gd name="adj1" fmla="val -94142"/>
              <a:gd name="adj2" fmla="val 14985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46797D9-A141-5E1A-06BA-D0BFB38E2556}"/>
              </a:ext>
            </a:extLst>
          </p:cNvPr>
          <p:cNvSpPr txBox="1">
            <a:spLocks/>
          </p:cNvSpPr>
          <p:nvPr/>
        </p:nvSpPr>
        <p:spPr bwMode="auto">
          <a:xfrm>
            <a:off x="919112" y="5611602"/>
            <a:ext cx="7305773" cy="543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B7BD1"/>
              </a:buClr>
              <a:buSzPct val="95000"/>
              <a:buFont typeface="Wingdings" pitchFamily="2" charset="2"/>
              <a:buChar char="§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282D4"/>
              </a:buClr>
              <a:buSzPct val="90000"/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A8AD6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2000" kern="0" dirty="0"/>
              <a:t>Geometric-mean speedup over the baseline across all inputs</a:t>
            </a:r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65EE8245-2751-4BA7-6930-3A5CC3F0B94A}"/>
              </a:ext>
            </a:extLst>
          </p:cNvPr>
          <p:cNvSpPr/>
          <p:nvPr/>
        </p:nvSpPr>
        <p:spPr bwMode="auto">
          <a:xfrm>
            <a:off x="183572" y="2467855"/>
            <a:ext cx="1121789" cy="369332"/>
          </a:xfrm>
          <a:prstGeom prst="wedgeRectCallout">
            <a:avLst>
              <a:gd name="adj1" fmla="val 137033"/>
              <a:gd name="adj2" fmla="val 95081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6D6CED-2A8A-74F1-A752-56D7B4CB9AC3}"/>
              </a:ext>
            </a:extLst>
          </p:cNvPr>
          <p:cNvSpPr txBox="1"/>
          <p:nvPr/>
        </p:nvSpPr>
        <p:spPr>
          <a:xfrm>
            <a:off x="183574" y="2467855"/>
            <a:ext cx="1121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800" dirty="0">
                <a:latin typeface="+mn-lt"/>
              </a:rPr>
              <a:t>CC slower</a:t>
            </a:r>
          </a:p>
        </p:txBody>
      </p: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id="{F5D01E87-8509-1936-9EB3-2D12BA364DA4}"/>
              </a:ext>
            </a:extLst>
          </p:cNvPr>
          <p:cNvSpPr/>
          <p:nvPr/>
        </p:nvSpPr>
        <p:spPr bwMode="auto">
          <a:xfrm>
            <a:off x="2771481" y="1187005"/>
            <a:ext cx="1404594" cy="358218"/>
          </a:xfrm>
          <a:prstGeom prst="wedgeRectCallout">
            <a:avLst>
              <a:gd name="adj1" fmla="val 62235"/>
              <a:gd name="adj2" fmla="val 2829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D5FB1A9-8CAB-2F35-696A-F670054C1D14}"/>
              </a:ext>
            </a:extLst>
          </p:cNvPr>
          <p:cNvSpPr txBox="1"/>
          <p:nvPr/>
        </p:nvSpPr>
        <p:spPr>
          <a:xfrm>
            <a:off x="2771480" y="1187005"/>
            <a:ext cx="1404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800" dirty="0">
                <a:latin typeface="+mn-lt"/>
                <a:cs typeface="Arial" panose="020B0604020202020204" pitchFamily="34" charset="0"/>
              </a:rPr>
              <a:t>MIS is faster!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CBABE78-F4D7-FD47-77E3-7F9A7058B185}"/>
              </a:ext>
            </a:extLst>
          </p:cNvPr>
          <p:cNvSpPr txBox="1"/>
          <p:nvPr/>
        </p:nvSpPr>
        <p:spPr>
          <a:xfrm>
            <a:off x="7640424" y="2511406"/>
            <a:ext cx="1220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800" dirty="0">
                <a:latin typeface="+mn-lt"/>
              </a:rPr>
              <a:t>SCC slower</a:t>
            </a:r>
          </a:p>
        </p:txBody>
      </p:sp>
    </p:spTree>
    <p:extLst>
      <p:ext uri="{BB962C8B-B14F-4D97-AF65-F5344CB8AC3E}">
        <p14:creationId xmlns:p14="http://schemas.microsoft.com/office/powerpoint/2010/main" val="270777053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8D2CC-1CD5-3859-693A-4BB86DC03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Analytics Codes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82A1F-06E1-E9A8-0BCB-C2EBF8FC0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tabLst>
                <a:tab pos="8748495" algn="l"/>
              </a:tabLst>
            </a:pPr>
            <a:r>
              <a:rPr lang="en-US" dirty="0"/>
              <a:t>Important in many domains</a:t>
            </a:r>
          </a:p>
          <a:p>
            <a:pPr lvl="1">
              <a:spcBef>
                <a:spcPts val="600"/>
              </a:spcBef>
              <a:tabLst>
                <a:tab pos="8748495" algn="l"/>
              </a:tabLst>
            </a:pPr>
            <a:r>
              <a:rPr lang="en-US" dirty="0"/>
              <a:t>Social networks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Search engines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Recommender systems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GPS navigators</a:t>
            </a:r>
          </a:p>
          <a:p>
            <a:pPr>
              <a:spcBef>
                <a:spcPts val="600"/>
              </a:spcBef>
            </a:pPr>
            <a:r>
              <a:rPr lang="en-US" dirty="0"/>
              <a:t>Have </a:t>
            </a:r>
            <a:r>
              <a:rPr lang="en-US" dirty="0">
                <a:solidFill>
                  <a:srgbClr val="FF0000"/>
                </a:solidFill>
              </a:rPr>
              <a:t>unpredictable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data-dependent</a:t>
            </a:r>
            <a:r>
              <a:rPr lang="en-US" dirty="0"/>
              <a:t> behavior</a:t>
            </a:r>
          </a:p>
          <a:p>
            <a:pPr lvl="1">
              <a:spcBef>
                <a:spcPts val="600"/>
              </a:spcBef>
            </a:pPr>
            <a:r>
              <a:rPr lang="en-US" dirty="0">
                <a:solidFill>
                  <a:srgbClr val="0070C0"/>
                </a:solidFill>
              </a:rPr>
              <a:t>Control flow</a:t>
            </a:r>
            <a:r>
              <a:rPr lang="en-US" dirty="0"/>
              <a:t>: visiting neighbors in adjacency list</a:t>
            </a:r>
          </a:p>
          <a:p>
            <a:pPr lvl="1">
              <a:spcBef>
                <a:spcPts val="600"/>
              </a:spcBef>
            </a:pPr>
            <a:r>
              <a:rPr lang="en-US" dirty="0">
                <a:solidFill>
                  <a:srgbClr val="0070C0"/>
                </a:solidFill>
              </a:rPr>
              <a:t>Memory accesses</a:t>
            </a:r>
            <a:r>
              <a:rPr lang="en-US" dirty="0"/>
              <a:t>: </a:t>
            </a:r>
            <a:r>
              <a:rPr lang="en-US" i="1" dirty="0"/>
              <a:t>pointer-chasing</a:t>
            </a:r>
            <a:r>
              <a:rPr lang="en-US" dirty="0"/>
              <a:t> operations</a:t>
            </a:r>
          </a:p>
          <a:p>
            <a:pPr>
              <a:spcBef>
                <a:spcPts val="600"/>
              </a:spcBef>
            </a:pPr>
            <a:r>
              <a:rPr lang="en-US" dirty="0"/>
              <a:t>Growing input sizes motivate GPU solutions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DEE969-64EE-B1EE-FD85-DA190FC83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Performance Impact of Removing Data Races from GPU Graph Analytics Programs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C77FD9-E7BE-C420-CD1C-D3916609C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172-72BD-4DFB-AF2C-DDFDD55EEB33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 descr="A graphic of a social network">
            <a:extLst>
              <a:ext uri="{FF2B5EF4-FFF2-40B4-BE49-F238E27FC236}">
                <a16:creationId xmlns:a16="http://schemas.microsoft.com/office/drawing/2014/main" id="{307704F5-96DC-E70D-D306-4C466E093F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239" y="1248083"/>
            <a:ext cx="3317389" cy="225173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76CDEF5-B0F7-ABA8-0DB4-74D1320CCDBC}"/>
              </a:ext>
            </a:extLst>
          </p:cNvPr>
          <p:cNvSpPr txBox="1"/>
          <p:nvPr/>
        </p:nvSpPr>
        <p:spPr>
          <a:xfrm>
            <a:off x="5633314" y="3366505"/>
            <a:ext cx="3317389" cy="46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rgbClr val="1C1C1C"/>
                </a:solidFill>
                <a:latin typeface="Calibri" pitchFamily="34" charset="0"/>
              </a:defRPr>
            </a:lvl1pPr>
          </a:lstStyle>
          <a:p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https://medium.com/analytics-vidhya/social-network-analytics-f082f4e21b16</a:t>
            </a:r>
          </a:p>
        </p:txBody>
      </p:sp>
    </p:spTree>
    <p:extLst>
      <p:ext uri="{BB962C8B-B14F-4D97-AF65-F5344CB8AC3E}">
        <p14:creationId xmlns:p14="http://schemas.microsoft.com/office/powerpoint/2010/main" val="2024516839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E4CED-83D1-06A2-AE73-C9FF47998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 with Graph Properties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78201D-84E9-3A73-F884-2C6FE7468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Performance Impact of Removing Data Races from GPU Graph Analytics Programs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E6BE26-CA75-B5A2-3146-CFA80BBAF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172-72BD-4DFB-AF2C-DDFDD55EEB33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4AA0EFA-88E3-618B-3878-5D8DBD15ADD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7066" y="1165543"/>
          <a:ext cx="6148131" cy="4825365"/>
        </p:xfrm>
        <a:graphic>
          <a:graphicData uri="http://schemas.openxmlformats.org/drawingml/2006/table">
            <a:tbl>
              <a:tblPr/>
              <a:tblGrid>
                <a:gridCol w="1576131">
                  <a:extLst>
                    <a:ext uri="{9D8B030D-6E8A-4147-A177-3AD203B41FA5}">
                      <a16:colId xmlns:a16="http://schemas.microsoft.com/office/drawing/2014/main" val="404671112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68487649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65403954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50385107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19909789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6939709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Correlated with: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SCC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256044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Titan V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535538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Edge Count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0CB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EE1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CF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BD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C8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713887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Vertex Count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FCB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E8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1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EDD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C3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932405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Average Degree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A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07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A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112478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2070 Super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763825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Edge Count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7D2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D9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CD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BD3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577335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Vertex Count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CD8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D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F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6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1449644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Average Degree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8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A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7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2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381331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092575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Edge Count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9C7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D6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E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EA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E8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942560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Vertex Count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5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0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A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6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1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311629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Average Degree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4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47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7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B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016972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0474235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Edge Count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C3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E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EE1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B9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CF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806208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Vertex Count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D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5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5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D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65430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Average Degree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D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3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7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D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067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2893247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E4CED-83D1-06A2-AE73-C9FF47998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 with Graph Properties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78201D-84E9-3A73-F884-2C6FE7468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Performance Impact of Removing Data Races from GPU Graph Analytics Programs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E6BE26-CA75-B5A2-3146-CFA80BBAF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172-72BD-4DFB-AF2C-DDFDD55EEB33}" type="slidenum">
              <a:rPr lang="en-US" smtClean="0"/>
              <a:t>21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4AA0EFA-88E3-618B-3878-5D8DBD15AD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1816651"/>
              </p:ext>
            </p:extLst>
          </p:nvPr>
        </p:nvGraphicFramePr>
        <p:xfrm>
          <a:off x="117066" y="1165543"/>
          <a:ext cx="6148131" cy="4825365"/>
        </p:xfrm>
        <a:graphic>
          <a:graphicData uri="http://schemas.openxmlformats.org/drawingml/2006/table">
            <a:tbl>
              <a:tblPr/>
              <a:tblGrid>
                <a:gridCol w="1576131">
                  <a:extLst>
                    <a:ext uri="{9D8B030D-6E8A-4147-A177-3AD203B41FA5}">
                      <a16:colId xmlns:a16="http://schemas.microsoft.com/office/drawing/2014/main" val="404671112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68487649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65403954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50385107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19909789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6939709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Correlated with: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SCC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256044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Titan V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535538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Edge Count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0CB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EE1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CF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BD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C8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713887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Vertex Count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FCB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E8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1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EDD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3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932405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Average Degree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A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07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-0.62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A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112478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2070 Super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763825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Edge Count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7D2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D9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CD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BD3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577335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Vertex Count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CD8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D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F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6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1449644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Average Degree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8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A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7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-0.68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2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381331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092575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Edge Count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9C7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D6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E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EA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E8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942560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Vertex Count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5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0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A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6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1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311629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Average Degree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4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47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7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-0.37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B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016972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0474235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Edge Count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C3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E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EE1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B9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CF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806208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Vertex Count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D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5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5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D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65430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Average Degree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D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3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7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-0.47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D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06724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30AFE6A2-FF64-76DF-D80C-A58E42AA8C89}"/>
              </a:ext>
            </a:extLst>
          </p:cNvPr>
          <p:cNvSpPr txBox="1"/>
          <p:nvPr/>
        </p:nvSpPr>
        <p:spPr>
          <a:xfrm>
            <a:off x="6524928" y="2921168"/>
            <a:ext cx="2418743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>
              <a:buNone/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Mild to moderate </a:t>
            </a:r>
            <a:r>
              <a:rPr lang="en-US" sz="2000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negative correlation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> with </a:t>
            </a:r>
            <a:r>
              <a:rPr lang="en-US" sz="2000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average degree</a:t>
            </a:r>
          </a:p>
        </p:txBody>
      </p:sp>
    </p:spTree>
    <p:extLst>
      <p:ext uri="{BB962C8B-B14F-4D97-AF65-F5344CB8AC3E}">
        <p14:creationId xmlns:p14="http://schemas.microsoft.com/office/powerpoint/2010/main" val="3020379461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E4CED-83D1-06A2-AE73-C9FF47998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 with Graph Properties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78201D-84E9-3A73-F884-2C6FE7468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Performance Impact of Removing Data Races from GPU Graph Analytics Programs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E6BE26-CA75-B5A2-3146-CFA80BBAF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172-72BD-4DFB-AF2C-DDFDD55EEB33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4AA0EFA-88E3-618B-3878-5D8DBD15AD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3174275"/>
              </p:ext>
            </p:extLst>
          </p:nvPr>
        </p:nvGraphicFramePr>
        <p:xfrm>
          <a:off x="117066" y="1165543"/>
          <a:ext cx="6148131" cy="4825365"/>
        </p:xfrm>
        <a:graphic>
          <a:graphicData uri="http://schemas.openxmlformats.org/drawingml/2006/table">
            <a:tbl>
              <a:tblPr/>
              <a:tblGrid>
                <a:gridCol w="1576131">
                  <a:extLst>
                    <a:ext uri="{9D8B030D-6E8A-4147-A177-3AD203B41FA5}">
                      <a16:colId xmlns:a16="http://schemas.microsoft.com/office/drawing/2014/main" val="404671112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68487649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65403954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50385107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19909789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6939709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Correlated with: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MIS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MST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SCC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256044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Titan V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535538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Edge Count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0CB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EE1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F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BD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C8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713887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Vertex Count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FCB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E8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-0.20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1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0.32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EDD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C3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932405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Average Degree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A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07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A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112478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2070 Super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763825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Edge Count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7D2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D9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D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BD3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577335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Vertex Count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CD8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D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-0.21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F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0.47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6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1449644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Average Degree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8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A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7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2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381331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092575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Edge Count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9C7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D6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EA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E8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942560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Vertex Count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5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0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-0.37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A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0.47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6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1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311629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Average Degree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4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47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7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B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016972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0474235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Edge Count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C3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E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1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B9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CF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806208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Vertex Count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D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5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-0.25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0.14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5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D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65430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Average Degree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D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3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7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D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06724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5E5A625-6E6D-6926-DCF3-6A929C9E290C}"/>
              </a:ext>
            </a:extLst>
          </p:cNvPr>
          <p:cNvSpPr txBox="1"/>
          <p:nvPr/>
        </p:nvSpPr>
        <p:spPr>
          <a:xfrm>
            <a:off x="6524928" y="2921168"/>
            <a:ext cx="2418743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>
              <a:buNone/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Mild but consistent </a:t>
            </a:r>
            <a:r>
              <a:rPr lang="en-US" sz="2000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negative correlation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> with </a:t>
            </a:r>
            <a:r>
              <a:rPr lang="en-US" sz="2000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vertex count</a:t>
            </a:r>
          </a:p>
        </p:txBody>
      </p:sp>
    </p:spTree>
    <p:extLst>
      <p:ext uri="{BB962C8B-B14F-4D97-AF65-F5344CB8AC3E}">
        <p14:creationId xmlns:p14="http://schemas.microsoft.com/office/powerpoint/2010/main" val="4224190349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E4CED-83D1-06A2-AE73-C9FF47998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 with Graph Properties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78201D-84E9-3A73-F884-2C6FE7468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Performance Impact of Removing Data Races from GPU Graph Analytics Programs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E6BE26-CA75-B5A2-3146-CFA80BBAF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172-72BD-4DFB-AF2C-DDFDD55EEB33}" type="slidenum">
              <a:rPr lang="en-US" smtClean="0"/>
              <a:t>23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4AA0EFA-88E3-618B-3878-5D8DBD15AD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2903755"/>
              </p:ext>
            </p:extLst>
          </p:nvPr>
        </p:nvGraphicFramePr>
        <p:xfrm>
          <a:off x="117066" y="1165543"/>
          <a:ext cx="6148131" cy="4825365"/>
        </p:xfrm>
        <a:graphic>
          <a:graphicData uri="http://schemas.openxmlformats.org/drawingml/2006/table">
            <a:tbl>
              <a:tblPr/>
              <a:tblGrid>
                <a:gridCol w="1576131">
                  <a:extLst>
                    <a:ext uri="{9D8B030D-6E8A-4147-A177-3AD203B41FA5}">
                      <a16:colId xmlns:a16="http://schemas.microsoft.com/office/drawing/2014/main" val="404671112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68487649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65403954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50385107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19909789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6939709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Correlated with: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GC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SCC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256044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Titan V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535538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Edge Count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0.71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CB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-0.07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EE1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CF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BD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C8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713887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Vertex Count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0.72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CB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0.09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E8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1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EDD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C3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932405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Average Degree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A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07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A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112478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2070 Super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763825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Edge Count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0.57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D2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0.41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D9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CD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BD3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577335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Vertex Count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0.43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8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0.32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D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F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6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1449644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Average Degree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8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A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7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2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381331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092575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Edge Count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-0.60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C7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-0.16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D6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E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EA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E8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942560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Vertex Count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-0.42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5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0.26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0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A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6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1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311629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Average Degree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4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47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7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B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016972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0474235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Edge Count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-0.30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3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-0.06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E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EE1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B9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CF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806208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Vertex Count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-0.35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D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0.14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5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5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D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65430"/>
                  </a:ext>
                </a:extLst>
              </a:tr>
              <a:tr h="2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Average Degree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D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3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7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D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06724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813E372-2BF1-49DC-D7ED-E51793005BE6}"/>
              </a:ext>
            </a:extLst>
          </p:cNvPr>
          <p:cNvSpPr txBox="1"/>
          <p:nvPr/>
        </p:nvSpPr>
        <p:spPr>
          <a:xfrm>
            <a:off x="6524928" y="2167024"/>
            <a:ext cx="2418743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>
              <a:buNone/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Moderate to strong </a:t>
            </a:r>
            <a:r>
              <a:rPr lang="en-US" sz="2000" dirty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positive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> correlation with graph size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79BDD0-6A84-2F23-3B7A-88404C952EF9}"/>
              </a:ext>
            </a:extLst>
          </p:cNvPr>
          <p:cNvSpPr txBox="1"/>
          <p:nvPr/>
        </p:nvSpPr>
        <p:spPr>
          <a:xfrm>
            <a:off x="6524927" y="4444490"/>
            <a:ext cx="2418743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>
              <a:buNone/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Mild to moderate </a:t>
            </a:r>
            <a:r>
              <a:rPr lang="en-US" sz="2000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negative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> correlation with graph size</a:t>
            </a:r>
          </a:p>
        </p:txBody>
      </p:sp>
    </p:spTree>
    <p:extLst>
      <p:ext uri="{BB962C8B-B14F-4D97-AF65-F5344CB8AC3E}">
        <p14:creationId xmlns:p14="http://schemas.microsoft.com/office/powerpoint/2010/main" val="3623204801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C7AC0-ABA0-4C60-944B-39E6DB1A6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and 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79B44-7767-9576-1A62-E3753293C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3975"/>
            <a:ext cx="8573678" cy="4479925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dirty="0"/>
              <a:t>Identified “</a:t>
            </a:r>
            <a:r>
              <a:rPr lang="en-US" dirty="0">
                <a:solidFill>
                  <a:srgbClr val="0070C0"/>
                </a:solidFill>
              </a:rPr>
              <a:t>benign</a:t>
            </a:r>
            <a:r>
              <a:rPr lang="en-US" dirty="0"/>
              <a:t>” data races in </a:t>
            </a:r>
            <a:r>
              <a:rPr lang="en-US" dirty="0">
                <a:solidFill>
                  <a:srgbClr val="0070C0"/>
                </a:solidFill>
              </a:rPr>
              <a:t>5</a:t>
            </a:r>
            <a:r>
              <a:rPr lang="en-US" dirty="0"/>
              <a:t> high-performance GPU graph analytics codes</a:t>
            </a:r>
          </a:p>
          <a:p>
            <a:pPr lvl="3">
              <a:spcAft>
                <a:spcPts val="0"/>
              </a:spcAft>
            </a:pPr>
            <a:endParaRPr lang="en-US" dirty="0"/>
          </a:p>
          <a:p>
            <a:pPr>
              <a:spcAft>
                <a:spcPts val="0"/>
              </a:spcAft>
            </a:pPr>
            <a:r>
              <a:rPr lang="en-US" dirty="0"/>
              <a:t>Modified the codes to </a:t>
            </a:r>
            <a:r>
              <a:rPr lang="en-US" dirty="0">
                <a:solidFill>
                  <a:srgbClr val="0070C0"/>
                </a:solidFill>
              </a:rPr>
              <a:t>remove the data races</a:t>
            </a:r>
          </a:p>
          <a:p>
            <a:pPr lvl="1">
              <a:spcAft>
                <a:spcPts val="0"/>
              </a:spcAft>
            </a:pPr>
            <a:r>
              <a:rPr lang="en-US" dirty="0"/>
              <a:t>Makes codes </a:t>
            </a:r>
            <a:r>
              <a:rPr lang="en-US" dirty="0">
                <a:solidFill>
                  <a:srgbClr val="FF0000"/>
                </a:solidFill>
              </a:rPr>
              <a:t>portable </a:t>
            </a:r>
            <a:r>
              <a:rPr lang="en-US" dirty="0"/>
              <a:t>&amp; </a:t>
            </a:r>
            <a:r>
              <a:rPr lang="en-US" dirty="0">
                <a:solidFill>
                  <a:srgbClr val="FF0000"/>
                </a:solidFill>
              </a:rPr>
              <a:t>correct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(no undefined behavior)</a:t>
            </a:r>
          </a:p>
          <a:p>
            <a:pPr lvl="3">
              <a:spcAft>
                <a:spcPts val="0"/>
              </a:spcAft>
            </a:pPr>
            <a:endParaRPr lang="en-US" dirty="0"/>
          </a:p>
          <a:p>
            <a:pPr>
              <a:spcAft>
                <a:spcPts val="0"/>
              </a:spcAft>
            </a:pPr>
            <a:r>
              <a:rPr lang="en-US" dirty="0"/>
              <a:t>Quantified the </a:t>
            </a:r>
            <a:r>
              <a:rPr lang="en-US" dirty="0">
                <a:solidFill>
                  <a:srgbClr val="0070C0"/>
                </a:solidFill>
              </a:rPr>
              <a:t>performance impact </a:t>
            </a:r>
            <a:r>
              <a:rPr lang="en-US" dirty="0"/>
              <a:t>on 4 GPUs</a:t>
            </a:r>
          </a:p>
          <a:p>
            <a:pPr lvl="1">
              <a:spcAft>
                <a:spcPts val="0"/>
              </a:spcAft>
            </a:pPr>
            <a:r>
              <a:rPr lang="en-US" dirty="0"/>
              <a:t>Removing races </a:t>
            </a:r>
            <a:r>
              <a:rPr lang="en-US" dirty="0">
                <a:solidFill>
                  <a:srgbClr val="FF0000"/>
                </a:solidFill>
              </a:rPr>
              <a:t>may slow down</a:t>
            </a:r>
            <a:r>
              <a:rPr lang="en-US" dirty="0"/>
              <a:t> the code</a:t>
            </a:r>
          </a:p>
          <a:p>
            <a:pPr lvl="1">
              <a:spcAft>
                <a:spcPts val="0"/>
              </a:spcAft>
            </a:pPr>
            <a:r>
              <a:rPr lang="en-US" dirty="0"/>
              <a:t>Removing races </a:t>
            </a:r>
            <a:r>
              <a:rPr lang="en-US" dirty="0">
                <a:solidFill>
                  <a:srgbClr val="FF0000"/>
                </a:solidFill>
              </a:rPr>
              <a:t>can also speed up </a:t>
            </a:r>
            <a:r>
              <a:rPr lang="en-US" dirty="0"/>
              <a:t>the code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9C37CA-D310-4DB1-BC96-1AF83166D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Performance Impact of Removing Data Races from GPU Graph Analytics Programs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D9C27D-85D1-3C6C-3F23-DF5A07AF6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172-72BD-4DFB-AF2C-DDFDD55EEB3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03300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554C2-FC92-10B7-D045-D4A4A02D7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AFF53-2F9C-B82F-E21D-88104B6EB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4">
              <a:spcBef>
                <a:spcPts val="60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Acknowledgements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NSF and NVIDIA</a:t>
            </a:r>
          </a:p>
          <a:p>
            <a:pPr marL="457200" lvl="1" indent="0">
              <a:spcBef>
                <a:spcPts val="600"/>
              </a:spcBef>
              <a:spcAft>
                <a:spcPts val="0"/>
              </a:spcAft>
              <a:buNone/>
            </a:pPr>
            <a:endParaRPr lang="en-US" dirty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Contact information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arv107@txstate.edu</a:t>
            </a:r>
          </a:p>
          <a:p>
            <a:pPr marL="457200" lvl="1" indent="0">
              <a:spcBef>
                <a:spcPts val="600"/>
              </a:spcBef>
              <a:spcAft>
                <a:spcPts val="0"/>
              </a:spcAft>
              <a:buNone/>
            </a:pPr>
            <a:endParaRPr lang="en-US" dirty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ECL Suite</a:t>
            </a:r>
            <a:r>
              <a:rPr lang="en-US" dirty="0"/>
              <a:t> available in open source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solidFill>
                  <a:srgbClr val="00B050"/>
                </a:solidFill>
              </a:rPr>
              <a:t>https://github.com/burtscher/ECL-Suite</a:t>
            </a:r>
            <a:r>
              <a:rPr lang="en-US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52FE06-9C32-EC3A-ECDE-AE2D14757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Performance Impact of Removing Data Races from GPU Graph Analytics Programs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70F61E-1244-7523-3C5D-E9A7ADF7C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172-72BD-4DFB-AF2C-DDFDD55EEB33}" type="slidenum">
              <a:rPr lang="en-US" smtClean="0"/>
              <a:t>25</a:t>
            </a:fld>
            <a:endParaRPr lang="en-US"/>
          </a:p>
        </p:txBody>
      </p:sp>
      <p:pic>
        <p:nvPicPr>
          <p:cNvPr id="10" name="Picture 9" descr="A logo of a university&#10;&#10;Description automatically generated">
            <a:extLst>
              <a:ext uri="{FF2B5EF4-FFF2-40B4-BE49-F238E27FC236}">
                <a16:creationId xmlns:a16="http://schemas.microsoft.com/office/drawing/2014/main" id="{936A3575-8D87-7912-3722-D688AD2945E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05" b="16558"/>
          <a:stretch/>
        </p:blipFill>
        <p:spPr>
          <a:xfrm>
            <a:off x="6128847" y="1225760"/>
            <a:ext cx="3015154" cy="1103312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9EA231C4-2478-534A-0982-DF17F34E5B10}"/>
              </a:ext>
            </a:extLst>
          </p:cNvPr>
          <p:cNvGrpSpPr/>
          <p:nvPr/>
        </p:nvGrpSpPr>
        <p:grpSpPr>
          <a:xfrm>
            <a:off x="6865022" y="3489207"/>
            <a:ext cx="1738556" cy="2224486"/>
            <a:chOff x="7059601" y="1242236"/>
            <a:chExt cx="1738556" cy="2224486"/>
          </a:xfrm>
        </p:grpSpPr>
        <p:pic>
          <p:nvPicPr>
            <p:cNvPr id="12" name="Picture 11" descr="A blue hexagon with a blue and white logo&#10;&#10;Description automatically generated">
              <a:extLst>
                <a:ext uri="{FF2B5EF4-FFF2-40B4-BE49-F238E27FC236}">
                  <a16:creationId xmlns:a16="http://schemas.microsoft.com/office/drawing/2014/main" id="{E158CC4C-3E7D-3374-DDDE-EB963029C7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1523" y="1242236"/>
              <a:ext cx="1362265" cy="752580"/>
            </a:xfrm>
            <a:prstGeom prst="rect">
              <a:avLst/>
            </a:prstGeom>
          </p:spPr>
        </p:pic>
        <p:pic>
          <p:nvPicPr>
            <p:cNvPr id="14" name="Picture 13" descr="A blue and white logo with text&#10;&#10;Description automatically generated">
              <a:extLst>
                <a:ext uri="{FF2B5EF4-FFF2-40B4-BE49-F238E27FC236}">
                  <a16:creationId xmlns:a16="http://schemas.microsoft.com/office/drawing/2014/main" id="{33FFA61E-CB0A-D9B0-F035-EFEC882FBC9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59601" y="1999667"/>
              <a:ext cx="1486107" cy="714475"/>
            </a:xfrm>
            <a:prstGeom prst="rect">
              <a:avLst/>
            </a:prstGeom>
          </p:spPr>
        </p:pic>
        <p:pic>
          <p:nvPicPr>
            <p:cNvPr id="16" name="Picture 15" descr="A blue hexagon with blue text&#10;&#10;Description automatically generated">
              <a:extLst>
                <a:ext uri="{FF2B5EF4-FFF2-40B4-BE49-F238E27FC236}">
                  <a16:creationId xmlns:a16="http://schemas.microsoft.com/office/drawing/2014/main" id="{6536945D-D30B-8141-8C2B-502518F166B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1523" y="2714142"/>
              <a:ext cx="1676634" cy="752580"/>
            </a:xfrm>
            <a:prstGeom prst="rect">
              <a:avLst/>
            </a:prstGeom>
          </p:spPr>
        </p:pic>
      </p:grpSp>
      <p:pic>
        <p:nvPicPr>
          <p:cNvPr id="6" name="Picture 2">
            <a:extLst>
              <a:ext uri="{FF2B5EF4-FFF2-40B4-BE49-F238E27FC236}">
                <a16:creationId xmlns:a16="http://schemas.microsoft.com/office/drawing/2014/main" id="{EA7537D5-FBBD-EF56-1306-A5F5C797CD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7450" y="2333923"/>
            <a:ext cx="1710688" cy="1065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 descr="A qr code with black squares&#10;&#10;Description automatically generated">
            <a:extLst>
              <a:ext uri="{FF2B5EF4-FFF2-40B4-BE49-F238E27FC236}">
                <a16:creationId xmlns:a16="http://schemas.microsoft.com/office/drawing/2014/main" id="{A0D094D7-D584-468A-74D5-F2007011810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6043" y="2410505"/>
            <a:ext cx="1976991" cy="197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5530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5BAB6-FA35-862A-3178-896150EA9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E49ED-92D4-67CE-8692-70A5FE532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en-US" dirty="0"/>
              <a:t>Study </a:t>
            </a:r>
            <a:r>
              <a:rPr lang="en-US" dirty="0">
                <a:solidFill>
                  <a:srgbClr val="0070C0"/>
                </a:solidFill>
              </a:rPr>
              <a:t>5</a:t>
            </a:r>
            <a:r>
              <a:rPr lang="en-US" dirty="0"/>
              <a:t> high-performance graph analytics codes</a:t>
            </a:r>
          </a:p>
          <a:p>
            <a:pPr lvl="1">
              <a:spcBef>
                <a:spcPts val="200"/>
              </a:spcBef>
              <a:spcAft>
                <a:spcPts val="0"/>
              </a:spcAft>
            </a:pPr>
            <a:r>
              <a:rPr lang="en-US" dirty="0"/>
              <a:t>Contain “</a:t>
            </a:r>
            <a:r>
              <a:rPr lang="en-US" dirty="0">
                <a:solidFill>
                  <a:srgbClr val="0070C0"/>
                </a:solidFill>
              </a:rPr>
              <a:t>benign</a:t>
            </a:r>
            <a:r>
              <a:rPr lang="en-US" dirty="0"/>
              <a:t>” data races to </a:t>
            </a:r>
            <a:r>
              <a:rPr lang="en-US" dirty="0">
                <a:solidFill>
                  <a:srgbClr val="0070C0"/>
                </a:solidFill>
              </a:rPr>
              <a:t>boost performance</a:t>
            </a:r>
          </a:p>
          <a:p>
            <a:pPr lvl="4">
              <a:spcBef>
                <a:spcPts val="200"/>
              </a:spcBef>
              <a:spcAft>
                <a:spcPts val="0"/>
              </a:spcAft>
            </a:pPr>
            <a:endParaRPr lang="en-US" dirty="0">
              <a:solidFill>
                <a:srgbClr val="0070C0"/>
              </a:solidFill>
            </a:endParaRPr>
          </a:p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Remove data races to make codes portable</a:t>
            </a:r>
          </a:p>
          <a:p>
            <a:pPr lvl="1">
              <a:spcBef>
                <a:spcPts val="200"/>
              </a:spcBef>
              <a:spcAft>
                <a:spcPts val="0"/>
              </a:spcAft>
            </a:pPr>
            <a:r>
              <a:rPr lang="en-US" dirty="0"/>
              <a:t>Using atomics from NVIDIA’s </a:t>
            </a:r>
            <a:r>
              <a:rPr lang="en-US" dirty="0">
                <a:solidFill>
                  <a:srgbClr val="FF0000"/>
                </a:solidFill>
              </a:rPr>
              <a:t>libcu++</a:t>
            </a:r>
            <a:r>
              <a:rPr lang="en-US" dirty="0"/>
              <a:t> library (2019)</a:t>
            </a:r>
          </a:p>
          <a:p>
            <a:pPr lvl="1">
              <a:spcBef>
                <a:spcPts val="200"/>
              </a:spcBef>
              <a:spcAft>
                <a:spcPts val="0"/>
              </a:spcAft>
            </a:pPr>
            <a:r>
              <a:rPr lang="en-US" dirty="0"/>
              <a:t>Using type casting and masking for unsupported types</a:t>
            </a:r>
          </a:p>
          <a:p>
            <a:pPr lvl="4">
              <a:spcBef>
                <a:spcPts val="200"/>
              </a:spcBef>
              <a:spcAft>
                <a:spcPts val="0"/>
              </a:spcAft>
            </a:pPr>
            <a:endParaRPr lang="en-US" dirty="0">
              <a:solidFill>
                <a:srgbClr val="FF0000"/>
              </a:solidFill>
            </a:endParaRPr>
          </a:p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en-US" dirty="0"/>
              <a:t>Evaluate new codes on </a:t>
            </a:r>
            <a:r>
              <a:rPr lang="en-US" dirty="0">
                <a:solidFill>
                  <a:srgbClr val="0070C0"/>
                </a:solidFill>
              </a:rPr>
              <a:t>4 GPUs </a:t>
            </a:r>
            <a:r>
              <a:rPr lang="en-US" dirty="0"/>
              <a:t>and several </a:t>
            </a:r>
            <a:r>
              <a:rPr lang="en-US" dirty="0">
                <a:solidFill>
                  <a:srgbClr val="0070C0"/>
                </a:solidFill>
              </a:rPr>
              <a:t>inputs</a:t>
            </a:r>
          </a:p>
          <a:p>
            <a:pPr lvl="4">
              <a:spcBef>
                <a:spcPts val="200"/>
              </a:spcBef>
              <a:spcAft>
                <a:spcPts val="0"/>
              </a:spcAft>
            </a:pPr>
            <a:endParaRPr lang="en-US" dirty="0">
              <a:solidFill>
                <a:srgbClr val="0070C0"/>
              </a:solidFill>
            </a:endParaRPr>
          </a:p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en-US" dirty="0"/>
              <a:t>Analyze the </a:t>
            </a:r>
            <a:r>
              <a:rPr lang="en-US" dirty="0">
                <a:solidFill>
                  <a:srgbClr val="0070C0"/>
                </a:solidFill>
              </a:rPr>
              <a:t>performance impact</a:t>
            </a:r>
            <a:endParaRPr lang="en-US" dirty="0"/>
          </a:p>
          <a:p>
            <a:pPr lvl="1">
              <a:spcBef>
                <a:spcPts val="200"/>
              </a:spcBef>
              <a:spcAft>
                <a:spcPts val="0"/>
              </a:spcAft>
            </a:pPr>
            <a:r>
              <a:rPr lang="en-US" dirty="0"/>
              <a:t>Removing races </a:t>
            </a:r>
            <a:r>
              <a:rPr lang="en-US" dirty="0">
                <a:solidFill>
                  <a:srgbClr val="FF0000"/>
                </a:solidFill>
              </a:rPr>
              <a:t>can hurt or help </a:t>
            </a:r>
            <a:r>
              <a:rPr lang="en-US" dirty="0"/>
              <a:t>performance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D6DACC-34D3-53DC-CA0A-68EB6D36A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Performance Impact of Removing Data Races from GPU Graph Analytics Programs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5E33CC-2D93-60B2-D34F-486623FDA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172-72BD-4DFB-AF2C-DDFDD55EEB3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89042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00A65-F355-AEF8-C7AD-298FCDA6E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“Benign” Data Races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F06C3-9604-4879-A32E-2371BB2BD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00"/>
              </a:spcBef>
              <a:spcAft>
                <a:spcPts val="0"/>
              </a:spcAft>
            </a:pPr>
            <a:r>
              <a:rPr lang="en-US" dirty="0"/>
              <a:t>Complex &amp; irregular parallel codes</a:t>
            </a:r>
          </a:p>
          <a:p>
            <a:pPr lvl="1">
              <a:spcBef>
                <a:spcPts val="100"/>
              </a:spcBef>
              <a:spcAft>
                <a:spcPts val="0"/>
              </a:spcAft>
            </a:pPr>
            <a:r>
              <a:rPr lang="en-US" dirty="0"/>
              <a:t>Typically require </a:t>
            </a:r>
            <a:r>
              <a:rPr lang="en-US" dirty="0">
                <a:solidFill>
                  <a:srgbClr val="0070C0"/>
                </a:solidFill>
              </a:rPr>
              <a:t>non-trivial synchronization</a:t>
            </a:r>
          </a:p>
          <a:p>
            <a:pPr lvl="4">
              <a:spcBef>
                <a:spcPts val="100"/>
              </a:spcBef>
              <a:spcAft>
                <a:spcPts val="0"/>
              </a:spcAft>
            </a:pPr>
            <a:endParaRPr lang="en-US" dirty="0">
              <a:solidFill>
                <a:srgbClr val="0070C0"/>
              </a:solidFill>
            </a:endParaRPr>
          </a:p>
          <a:p>
            <a:pPr>
              <a:spcBef>
                <a:spcPts val="100"/>
              </a:spcBef>
              <a:spcAft>
                <a:spcPts val="0"/>
              </a:spcAft>
            </a:pPr>
            <a:r>
              <a:rPr lang="en-US" dirty="0"/>
              <a:t>Some data races do not affect correctness</a:t>
            </a:r>
          </a:p>
          <a:p>
            <a:pPr lvl="1">
              <a:spcBef>
                <a:spcPts val="100"/>
              </a:spcBef>
              <a:spcAft>
                <a:spcPts val="0"/>
              </a:spcAft>
            </a:pPr>
            <a:r>
              <a:rPr lang="en-US" dirty="0"/>
              <a:t>But limited to certain systems</a:t>
            </a:r>
          </a:p>
          <a:p>
            <a:pPr lvl="4">
              <a:spcBef>
                <a:spcPts val="10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100"/>
              </a:spcBef>
              <a:spcAft>
                <a:spcPts val="0"/>
              </a:spcAft>
            </a:pPr>
            <a:r>
              <a:rPr lang="en-US" dirty="0"/>
              <a:t>Programmers use “benign” data races</a:t>
            </a:r>
          </a:p>
          <a:p>
            <a:pPr lvl="1">
              <a:spcBef>
                <a:spcPts val="100"/>
              </a:spcBef>
              <a:spcAft>
                <a:spcPts val="0"/>
              </a:spcAft>
            </a:pPr>
            <a:r>
              <a:rPr lang="en-US" dirty="0"/>
              <a:t>Commonly believed to yield </a:t>
            </a:r>
            <a:r>
              <a:rPr lang="en-US" dirty="0">
                <a:solidFill>
                  <a:srgbClr val="FF0000"/>
                </a:solidFill>
              </a:rPr>
              <a:t>faster </a:t>
            </a:r>
            <a:r>
              <a:rPr lang="en-US" dirty="0"/>
              <a:t>and simpler code</a:t>
            </a:r>
          </a:p>
          <a:p>
            <a:pPr lvl="4">
              <a:spcBef>
                <a:spcPts val="10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100"/>
              </a:spcBef>
              <a:spcAft>
                <a:spcPts val="0"/>
              </a:spcAft>
            </a:pPr>
            <a:r>
              <a:rPr lang="en-US" dirty="0"/>
              <a:t>Until recently, CUDA relied on </a:t>
            </a:r>
            <a:r>
              <a:rPr lang="en-US" dirty="0">
                <a:solidFill>
                  <a:srgbClr val="0070C0"/>
                </a:solidFill>
              </a:rPr>
              <a:t>volatile</a:t>
            </a:r>
            <a:r>
              <a:rPr lang="en-US" dirty="0"/>
              <a:t> semantics</a:t>
            </a:r>
          </a:p>
          <a:p>
            <a:pPr lvl="1">
              <a:spcBef>
                <a:spcPts val="100"/>
              </a:spcBef>
              <a:spcAft>
                <a:spcPts val="0"/>
              </a:spcAft>
            </a:pPr>
            <a:r>
              <a:rPr lang="en-US" dirty="0"/>
              <a:t> Disables optimizations of accesses to shared data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EEB1E6-4D86-2FC9-C14A-ABAD0CFAB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Performance Impact of Removing Data Races from GPU Graph Analytics Programs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4B0665-0266-D4DD-8D7E-F0A9C2716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172-72BD-4DFB-AF2C-DDFDD55EEB3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23393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0960D-48E7-ADC3-9185-51B3449AE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94CA2-489F-3414-0783-C183F23F6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3975"/>
            <a:ext cx="8451130" cy="4718606"/>
          </a:xfrm>
        </p:spPr>
        <p:txBody>
          <a:bodyPr/>
          <a:lstStyle/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en-US" dirty="0"/>
              <a:t>Codes with “benign” data races are </a:t>
            </a:r>
            <a:r>
              <a:rPr lang="en-US" dirty="0">
                <a:solidFill>
                  <a:srgbClr val="FF0000"/>
                </a:solidFill>
              </a:rPr>
              <a:t>non-portable</a:t>
            </a:r>
          </a:p>
          <a:p>
            <a:pPr lvl="4">
              <a:spcBef>
                <a:spcPts val="20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en-US" dirty="0"/>
              <a:t>Data races are </a:t>
            </a:r>
            <a:r>
              <a:rPr lang="en-US" dirty="0">
                <a:solidFill>
                  <a:srgbClr val="0070C0"/>
                </a:solidFill>
              </a:rPr>
              <a:t>undefined behavior</a:t>
            </a:r>
            <a:r>
              <a:rPr lang="en-US" dirty="0"/>
              <a:t> as of Dec. 2020</a:t>
            </a:r>
          </a:p>
          <a:p>
            <a:pPr lvl="1">
              <a:spcBef>
                <a:spcPts val="200"/>
              </a:spcBef>
              <a:spcAft>
                <a:spcPts val="0"/>
              </a:spcAft>
            </a:pPr>
            <a:r>
              <a:rPr lang="en-US" dirty="0"/>
              <a:t>CUDA compilers are free to </a:t>
            </a:r>
            <a:r>
              <a:rPr lang="en-US" dirty="0" err="1">
                <a:solidFill>
                  <a:srgbClr val="FF0000"/>
                </a:solidFill>
              </a:rPr>
              <a:t>miscompile</a:t>
            </a:r>
            <a:r>
              <a:rPr lang="en-US" dirty="0"/>
              <a:t> code</a:t>
            </a:r>
          </a:p>
          <a:p>
            <a:pPr lvl="4">
              <a:spcBef>
                <a:spcPts val="20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en-US" dirty="0"/>
              <a:t>Without atomic accesses, </a:t>
            </a:r>
            <a:r>
              <a:rPr lang="en-US" dirty="0">
                <a:solidFill>
                  <a:srgbClr val="FF0000"/>
                </a:solidFill>
              </a:rPr>
              <a:t>word tearing </a:t>
            </a:r>
            <a:r>
              <a:rPr lang="en-US" dirty="0"/>
              <a:t>can occur</a:t>
            </a:r>
          </a:p>
          <a:p>
            <a:pPr lvl="1">
              <a:spcBef>
                <a:spcPts val="200"/>
              </a:spcBef>
              <a:spcAft>
                <a:spcPts val="0"/>
              </a:spcAft>
            </a:pPr>
            <a:r>
              <a:rPr lang="en-US" sz="2400" dirty="0"/>
              <a:t>Ex: 0x</a:t>
            </a:r>
            <a:r>
              <a:rPr lang="en-US" sz="2400" dirty="0">
                <a:solidFill>
                  <a:srgbClr val="0070C0"/>
                </a:solidFill>
              </a:rPr>
              <a:t>FFFFFFFFFFFFFFFF</a:t>
            </a:r>
            <a:r>
              <a:rPr lang="en-US" sz="2400" dirty="0"/>
              <a:t>; write </a:t>
            </a:r>
            <a:r>
              <a:rPr lang="en-US" sz="2400" dirty="0">
                <a:solidFill>
                  <a:srgbClr val="00B050"/>
                </a:solidFill>
              </a:rPr>
              <a:t>0</a:t>
            </a:r>
            <a:r>
              <a:rPr lang="en-US" sz="2400" dirty="0"/>
              <a:t> and print at same time</a:t>
            </a:r>
          </a:p>
          <a:p>
            <a:pPr lvl="1">
              <a:spcBef>
                <a:spcPts val="200"/>
              </a:spcBef>
              <a:spcAft>
                <a:spcPts val="0"/>
              </a:spcAft>
            </a:pPr>
            <a:r>
              <a:rPr lang="en-US" sz="2400" dirty="0"/>
              <a:t>Can print 0x</a:t>
            </a:r>
            <a:r>
              <a:rPr lang="en-US" sz="2400" dirty="0">
                <a:solidFill>
                  <a:srgbClr val="0070C0"/>
                </a:solidFill>
              </a:rPr>
              <a:t>FFFFFFFFFFFFFFFF</a:t>
            </a:r>
            <a:r>
              <a:rPr lang="en-US" sz="2400" dirty="0"/>
              <a:t>, 0x</a:t>
            </a:r>
            <a:r>
              <a:rPr lang="en-US" sz="2400" dirty="0">
                <a:solidFill>
                  <a:srgbClr val="00B050"/>
                </a:solidFill>
              </a:rPr>
              <a:t>0000000000000000</a:t>
            </a:r>
            <a:r>
              <a:rPr lang="en-US" sz="2400" dirty="0"/>
              <a:t>, 0x</a:t>
            </a:r>
            <a:r>
              <a:rPr lang="en-US" sz="2400" dirty="0">
                <a:solidFill>
                  <a:srgbClr val="0070C0"/>
                </a:solidFill>
              </a:rPr>
              <a:t>FFFFFFFF</a:t>
            </a:r>
            <a:r>
              <a:rPr lang="en-US" sz="2400" dirty="0">
                <a:solidFill>
                  <a:srgbClr val="00B050"/>
                </a:solidFill>
              </a:rPr>
              <a:t>00000000</a:t>
            </a:r>
            <a:r>
              <a:rPr lang="en-US" sz="2400" dirty="0"/>
              <a:t>, or 0x</a:t>
            </a:r>
            <a:r>
              <a:rPr lang="en-US" sz="2400" dirty="0">
                <a:solidFill>
                  <a:srgbClr val="00B050"/>
                </a:solidFill>
              </a:rPr>
              <a:t>00000000</a:t>
            </a:r>
            <a:r>
              <a:rPr lang="en-US" sz="2400" dirty="0">
                <a:solidFill>
                  <a:srgbClr val="0070C0"/>
                </a:solidFill>
              </a:rPr>
              <a:t>FFFFFFFF</a:t>
            </a:r>
          </a:p>
          <a:p>
            <a:pPr lvl="4">
              <a:spcBef>
                <a:spcPts val="200"/>
              </a:spcBef>
              <a:spcAft>
                <a:spcPts val="0"/>
              </a:spcAft>
            </a:pPr>
            <a:endParaRPr lang="en-US" sz="1200" dirty="0">
              <a:solidFill>
                <a:srgbClr val="0070C0"/>
              </a:solidFill>
            </a:endParaRPr>
          </a:p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en-US" dirty="0"/>
              <a:t>Must be fixed, but what is performance impact?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553A29-41AD-C15D-ADD1-1CBFB1241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Performance Impact of Removing Data Races from GPU Graph Analytics Programs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968567-2589-6F85-6236-DE1F975E1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172-72BD-4DFB-AF2C-DDFDD55EEB3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15569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23C627D-0B85-458A-B4C7-DB907631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747962"/>
            <a:ext cx="7772400" cy="1362075"/>
          </a:xfrm>
        </p:spPr>
        <p:txBody>
          <a:bodyPr anchor="ctr"/>
          <a:lstStyle/>
          <a:p>
            <a:pPr algn="ctr"/>
            <a:r>
              <a:rPr lang="en-US" dirty="0"/>
              <a:t>Background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263286-FB06-0E81-2B31-57285E66A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Performance Impact of Removing Data Races from GPU Graph Analytics Programs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FC078E-4AB8-7CBA-CFFB-71EDAD66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172-72BD-4DFB-AF2C-DDFDD55EEB3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9001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CE3DB-6513-54DF-9444-CE12144F3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2004A-1016-55D0-DEF4-B1FBA215E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b="1" dirty="0">
                <a:solidFill>
                  <a:srgbClr val="0070C0"/>
                </a:solidFill>
              </a:rPr>
              <a:t>Word tearing</a:t>
            </a:r>
            <a:r>
              <a:rPr lang="en-US" dirty="0"/>
              <a:t>: a single-element access performed using multiple loads or stores</a:t>
            </a:r>
            <a:endParaRPr lang="en-US" b="1" dirty="0">
              <a:solidFill>
                <a:srgbClr val="0070C0"/>
              </a:solidFill>
            </a:endParaRPr>
          </a:p>
          <a:p>
            <a:pPr>
              <a:spcAft>
                <a:spcPts val="600"/>
              </a:spcAft>
            </a:pPr>
            <a:r>
              <a:rPr lang="en-US" b="1" dirty="0">
                <a:solidFill>
                  <a:srgbClr val="0070C0"/>
                </a:solidFill>
              </a:rPr>
              <a:t>Atomic access</a:t>
            </a:r>
            <a:r>
              <a:rPr lang="en-US" dirty="0"/>
              <a:t>: a load or store memory operation that cannot be interrupted</a:t>
            </a:r>
          </a:p>
          <a:p>
            <a:pPr>
              <a:spcAft>
                <a:spcPts val="600"/>
              </a:spcAft>
            </a:pPr>
            <a:r>
              <a:rPr lang="en-US" b="1" dirty="0">
                <a:solidFill>
                  <a:srgbClr val="0070C0"/>
                </a:solidFill>
              </a:rPr>
              <a:t>Volatile variable</a:t>
            </a:r>
            <a:r>
              <a:rPr lang="en-US" dirty="0"/>
              <a:t>: a memory location that can be modified by another thread</a:t>
            </a:r>
          </a:p>
          <a:p>
            <a:pPr>
              <a:spcAft>
                <a:spcPts val="600"/>
              </a:spcAft>
            </a:pPr>
            <a:r>
              <a:rPr lang="en-US" b="1" dirty="0">
                <a:solidFill>
                  <a:srgbClr val="0070C0"/>
                </a:solidFill>
              </a:rPr>
              <a:t>Memory ordering</a:t>
            </a:r>
            <a:r>
              <a:rPr lang="en-US" dirty="0"/>
              <a:t>: restrictions on which memory accesses can be reordered relative to each other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AB23C0-2E85-00CB-A837-0906F690F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Performance Impact of Removing Data Races from GPU Graph Analytics Programs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E7BA8D-CEF7-026F-F98E-00188D219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172-72BD-4DFB-AF2C-DDFDD55EEB3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08631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8BD81-ED35-1ED5-E496-358B55DC3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Selected Codes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1DBFD-4CB0-B0DD-0F80-5D147EA91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3000"/>
              </a:spcAft>
            </a:pPr>
            <a:r>
              <a:rPr lang="en-US" dirty="0">
                <a:solidFill>
                  <a:srgbClr val="FF0000"/>
                </a:solidFill>
              </a:rPr>
              <a:t>CC</a:t>
            </a:r>
            <a:r>
              <a:rPr lang="en-US" dirty="0"/>
              <a:t> - Connected Components </a:t>
            </a:r>
          </a:p>
          <a:p>
            <a:pPr>
              <a:spcAft>
                <a:spcPts val="3000"/>
              </a:spcAft>
            </a:pPr>
            <a:r>
              <a:rPr lang="en-US" dirty="0">
                <a:solidFill>
                  <a:srgbClr val="FF0000"/>
                </a:solidFill>
              </a:rPr>
              <a:t>GC</a:t>
            </a:r>
            <a:r>
              <a:rPr lang="en-US" dirty="0"/>
              <a:t> - Graph Coloring </a:t>
            </a:r>
          </a:p>
          <a:p>
            <a:pPr>
              <a:spcAft>
                <a:spcPts val="3000"/>
              </a:spcAft>
            </a:pPr>
            <a:r>
              <a:rPr lang="en-US" dirty="0">
                <a:solidFill>
                  <a:srgbClr val="FF0000"/>
                </a:solidFill>
              </a:rPr>
              <a:t>MIS</a:t>
            </a:r>
            <a:r>
              <a:rPr lang="en-US" dirty="0"/>
              <a:t> - Maximal Independent Set </a:t>
            </a:r>
          </a:p>
          <a:p>
            <a:pPr>
              <a:spcAft>
                <a:spcPts val="3000"/>
              </a:spcAft>
            </a:pPr>
            <a:r>
              <a:rPr lang="en-US" dirty="0">
                <a:solidFill>
                  <a:srgbClr val="FF0000"/>
                </a:solidFill>
              </a:rPr>
              <a:t>MST</a:t>
            </a:r>
            <a:r>
              <a:rPr lang="en-US" dirty="0"/>
              <a:t> - Minimum Spanning Tree </a:t>
            </a:r>
          </a:p>
          <a:p>
            <a:pPr>
              <a:spcAft>
                <a:spcPts val="3000"/>
              </a:spcAft>
            </a:pPr>
            <a:r>
              <a:rPr lang="en-US" dirty="0">
                <a:solidFill>
                  <a:srgbClr val="FF0000"/>
                </a:solidFill>
              </a:rPr>
              <a:t>SCC</a:t>
            </a:r>
            <a:r>
              <a:rPr lang="en-US" dirty="0"/>
              <a:t> - Strongly Connected Components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E6B34C-77C9-0E93-56B0-BB380B651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Performance Impact of Removing Data Races from GPU Graph Analytics Programs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1F4ECF-4BA6-534D-3151-FB445152C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172-72BD-4DFB-AF2C-DDFDD55EEB33}" type="slidenum">
              <a:rPr lang="en-US" smtClean="0"/>
              <a:t>8</a:t>
            </a:fld>
            <a:endParaRPr lang="en-US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C969B563-F69D-96E9-C1FB-7B59B853E9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62566" y="2061415"/>
            <a:ext cx="863930" cy="1035643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529C910E-F28E-D730-2068-3BF68F573B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75010" y="2962323"/>
            <a:ext cx="1046081" cy="944675"/>
          </a:xfrm>
          <a:prstGeom prst="rect">
            <a:avLst/>
          </a:prstGeom>
        </p:spPr>
      </p:pic>
      <p:pic>
        <p:nvPicPr>
          <p:cNvPr id="25" name="Graphic 24">
            <a:extLst>
              <a:ext uri="{FF2B5EF4-FFF2-40B4-BE49-F238E27FC236}">
                <a16:creationId xmlns:a16="http://schemas.microsoft.com/office/drawing/2014/main" id="{F03644F4-91EA-1B17-BDEA-8F2B9FE82AD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82298" y="1214899"/>
            <a:ext cx="1026683" cy="783921"/>
          </a:xfrm>
          <a:prstGeom prst="rect">
            <a:avLst/>
          </a:prstGeom>
        </p:spPr>
      </p:pic>
      <p:pic>
        <p:nvPicPr>
          <p:cNvPr id="32" name="Graphic 31">
            <a:extLst>
              <a:ext uri="{FF2B5EF4-FFF2-40B4-BE49-F238E27FC236}">
                <a16:creationId xmlns:a16="http://schemas.microsoft.com/office/drawing/2014/main" id="{B890FAC6-14BE-C8A3-CD93-2BEB35213FA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5735236" y="4043523"/>
            <a:ext cx="1133650" cy="865595"/>
          </a:xfrm>
          <a:prstGeom prst="rect">
            <a:avLst/>
          </a:prstGeom>
        </p:spPr>
      </p:pic>
      <p:pic>
        <p:nvPicPr>
          <p:cNvPr id="34" name="Graphic 33">
            <a:extLst>
              <a:ext uri="{FF2B5EF4-FFF2-40B4-BE49-F238E27FC236}">
                <a16:creationId xmlns:a16="http://schemas.microsoft.com/office/drawing/2014/main" id="{6E1F25C9-75EE-343E-9B82-621F4E1DA75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041513" y="4872977"/>
            <a:ext cx="1422070" cy="92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44823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241EF-1268-7496-AD0C-B14BC29A0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88916-A6D7-1D16-A7C8-FA6388740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3975"/>
            <a:ext cx="8338008" cy="4479925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400" dirty="0">
                <a:solidFill>
                  <a:srgbClr val="0070C0"/>
                </a:solidFill>
              </a:rPr>
              <a:t>Splash-3</a:t>
            </a:r>
            <a:r>
              <a:rPr lang="en-US" sz="2400" dirty="0"/>
              <a:t> corrects performance bugs and “benign” data races from Splash-2 and analyzes the overall performance impact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2000" dirty="0"/>
              <a:t>Covers </a:t>
            </a:r>
            <a:r>
              <a:rPr lang="en-US" sz="2000" dirty="0">
                <a:solidFill>
                  <a:srgbClr val="FF0000"/>
                </a:solidFill>
              </a:rPr>
              <a:t>CPU</a:t>
            </a:r>
            <a:r>
              <a:rPr lang="en-US" sz="2000" dirty="0"/>
              <a:t> codes and primarily focuses on </a:t>
            </a:r>
            <a:r>
              <a:rPr lang="en-US" sz="2000" dirty="0">
                <a:solidFill>
                  <a:srgbClr val="FF0000"/>
                </a:solidFill>
              </a:rPr>
              <a:t>locks</a:t>
            </a:r>
          </a:p>
          <a:p>
            <a:pPr lvl="4">
              <a:spcBef>
                <a:spcPts val="600"/>
              </a:spcBef>
              <a:spcAft>
                <a:spcPts val="0"/>
              </a:spcAft>
            </a:pPr>
            <a:endParaRPr lang="en-US" sz="800" dirty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400" dirty="0"/>
              <a:t>Verification suites such as </a:t>
            </a:r>
            <a:r>
              <a:rPr lang="en-US" sz="2400" dirty="0">
                <a:solidFill>
                  <a:srgbClr val="0070C0"/>
                </a:solidFill>
              </a:rPr>
              <a:t>Indigo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70C0"/>
                </a:solidFill>
              </a:rPr>
              <a:t>Indigo3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70C0"/>
                </a:solidFill>
              </a:rPr>
              <a:t>DataRaceBench</a:t>
            </a:r>
            <a:r>
              <a:rPr lang="en-US" sz="2400" dirty="0"/>
              <a:t>, and </a:t>
            </a:r>
            <a:r>
              <a:rPr lang="en-US" sz="2400" dirty="0">
                <a:solidFill>
                  <a:srgbClr val="0070C0"/>
                </a:solidFill>
              </a:rPr>
              <a:t>RMARaceBench</a:t>
            </a:r>
            <a:r>
              <a:rPr lang="en-US" sz="2400" dirty="0"/>
              <a:t> include races but do not discuss performance</a:t>
            </a:r>
          </a:p>
          <a:p>
            <a:pPr lvl="4">
              <a:spcBef>
                <a:spcPts val="600"/>
              </a:spcBef>
              <a:spcAft>
                <a:spcPts val="0"/>
              </a:spcAft>
            </a:pPr>
            <a:endParaRPr lang="en-US" sz="800" dirty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400" dirty="0"/>
              <a:t>Several data-race detection tools categorize data races as harmful or “harmless”</a:t>
            </a:r>
          </a:p>
          <a:p>
            <a:pPr lvl="4">
              <a:spcBef>
                <a:spcPts val="600"/>
              </a:spcBef>
              <a:spcAft>
                <a:spcPts val="0"/>
              </a:spcAft>
            </a:pPr>
            <a:endParaRPr lang="en-US" sz="800" dirty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400" dirty="0"/>
              <a:t>Boehm explains why </a:t>
            </a:r>
            <a:r>
              <a:rPr lang="en-US" sz="2400" dirty="0">
                <a:solidFill>
                  <a:srgbClr val="FF0000"/>
                </a:solidFill>
              </a:rPr>
              <a:t>data races cannot be benign</a:t>
            </a:r>
            <a:r>
              <a:rPr lang="en-US" sz="2400" dirty="0"/>
              <a:t> in source code (only in machine code), motivating our work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936383-8A9E-3921-14DD-3842532FF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Performance Impact of Removing Data Races from GPU Graph Analytics Programs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84FC69-6AB2-4743-6049-C5F1B0877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172-72BD-4DFB-AF2C-DDFDD55EEB3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31554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ECL PPT Theme (unstretched)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Char char="n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Char char="n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CL PPT Theme (unstretched)" id="{5D83F191-4623-4526-BFB5-FCCCB2DD7B4C}" vid="{5C8A9589-AB1D-4DAE-A2F1-BEAEEC56C1C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 PPT Theme (unstretched)</Template>
  <TotalTime>1960</TotalTime>
  <Words>1961</Words>
  <Application>Microsoft Office PowerPoint</Application>
  <PresentationFormat>On-screen Show (4:3)</PresentationFormat>
  <Paragraphs>758</Paragraphs>
  <Slides>25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Aptos</vt:lpstr>
      <vt:lpstr>Arial</vt:lpstr>
      <vt:lpstr>Calibri</vt:lpstr>
      <vt:lpstr>Courier New</vt:lpstr>
      <vt:lpstr>Lucida Console</vt:lpstr>
      <vt:lpstr>Tahoma</vt:lpstr>
      <vt:lpstr>Wingdings</vt:lpstr>
      <vt:lpstr>ECL PPT Theme (unstretched)</vt:lpstr>
      <vt:lpstr>Performance Impact of Removing Data Races from GPU Graph Analytics Programs</vt:lpstr>
      <vt:lpstr>Graph Analytics Codes</vt:lpstr>
      <vt:lpstr>Highlights</vt:lpstr>
      <vt:lpstr>“Benign” Data Races</vt:lpstr>
      <vt:lpstr>Problem</vt:lpstr>
      <vt:lpstr>Background</vt:lpstr>
      <vt:lpstr>Terminology</vt:lpstr>
      <vt:lpstr>Selected Codes</vt:lpstr>
      <vt:lpstr>Related Work</vt:lpstr>
      <vt:lpstr>Approach</vt:lpstr>
      <vt:lpstr>Races Found</vt:lpstr>
      <vt:lpstr>Atomic Reads and Writes</vt:lpstr>
      <vt:lpstr>Typecasting and Masking</vt:lpstr>
      <vt:lpstr>Experimental Methodology</vt:lpstr>
      <vt:lpstr>Undirected Inputs - CC, GC, MIS, MST</vt:lpstr>
      <vt:lpstr>Directed Inputs - SCC</vt:lpstr>
      <vt:lpstr>Hardware and Software</vt:lpstr>
      <vt:lpstr>Results</vt:lpstr>
      <vt:lpstr>Performance of Race-Free Programs</vt:lpstr>
      <vt:lpstr>Correlation with Graph Properties</vt:lpstr>
      <vt:lpstr>Correlation with Graph Properties</vt:lpstr>
      <vt:lpstr>Correlation with Graph Properties</vt:lpstr>
      <vt:lpstr>Correlation with Graph Properties</vt:lpstr>
      <vt:lpstr>Summary and Conclusions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Avery Vanausdal</dc:creator>
  <cp:lastModifiedBy>Avery Vanausdal</cp:lastModifiedBy>
  <cp:revision>22</cp:revision>
  <dcterms:created xsi:type="dcterms:W3CDTF">2024-09-09T20:38:41Z</dcterms:created>
  <dcterms:modified xsi:type="dcterms:W3CDTF">2024-09-14T18:12:36Z</dcterms:modified>
</cp:coreProperties>
</file>