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580" r:id="rId2"/>
    <p:sldId id="576" r:id="rId3"/>
    <p:sldId id="906" r:id="rId4"/>
    <p:sldId id="670" r:id="rId5"/>
    <p:sldId id="908" r:id="rId6"/>
    <p:sldId id="694" r:id="rId7"/>
    <p:sldId id="917" r:id="rId8"/>
    <p:sldId id="907" r:id="rId9"/>
    <p:sldId id="672" r:id="rId10"/>
    <p:sldId id="678" r:id="rId11"/>
    <p:sldId id="910" r:id="rId12"/>
    <p:sldId id="909" r:id="rId13"/>
    <p:sldId id="679" r:id="rId14"/>
    <p:sldId id="680" r:id="rId15"/>
    <p:sldId id="638" r:id="rId16"/>
    <p:sldId id="877" r:id="rId17"/>
    <p:sldId id="689" r:id="rId18"/>
    <p:sldId id="879" r:id="rId19"/>
    <p:sldId id="911" r:id="rId20"/>
    <p:sldId id="912" r:id="rId21"/>
    <p:sldId id="913" r:id="rId22"/>
    <p:sldId id="914" r:id="rId23"/>
    <p:sldId id="916" r:id="rId24"/>
    <p:sldId id="887" r:id="rId25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C6D9F1"/>
    <a:srgbClr val="3544A1"/>
    <a:srgbClr val="9E021F"/>
    <a:srgbClr val="C9C5BA"/>
    <a:srgbClr val="FFFFCC"/>
    <a:srgbClr val="FFFFFF"/>
    <a:srgbClr val="969696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3481" autoAdjust="0"/>
  </p:normalViewPr>
  <p:slideViewPr>
    <p:cSldViewPr>
      <p:cViewPr varScale="1">
        <p:scale>
          <a:sx n="78" d="100"/>
          <a:sy n="78" d="100"/>
        </p:scale>
        <p:origin x="1642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8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4960-2824-70CD-CD5A-C6170545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78374D-9C25-1629-3D70-B7136D9CF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CD349-BE1B-B896-6641-AB6D6444D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63730-7ACF-AB9D-FCCC-1B7B6FF03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5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4FF7-E09C-77DC-AC28-548932A2E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DD9F8-5EE1-5D83-7F80-E317FD02A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D71FE-249E-926B-7E38-B3F279053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2F87-D2CC-A6DC-75E9-4D3884171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6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C315F-3229-2081-6AF7-55C76FE8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BD39E-B809-6DD6-8917-B539214FC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6EF16-D65A-BBF0-91CB-CA19CD89B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B4EB8-2F71-6B50-A3CB-666D3DCAB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6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4DA54-3296-04F6-77D3-FA41C174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22E0C-0137-CF39-78B1-D5FB06107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877A1-EFB6-82FC-52BD-3CC16F66E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4C15E-30D6-8888-1D4D-6835465BE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24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26C0-946B-B5B1-D7C0-C76BA0D6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880B1-8FF2-ADE7-4746-FDD47D734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27B99-3E49-C0C2-9824-ECA83B391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9F500-D6DA-C2FD-8B6B-4B495FE68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0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6DE7-BD44-5566-BF56-0AE9755B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9A26F-490F-87E0-FDC8-7A85A6953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E22B5-21C3-2C28-543C-296F5301F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82AA-D1C7-E5FB-732D-3D6AAEB4B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4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78901-55C1-0C19-7F49-8357982C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C1CB6-7416-1142-B1EC-7FFA1E85F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B43B9-7AB6-272C-8E98-76B3D755E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A1F7-081A-87DF-431C-BCD54E31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0AB11-A788-D2E3-AE70-F0B18B9A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2565B-DB70-FB54-8B70-0DDEFFE89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CE9C7-93D3-35EB-21B2-917630825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B4C80-6B3A-48A0-BC76-FAC356E01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38024-B31F-3080-4EAF-855D9BB2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A05ED-AE5E-7EC2-A40E-4FEA25210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1D721-6DB2-1253-A33F-669BD3525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52E3A-356F-ACE8-05FC-26FA7432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0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CCEA-83A6-20F7-BA1C-73C66AB8B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4390E-6DF6-4326-0CFF-DD806C265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1FA10-C955-9A6A-AE6B-7E7FD0767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51424-7E22-7976-7A40-0837AD9B2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BC0CA-9786-687A-A5A6-53E6B3E9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05866-5CE0-A623-2677-BB9E47922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E0C12-BCAB-B56A-25A6-D7D4376E9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C46E-D8CB-4071-6378-24978F46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0642-52B5-766A-CD33-894D6E5C2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45C0A-1FAC-31E4-52C4-79BDC437F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A2F41-4DD4-33B6-C906-1A68932C0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329E8-43A4-EE1C-CDEB-6A2A106BC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10C5-E03E-8F9D-14A4-9EAD12C21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98526-6905-646C-6684-16B068815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DB32C-6399-A883-4FA5-0F8560C81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20EA-4F81-5A29-266B-6E68E73A1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9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6403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7165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6309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630987" cy="457200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7071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707187" cy="457200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021387" cy="4572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554787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609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1C1C1C"/>
                </a:solidFill>
                <a:latin typeface="+mn-lt"/>
              </a:defRPr>
            </a:lvl1pPr>
          </a:lstStyle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388F319-7621-1032-9EE9-83B032EEB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2232" r="12500" b="33683"/>
          <a:stretch>
            <a:fillRect/>
          </a:stretch>
        </p:blipFill>
        <p:spPr bwMode="auto">
          <a:xfrm>
            <a:off x="609600" y="4634576"/>
            <a:ext cx="3048837" cy="7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9ACA41-8E6A-5638-A760-94D555B6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1863088" cy="10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560" y="1371600"/>
            <a:ext cx="8798878" cy="1830387"/>
          </a:xfrm>
        </p:spPr>
        <p:txBody>
          <a:bodyPr anchor="ctr"/>
          <a:lstStyle/>
          <a:p>
            <a:r>
              <a:rPr lang="en-US" b="1" dirty="0"/>
              <a:t>Omni-Homomorphic Compression for Large Scientific Datasets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D6DD298-C950-9A20-CA28-77003F6AB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8787" y="3542953"/>
            <a:ext cx="8226425" cy="2400647"/>
          </a:xfrm>
        </p:spPr>
        <p:txBody>
          <a:bodyPr/>
          <a:lstStyle/>
          <a:p>
            <a:r>
              <a:rPr lang="en-US" sz="2400" dirty="0"/>
              <a:t>Alex Fallin* and Martin Burtscher</a:t>
            </a:r>
            <a:endParaRPr lang="en-US" sz="1800" baseline="30000" dirty="0"/>
          </a:p>
          <a:p>
            <a:pPr>
              <a:spcBef>
                <a:spcPts val="0"/>
              </a:spcBef>
            </a:pPr>
            <a:r>
              <a:rPr lang="en-US" sz="2000" dirty="0"/>
              <a:t>Texas State University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San Marcos, Texas, USA</a:t>
            </a:r>
          </a:p>
          <a:p>
            <a:pPr>
              <a:spcBef>
                <a:spcPts val="0"/>
              </a:spcBef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CDD8-BD18-2874-279C-EDBA36A9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Homomorphic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D750-98B7-B840-155E-89D9F50F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HOCO</a:t>
            </a:r>
          </a:p>
          <a:p>
            <a:pPr lvl="1"/>
            <a:r>
              <a:rPr lang="en-US" dirty="0"/>
              <a:t>Homomorphic text compression</a:t>
            </a:r>
          </a:p>
          <a:p>
            <a:pPr lvl="2"/>
            <a:r>
              <a:rPr lang="en-US" dirty="0"/>
              <a:t>Run-length encoding (</a:t>
            </a:r>
            <a:r>
              <a:rPr lang="en-US" dirty="0">
                <a:solidFill>
                  <a:srgbClr val="0070C0"/>
                </a:solidFill>
              </a:rPr>
              <a:t>RLE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Lempel Ziv-Welch (</a:t>
            </a:r>
            <a:r>
              <a:rPr lang="en-US" dirty="0">
                <a:solidFill>
                  <a:srgbClr val="0070C0"/>
                </a:solidFill>
              </a:rPr>
              <a:t>LZW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Text analytics directly on compression (</a:t>
            </a:r>
            <a:r>
              <a:rPr lang="en-US" dirty="0">
                <a:solidFill>
                  <a:srgbClr val="0070C0"/>
                </a:solidFill>
              </a:rPr>
              <a:t>TADOC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 err="1"/>
              <a:t>PyBlaz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Homomorphic compression for arrays</a:t>
            </a:r>
          </a:p>
          <a:p>
            <a:pPr lvl="2"/>
            <a:r>
              <a:rPr lang="en-US" dirty="0"/>
              <a:t>Splits arrays then uses discrete cosine transform (</a:t>
            </a:r>
            <a:r>
              <a:rPr lang="en-US" dirty="0">
                <a:solidFill>
                  <a:srgbClr val="0070C0"/>
                </a:solidFill>
              </a:rPr>
              <a:t>DCT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DCT coefficients can be homomorphically modified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75045-7CEA-90C6-4280-8DC940CB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0C98-95E5-FEBC-1C71-D74586F5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A5A57-6DE7-C1E8-2FE9-241AE72E8D87}"/>
              </a:ext>
            </a:extLst>
          </p:cNvPr>
          <p:cNvSpPr txBox="1"/>
          <p:nvPr/>
        </p:nvSpPr>
        <p:spPr>
          <a:xfrm>
            <a:off x="2057400" y="1352550"/>
            <a:ext cx="68191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Jiawei Guan, Feng Zhang, Siqi 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Kuangyu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Chen, Yihua Hu,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Yuxing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Chen,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Anqun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Pan, and Xiaoyong Du.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Homomorphic Compression: Making Text Processing on Compression Unlimited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Proc. Manag. Data, 1(4), 2023.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D1B46-FD32-8172-69FB-D4E13A13A89E}"/>
              </a:ext>
            </a:extLst>
          </p:cNvPr>
          <p:cNvSpPr txBox="1"/>
          <p:nvPr/>
        </p:nvSpPr>
        <p:spPr>
          <a:xfrm>
            <a:off x="2057400" y="3650159"/>
            <a:ext cx="681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Tripti Agarwal, Harvey Dam,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Ponnuswamy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Sadayappan, Ganesh Gopalakrishnan, Dorra Ben Khalifa, and Matthieu Martel.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What Operations can be Performed Directly on Compressed Arrays, and with What Error?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In Proceedings of the SC ’23 Workshops of The International Conference on High Performance Computing, Network, Storage, and Analysis, SC-W ’23</a:t>
            </a:r>
          </a:p>
        </p:txBody>
      </p:sp>
    </p:spTree>
    <p:extLst>
      <p:ext uri="{BB962C8B-B14F-4D97-AF65-F5344CB8AC3E}">
        <p14:creationId xmlns:p14="http://schemas.microsoft.com/office/powerpoint/2010/main" val="25891920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F0749-0D4C-09FC-87F9-2F8D15CA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357C-C5B0-C36A-B810-91FEA303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Homomorphic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3FF8-697C-5BCF-A9F2-23AF934F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HoSZp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Augmented </a:t>
            </a:r>
            <a:r>
              <a:rPr lang="en-US" dirty="0" err="1"/>
              <a:t>PyBlaz</a:t>
            </a:r>
            <a:r>
              <a:rPr lang="en-US" dirty="0"/>
              <a:t> to add error bounding</a:t>
            </a:r>
          </a:p>
          <a:p>
            <a:pPr lvl="1"/>
            <a:r>
              <a:rPr lang="en-US" dirty="0"/>
              <a:t>Supports several </a:t>
            </a:r>
            <a:r>
              <a:rPr lang="en-US" dirty="0">
                <a:solidFill>
                  <a:srgbClr val="FF0000"/>
                </a:solidFill>
              </a:rPr>
              <a:t>homomorphic operations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Derivative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Divergence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Laplacian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Mean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Variance</a:t>
            </a:r>
          </a:p>
          <a:p>
            <a:pPr lvl="1"/>
            <a:r>
              <a:rPr lang="en-US" dirty="0"/>
              <a:t>Only the scalar operations are </a:t>
            </a:r>
            <a:r>
              <a:rPr lang="en-US" dirty="0">
                <a:solidFill>
                  <a:srgbClr val="0070C0"/>
                </a:solidFill>
              </a:rPr>
              <a:t>fully homomorphic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79245-07AC-52DE-FF8B-10BFA435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788D-F967-0DAC-74A3-F14A6C3D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3E0E1-7D38-0FB6-DE3B-4B8F7258F66D}"/>
              </a:ext>
            </a:extLst>
          </p:cNvPr>
          <p:cNvSpPr txBox="1"/>
          <p:nvPr/>
        </p:nvSpPr>
        <p:spPr>
          <a:xfrm>
            <a:off x="2057400" y="1352550"/>
            <a:ext cx="68191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Tripti Agarwal, Sheng Di, Jiajun Huang,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Yafan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Huang, Ganesh Gopalakrishnan, Robert Underwood, Kai Zhao, Xin Liang,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Guanpeng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Li, and Franck Cappello.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HoSZp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An Efficient Homomorphic Error-bounded Lossy Compressor for Scientific Data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55219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B13C-62AD-7B0B-787B-6DB94118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3009-8358-464A-72AE-DAA6969C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Lossy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93D3-849D-C9FB-00DF-111D89B4C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SZ2</a:t>
            </a:r>
          </a:p>
          <a:p>
            <a:pPr lvl="1"/>
            <a:r>
              <a:rPr lang="en-US" dirty="0"/>
              <a:t>Uses Lorenzo prediction and linear regression followed by quantization</a:t>
            </a:r>
          </a:p>
          <a:p>
            <a:pPr lvl="1"/>
            <a:r>
              <a:rPr lang="en-US" dirty="0"/>
              <a:t>Uses Huffman followed by GZIP after lossy stage</a:t>
            </a:r>
          </a:p>
          <a:p>
            <a:pPr lvl="4"/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SZ3</a:t>
            </a:r>
          </a:p>
          <a:p>
            <a:pPr lvl="1"/>
            <a:r>
              <a:rPr lang="en-US" dirty="0"/>
              <a:t>Often produces </a:t>
            </a:r>
            <a:r>
              <a:rPr lang="en-US" dirty="0">
                <a:solidFill>
                  <a:srgbClr val="0070C0"/>
                </a:solidFill>
              </a:rPr>
              <a:t>better</a:t>
            </a:r>
            <a:r>
              <a:rPr lang="en-US" dirty="0"/>
              <a:t> compression ratios than SZ2 at similar throughputs</a:t>
            </a:r>
          </a:p>
          <a:p>
            <a:pPr lvl="1"/>
            <a:r>
              <a:rPr lang="en-US" dirty="0"/>
              <a:t>Modular, lossless stage can be customized (e.g., ZSTD)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OpenMP</a:t>
            </a:r>
            <a:r>
              <a:rPr lang="en-US" dirty="0"/>
              <a:t> enabled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16C55-E9ED-4F9C-3CF8-6B5787A3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616F5-6E1F-0BFA-E251-BAD209F8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DE9F5-9C43-311F-AF13-5540AA2A560A}"/>
              </a:ext>
            </a:extLst>
          </p:cNvPr>
          <p:cNvSpPr txBox="1"/>
          <p:nvPr/>
        </p:nvSpPr>
        <p:spPr>
          <a:xfrm>
            <a:off x="2057400" y="3276600"/>
            <a:ext cx="681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Xin Liang, Kai Zhao, Sheng Di,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Sihuan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Li, Robert Underwood, Ali M. Gok, Jiannan Tian,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Junjing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Deng, Jon C. Calhoun,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Dingwen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Tao,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Zizhong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Chen, and Franck Cappello.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SZ3: A Modular Framework for Composing Prediction-Based Error-Bounded Lossy Compressors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IEEE Transactions on Big Data, 9(2):485–498, 2023.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77EE4-34FB-08ED-D86F-76628C538C25}"/>
              </a:ext>
            </a:extLst>
          </p:cNvPr>
          <p:cNvSpPr txBox="1"/>
          <p:nvPr/>
        </p:nvSpPr>
        <p:spPr>
          <a:xfrm>
            <a:off x="2057400" y="1352550"/>
            <a:ext cx="68191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Xin Liang, Sheng Di,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Dingwen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Tao,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Sihuan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Li,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Shaomeng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Li,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Hanqi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Guo,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Zizhong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Chen, and Franck Cappello.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Error-Controlled Lossy Compression Optimized for High Compression Ratios of Scientific Datasets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In 2018 IEEE International Conference on Big Data (Big Data), pages 438–447, 2018.</a:t>
            </a:r>
          </a:p>
        </p:txBody>
      </p:sp>
    </p:spTree>
    <p:extLst>
      <p:ext uri="{BB962C8B-B14F-4D97-AF65-F5344CB8AC3E}">
        <p14:creationId xmlns:p14="http://schemas.microsoft.com/office/powerpoint/2010/main" val="6863651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62FA-0EB9-D7A7-561D-482168C5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Lossy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7BF5-6D34-3854-23F9-2F088FD3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FZ-GPU</a:t>
            </a:r>
          </a:p>
          <a:p>
            <a:pPr lvl="1"/>
            <a:r>
              <a:rPr lang="en-US" dirty="0"/>
              <a:t>Uses Lorenzo prediction followed by </a:t>
            </a:r>
            <a:r>
              <a:rPr lang="en-US" dirty="0">
                <a:solidFill>
                  <a:srgbClr val="0070C0"/>
                </a:solidFill>
              </a:rPr>
              <a:t>GPU-friendly</a:t>
            </a:r>
            <a:r>
              <a:rPr lang="en-US" dirty="0"/>
              <a:t> multi-byte Huffman coding</a:t>
            </a:r>
          </a:p>
          <a:p>
            <a:pPr lvl="3"/>
            <a:endParaRPr lang="en-US" dirty="0"/>
          </a:p>
          <a:p>
            <a:pPr lvl="4"/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cuSZp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Splits data into blocks, then </a:t>
            </a:r>
            <a:r>
              <a:rPr lang="en-US" dirty="0">
                <a:solidFill>
                  <a:srgbClr val="0070C0"/>
                </a:solidFill>
              </a:rPr>
              <a:t>quantizes and predicts</a:t>
            </a:r>
            <a:r>
              <a:rPr lang="en-US" dirty="0"/>
              <a:t> values in non-zero blocks</a:t>
            </a:r>
          </a:p>
          <a:p>
            <a:pPr lvl="1"/>
            <a:r>
              <a:rPr lang="en-US" dirty="0"/>
              <a:t>Compresses non-zero blocks using fixed-length encoding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2EDAD-88F2-17FE-EF70-824A7581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0D97-EA94-6B5E-6A7F-D1606AB4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E4C1E-C690-68EF-8142-1F242D447B32}"/>
              </a:ext>
            </a:extLst>
          </p:cNvPr>
          <p:cNvSpPr txBox="1"/>
          <p:nvPr/>
        </p:nvSpPr>
        <p:spPr>
          <a:xfrm>
            <a:off x="2057400" y="1187450"/>
            <a:ext cx="681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Boyuan Zhang, Jiannan Tian, Sheng Di, Xiaodong Yu,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Yunhe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Feng, Xin Liang,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Dingwen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Tao, and Franck Cappello.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FZ-GPU: A Fast and High-Ratio Lossy Compressor for Scientific Computing Applications on GPUs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In Proceedings of the 32nd International Symposium on High-Performance Parallel and Distributed Computing, HPDC ’23, New York, NY, USA, 2023. Association for Computing Machinery.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F73DA-B25D-8B89-BDA6-D032D47DD961}"/>
              </a:ext>
            </a:extLst>
          </p:cNvPr>
          <p:cNvSpPr txBox="1"/>
          <p:nvPr/>
        </p:nvSpPr>
        <p:spPr>
          <a:xfrm>
            <a:off x="2057400" y="3192959"/>
            <a:ext cx="681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Yafan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Huang, Sheng Di, Xiaodong Yu,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Guanpeng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Li, and Franck Cappello.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cuSZp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An Ultra-Fast GPU Error-Bounded Lossy Compression Framework with Optimized End-to-End Performance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In Proceedings of the Inter-national Conference for High Performance Computing, Networking, Storage and Analysis, SC’23, Denver, CO,USA, 2023. Association for Computing Machinery.</a:t>
            </a:r>
          </a:p>
        </p:txBody>
      </p:sp>
    </p:spTree>
    <p:extLst>
      <p:ext uri="{BB962C8B-B14F-4D97-AF65-F5344CB8AC3E}">
        <p14:creationId xmlns:p14="http://schemas.microsoft.com/office/powerpoint/2010/main" val="21044055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5C2E-050A-4C95-F4CB-8AFD331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Lossy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94E0-DC34-6A7A-B7FB-D9C15BAA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MGARD-X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Only other compressor </a:t>
            </a:r>
            <a:r>
              <a:rPr lang="en-US" dirty="0"/>
              <a:t>to support compatible CPU/GPU compression/decompression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multigrid hierarchical data refactoring </a:t>
            </a:r>
            <a:r>
              <a:rPr lang="en-US" dirty="0"/>
              <a:t>to decompose and recompose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Selective loading based on the hierarchy after decomposition to refine accuracy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Designed for the L</a:t>
            </a:r>
            <a:r>
              <a:rPr lang="en-US" baseline="-25000" dirty="0"/>
              <a:t>2</a:t>
            </a:r>
            <a:r>
              <a:rPr lang="en-US" dirty="0"/>
              <a:t> norm, but tested with </a:t>
            </a:r>
            <a:r>
              <a:rPr lang="en-US" dirty="0" err="1"/>
              <a:t>L</a:t>
            </a:r>
            <a:r>
              <a:rPr lang="en-US" baseline="-25000" dirty="0" err="1"/>
              <a:t>inf</a:t>
            </a:r>
            <a:r>
              <a:rPr lang="en-US" dirty="0"/>
              <a:t> norm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Supplies point-wise error bounding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E1973-1B9B-40C9-1496-FE105B36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0DCA-8AC2-CC32-EEBF-5D7FC4AB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F35B0-A67A-20AA-1C44-007488407B49}"/>
              </a:ext>
            </a:extLst>
          </p:cNvPr>
          <p:cNvSpPr txBox="1"/>
          <p:nvPr/>
        </p:nvSpPr>
        <p:spPr>
          <a:xfrm>
            <a:off x="2514600" y="1187450"/>
            <a:ext cx="6361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Xin Liang, Ben Whitney,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Jieyang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Chen,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Lipeng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Wan, Qing Liu,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Dingwen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Tao, James Kress, David Pugmire, Matthew Wolf, Norbert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Podhorszki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and Scott Klasky.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MGARD+: Optimizing Multilevel Methods for Error-Bounded Scientific Data Reduction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IEEE Transactions on Computers, 71(7):1522–1536, 2022.</a:t>
            </a:r>
          </a:p>
        </p:txBody>
      </p:sp>
    </p:spTree>
    <p:extLst>
      <p:ext uri="{BB962C8B-B14F-4D97-AF65-F5344CB8AC3E}">
        <p14:creationId xmlns:p14="http://schemas.microsoft.com/office/powerpoint/2010/main" val="12468929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4090</a:t>
            </a:r>
            <a:r>
              <a:rPr lang="en-US" dirty="0"/>
              <a:t>, 16384 PEs, 128 SMs, 24 GB memory, nvcc 12.0.14</a:t>
            </a:r>
          </a:p>
          <a:p>
            <a:pPr lvl="1"/>
            <a:r>
              <a:rPr lang="en-US" dirty="0"/>
              <a:t>CPU: AMD </a:t>
            </a:r>
            <a:r>
              <a:rPr lang="en-US" dirty="0">
                <a:solidFill>
                  <a:srgbClr val="0070C0"/>
                </a:solidFill>
              </a:rPr>
              <a:t>Ryzen Threadripper 2950X </a:t>
            </a:r>
            <a:r>
              <a:rPr lang="pt-BR" dirty="0"/>
              <a:t>(16 cores, </a:t>
            </a:r>
            <a:br>
              <a:rPr lang="pt-BR" dirty="0"/>
            </a:br>
            <a:r>
              <a:rPr lang="pt-BR" dirty="0"/>
              <a:t>3.5 GHz)</a:t>
            </a:r>
            <a:r>
              <a:rPr lang="en-US" dirty="0"/>
              <a:t>, gcc 12.2.1</a:t>
            </a:r>
          </a:p>
          <a:p>
            <a:pPr lvl="1"/>
            <a:endParaRPr lang="en-US" dirty="0"/>
          </a:p>
          <a:p>
            <a:r>
              <a:rPr lang="en-US" dirty="0"/>
              <a:t>We measure compression </a:t>
            </a:r>
            <a:r>
              <a:rPr lang="en-US" dirty="0">
                <a:solidFill>
                  <a:srgbClr val="FF0000"/>
                </a:solidFill>
              </a:rPr>
              <a:t>ratio</a:t>
            </a:r>
            <a:r>
              <a:rPr lang="en-US" dirty="0"/>
              <a:t> and compression/decompression </a:t>
            </a:r>
            <a:r>
              <a:rPr lang="en-US" dirty="0">
                <a:solidFill>
                  <a:srgbClr val="FF0000"/>
                </a:solidFill>
              </a:rPr>
              <a:t>throughput</a:t>
            </a:r>
          </a:p>
          <a:p>
            <a:pPr lvl="1"/>
            <a:r>
              <a:rPr lang="en-US" dirty="0"/>
              <a:t>Median of 9 runs</a:t>
            </a:r>
          </a:p>
        </p:txBody>
      </p:sp>
      <p:pic>
        <p:nvPicPr>
          <p:cNvPr id="6" name="Picture 5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B341BB86-43D9-95AD-71E2-5A7B1A62E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240">
            <a:off x="6869400" y="3307243"/>
            <a:ext cx="2122065" cy="115907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EA2CC-46B6-E159-0850-9FFCEA2D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DA9F-AE01-928F-9FC9-C8AFA4C0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83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04C4-AFA7-6003-A261-4CCBFB8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D4BC-F58E-2106-29D2-1841A416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BCCF-BE09-E6C7-B023-3FE15786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sz="3200" dirty="0"/>
              <a:t>Use </a:t>
            </a:r>
            <a:r>
              <a:rPr lang="en-US" sz="3200" dirty="0">
                <a:solidFill>
                  <a:srgbClr val="FF0000"/>
                </a:solidFill>
              </a:rPr>
              <a:t>66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SDRbench</a:t>
            </a:r>
            <a:r>
              <a:rPr lang="en-US" sz="3200" dirty="0"/>
              <a:t> floating-point inputs</a:t>
            </a:r>
          </a:p>
          <a:p>
            <a:pPr lvl="1">
              <a:spcBef>
                <a:spcPts val="100"/>
              </a:spcBef>
            </a:pPr>
            <a:r>
              <a:rPr lang="en-US" sz="2800" dirty="0"/>
              <a:t>From 5 scientific domains</a:t>
            </a:r>
          </a:p>
          <a:p>
            <a:pPr>
              <a:spcBef>
                <a:spcPts val="100"/>
              </a:spcBef>
            </a:pPr>
            <a:endParaRPr lang="en-US" sz="3200" dirty="0"/>
          </a:p>
          <a:p>
            <a:pPr>
              <a:spcBef>
                <a:spcPts val="100"/>
              </a:spcBef>
            </a:pPr>
            <a:endParaRPr lang="en-US" sz="3200" dirty="0"/>
          </a:p>
          <a:p>
            <a:pPr>
              <a:spcBef>
                <a:spcPts val="100"/>
              </a:spcBef>
            </a:pPr>
            <a:endParaRPr lang="en-US" sz="3200" dirty="0"/>
          </a:p>
          <a:p>
            <a:pPr>
              <a:spcBef>
                <a:spcPts val="100"/>
              </a:spcBef>
            </a:pPr>
            <a:endParaRPr lang="en-US" sz="3200" dirty="0"/>
          </a:p>
          <a:p>
            <a:pPr lvl="4">
              <a:spcBef>
                <a:spcPts val="100"/>
              </a:spcBef>
            </a:pPr>
            <a:endParaRPr lang="en-US" sz="1600" dirty="0">
              <a:solidFill>
                <a:srgbClr val="0070C0"/>
              </a:solidFill>
            </a:endParaRPr>
          </a:p>
          <a:p>
            <a:pPr>
              <a:spcBef>
                <a:spcPts val="100"/>
              </a:spcBef>
            </a:pPr>
            <a:r>
              <a:rPr lang="en-US" sz="3200" dirty="0">
                <a:solidFill>
                  <a:srgbClr val="0070C0"/>
                </a:solidFill>
              </a:rPr>
              <a:t>Pointwise normalized absolute</a:t>
            </a:r>
            <a:r>
              <a:rPr lang="en-US" sz="3200" dirty="0"/>
              <a:t> error bound</a:t>
            </a:r>
          </a:p>
          <a:p>
            <a:pPr lvl="1">
              <a:spcBef>
                <a:spcPts val="100"/>
              </a:spcBef>
            </a:pPr>
            <a:r>
              <a:rPr lang="en-US" sz="2800" dirty="0"/>
              <a:t>Absolute error normalized to the data range</a:t>
            </a:r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D0ECC-5895-974F-29D4-4E95171F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2" y="2490546"/>
            <a:ext cx="7860819" cy="162425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24EAA-C055-8FCE-D16A-311CCB85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A1B94-205D-E82B-1BEE-652547A0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66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E3F2-12B6-F92D-324C-1539CC4D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3929-C5AB-1E99-64AE-F137C55A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893C-9A48-86A6-FC7E-EF664346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3A06D-3964-BAB2-DF94-0ADDCBD8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258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56255-D773-B12A-7D09-76DBBF39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DE4A-B50D-0F32-EC55-03056B3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oHC</a:t>
            </a:r>
            <a:r>
              <a:rPr lang="en-US" dirty="0"/>
              <a:t> Index Generation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EC0AA-3057-1939-3709-3B18FB7C5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74" y="1229255"/>
            <a:ext cx="6172051" cy="4399489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5F76FFC-A78D-C0B7-1539-A111820F4D4D}"/>
              </a:ext>
            </a:extLst>
          </p:cNvPr>
          <p:cNvSpPr/>
          <p:nvPr/>
        </p:nvSpPr>
        <p:spPr>
          <a:xfrm>
            <a:off x="7304887" y="4572000"/>
            <a:ext cx="1762763" cy="939800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Separate Y axes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4D5B707-6ADD-7CA5-FFA4-5ED6FD5C1B2E}"/>
              </a:ext>
            </a:extLst>
          </p:cNvPr>
          <p:cNvSpPr/>
          <p:nvPr/>
        </p:nvSpPr>
        <p:spPr>
          <a:xfrm>
            <a:off x="73" y="1600200"/>
            <a:ext cx="2971801" cy="990600"/>
          </a:xfrm>
          <a:prstGeom prst="wedgeEllipseCallout">
            <a:avLst>
              <a:gd name="adj1" fmla="val 52877"/>
              <a:gd name="adj2" fmla="val 57333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Compression ratio solely determined by granularity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707B9A9-FB1A-7BAF-FC63-67990575037B}"/>
              </a:ext>
            </a:extLst>
          </p:cNvPr>
          <p:cNvSpPr/>
          <p:nvPr/>
        </p:nvSpPr>
        <p:spPr>
          <a:xfrm>
            <a:off x="6248400" y="1565520"/>
            <a:ext cx="2819400" cy="1330080"/>
          </a:xfrm>
          <a:prstGeom prst="wedgeEllipseCallout">
            <a:avLst>
              <a:gd name="adj1" fmla="val -40719"/>
              <a:gd name="adj2" fmla="val 178880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Throughput unaffected by EB and granularity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A065213-1258-5A44-BD11-9202FAFD8557}"/>
              </a:ext>
            </a:extLst>
          </p:cNvPr>
          <p:cNvSpPr/>
          <p:nvPr/>
        </p:nvSpPr>
        <p:spPr>
          <a:xfrm>
            <a:off x="6248325" y="1565520"/>
            <a:ext cx="2819400" cy="1330080"/>
          </a:xfrm>
          <a:prstGeom prst="wedgeEllipseCallout">
            <a:avLst>
              <a:gd name="adj1" fmla="val -92660"/>
              <a:gd name="adj2" fmla="val -5062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Throughput unaffected by EB and granularity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3F6CFD3-5475-E4AE-D96F-B40F4F66FFAA}"/>
              </a:ext>
            </a:extLst>
          </p:cNvPr>
          <p:cNvSpPr/>
          <p:nvPr/>
        </p:nvSpPr>
        <p:spPr>
          <a:xfrm>
            <a:off x="6248250" y="1565520"/>
            <a:ext cx="2819400" cy="1330080"/>
          </a:xfrm>
          <a:prstGeom prst="wedgeEllipseCallout">
            <a:avLst>
              <a:gd name="adj1" fmla="val -101926"/>
              <a:gd name="adj2" fmla="val 130808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Throughput unaffected by error bound and granularity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3BCD-59F5-C9A6-4AB8-FE8DD55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BE0B0-7714-6953-013D-54B1603C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37568BDB-20DD-8A14-7032-788C8D585494}"/>
              </a:ext>
            </a:extLst>
          </p:cNvPr>
          <p:cNvSpPr/>
          <p:nvPr/>
        </p:nvSpPr>
        <p:spPr bwMode="auto">
          <a:xfrm>
            <a:off x="6781800" y="1447800"/>
            <a:ext cx="612140" cy="568856"/>
          </a:xfrm>
          <a:prstGeom prst="donut">
            <a:avLst>
              <a:gd name="adj" fmla="val 1583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4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7" grpId="0" animBg="1"/>
      <p:bldP spid="18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0D8D9-E84C-0990-3B3F-C65646B42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150E-BF27-3324-3F43-0D38CC70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Decompression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B8FEF-A6BD-A533-3761-F11470F75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54" y="1311763"/>
            <a:ext cx="5297691" cy="4234474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FEF728C-FFD3-FA44-686F-E8E67799156E}"/>
              </a:ext>
            </a:extLst>
          </p:cNvPr>
          <p:cNvSpPr/>
          <p:nvPr/>
        </p:nvSpPr>
        <p:spPr>
          <a:xfrm>
            <a:off x="685800" y="4690819"/>
            <a:ext cx="1905000" cy="1066800"/>
          </a:xfrm>
          <a:prstGeom prst="wedgeEllipseCallout">
            <a:avLst>
              <a:gd name="adj1" fmla="val 79939"/>
              <a:gd name="adj2" fmla="val -65189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solidFill>
                  <a:prstClr val="black"/>
                </a:solidFill>
                <a:latin typeface="Calibri" panose="020F0502020204030204"/>
              </a:rPr>
              <a:t>Steady at 800 MB/s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04AAC68-47E4-1FB1-E1EB-3BA166359202}"/>
              </a:ext>
            </a:extLst>
          </p:cNvPr>
          <p:cNvSpPr/>
          <p:nvPr/>
        </p:nvSpPr>
        <p:spPr>
          <a:xfrm>
            <a:off x="533400" y="2362200"/>
            <a:ext cx="2057400" cy="1066800"/>
          </a:xfrm>
          <a:prstGeom prst="wedgeEllipseCallout">
            <a:avLst>
              <a:gd name="adj1" fmla="val 122878"/>
              <a:gd name="adj2" fmla="val 15199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Steady throughput of 13 GB/s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B6A6EF3-CCD8-843C-4127-8A29DC3F71C8}"/>
              </a:ext>
            </a:extLst>
          </p:cNvPr>
          <p:cNvSpPr/>
          <p:nvPr/>
        </p:nvSpPr>
        <p:spPr>
          <a:xfrm>
            <a:off x="6746383" y="1752600"/>
            <a:ext cx="2362200" cy="1219200"/>
          </a:xfrm>
          <a:prstGeom prst="wedgeEllipseCallout">
            <a:avLst>
              <a:gd name="adj1" fmla="val -37369"/>
              <a:gd name="adj2" fmla="val -76146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Still increasing, 255 GB/s at 30 MB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4A75A-766B-9292-BD97-49351F00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7B95BA-4E50-5349-5852-7DA93C43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62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Scientific </a:t>
            </a:r>
            <a:r>
              <a:rPr lang="en-US" dirty="0">
                <a:solidFill>
                  <a:srgbClr val="0070C0"/>
                </a:solidFill>
              </a:rPr>
              <a:t>data</a:t>
            </a:r>
            <a:r>
              <a:rPr lang="en-US" dirty="0"/>
              <a:t> in HPC environments is becoming </a:t>
            </a:r>
            <a:r>
              <a:rPr lang="en-US" dirty="0">
                <a:solidFill>
                  <a:srgbClr val="FF0000"/>
                </a:solidFill>
              </a:rPr>
              <a:t>too large </a:t>
            </a:r>
            <a:r>
              <a:rPr lang="en-US" dirty="0"/>
              <a:t>and being produced </a:t>
            </a:r>
            <a:r>
              <a:rPr lang="en-US" dirty="0">
                <a:solidFill>
                  <a:srgbClr val="FF0000"/>
                </a:solidFill>
              </a:rPr>
              <a:t>too fast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HACC emits multiple petabytes per simulation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LHC generates close to a petabyte per second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Lossless</a:t>
            </a:r>
            <a:r>
              <a:rPr lang="en-US" dirty="0"/>
              <a:t> compression typically cannot yield high compression ratios on this type of data</a:t>
            </a:r>
          </a:p>
          <a:p>
            <a:pPr>
              <a:spcBef>
                <a:spcPts val="600"/>
              </a:spcBef>
            </a:pPr>
            <a:r>
              <a:rPr lang="en-US" dirty="0"/>
              <a:t>Even aggressive </a:t>
            </a:r>
            <a:r>
              <a:rPr lang="en-US" dirty="0">
                <a:solidFill>
                  <a:srgbClr val="0070C0"/>
                </a:solidFill>
              </a:rPr>
              <a:t>lossy</a:t>
            </a:r>
            <a:r>
              <a:rPr lang="en-US" dirty="0"/>
              <a:t> compression is insufficient to enable local analysis of </a:t>
            </a:r>
            <a:r>
              <a:rPr lang="en-US" dirty="0">
                <a:solidFill>
                  <a:srgbClr val="FF0000"/>
                </a:solidFill>
              </a:rPr>
              <a:t>petabyte datasets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1726-2862-0E2D-2876-29A47963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F5830-3E3C-748B-532B-8E74245A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DDCA-9D19-72F2-ED24-8852BA6F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AA50-3701-4CDC-E9E9-4D5493C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CDFF0-C4D3-732D-0787-8C08BE35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24" y="1310347"/>
            <a:ext cx="5621152" cy="453575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994EC28-8CD5-9D19-5835-DEAF28079B7F}"/>
              </a:ext>
            </a:extLst>
          </p:cNvPr>
          <p:cNvSpPr/>
          <p:nvPr/>
        </p:nvSpPr>
        <p:spPr>
          <a:xfrm>
            <a:off x="6629400" y="1187450"/>
            <a:ext cx="2362200" cy="1066800"/>
          </a:xfrm>
          <a:prstGeom prst="wedgeEllipseCallout">
            <a:avLst>
              <a:gd name="adj1" fmla="val -46794"/>
              <a:gd name="adj2" fmla="val 10647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Only the index file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8841CAC-0BE0-8023-B387-E0F85357D740}"/>
              </a:ext>
            </a:extLst>
          </p:cNvPr>
          <p:cNvSpPr/>
          <p:nvPr/>
        </p:nvSpPr>
        <p:spPr>
          <a:xfrm>
            <a:off x="6781800" y="2133600"/>
            <a:ext cx="2362200" cy="1066800"/>
          </a:xfrm>
          <a:prstGeom prst="wedgeEllipseCallout">
            <a:avLst>
              <a:gd name="adj1" fmla="val -54943"/>
              <a:gd name="adj2" fmla="val 20115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Dots stacked: independent of error bound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D5E634A-B667-E222-146D-F9E6014F903A}"/>
              </a:ext>
            </a:extLst>
          </p:cNvPr>
          <p:cNvSpPr/>
          <p:nvPr/>
        </p:nvSpPr>
        <p:spPr>
          <a:xfrm>
            <a:off x="5972876" y="3132512"/>
            <a:ext cx="3124200" cy="1377199"/>
          </a:xfrm>
          <a:prstGeom prst="wedgeEllipseCallout">
            <a:avLst>
              <a:gd name="adj1" fmla="val -30215"/>
              <a:gd name="adj2" fmla="val -61229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oHC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 compresses the most by over an order of magnitude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DECA012-ED03-B33E-38B2-C3924601D0DF}"/>
              </a:ext>
            </a:extLst>
          </p:cNvPr>
          <p:cNvSpPr/>
          <p:nvPr/>
        </p:nvSpPr>
        <p:spPr>
          <a:xfrm>
            <a:off x="3657600" y="2743199"/>
            <a:ext cx="2620076" cy="762001"/>
          </a:xfrm>
          <a:prstGeom prst="wedgeEllipseCallout">
            <a:avLst>
              <a:gd name="adj1" fmla="val 61537"/>
              <a:gd name="adj2" fmla="val 108368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PFPL is a little faster than </a:t>
            </a: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oHC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6A352D-4C53-988E-5960-FAA71569FADE}"/>
              </a:ext>
            </a:extLst>
          </p:cNvPr>
          <p:cNvSpPr/>
          <p:nvPr/>
        </p:nvSpPr>
        <p:spPr>
          <a:xfrm>
            <a:off x="152400" y="3208713"/>
            <a:ext cx="2714350" cy="993400"/>
          </a:xfrm>
          <a:prstGeom prst="wedgeEllipseCallout">
            <a:avLst>
              <a:gd name="adj1" fmla="val 76599"/>
              <a:gd name="adj2" fmla="val 87156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HoSZp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 compresses 1586x less than </a:t>
            </a: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oHC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FC44-BCD2-A702-CA39-9DD5E0B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59699-11DD-B81C-5348-3B4998BB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0657A-9E5C-A1A3-8639-26F346C3FCCE}"/>
              </a:ext>
            </a:extLst>
          </p:cNvPr>
          <p:cNvSpPr txBox="1"/>
          <p:nvPr/>
        </p:nvSpPr>
        <p:spPr>
          <a:xfrm>
            <a:off x="196629" y="1491248"/>
            <a:ext cx="129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Error Bounds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97C77-259B-AFC8-8EA9-6A4B16ECF906}"/>
              </a:ext>
            </a:extLst>
          </p:cNvPr>
          <p:cNvSpPr txBox="1"/>
          <p:nvPr/>
        </p:nvSpPr>
        <p:spPr>
          <a:xfrm>
            <a:off x="549087" y="1829802"/>
            <a:ext cx="693611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latin typeface="+mn-lt"/>
              </a:rPr>
              <a:t>1E-2</a:t>
            </a:r>
          </a:p>
          <a:p>
            <a:pPr>
              <a:buNone/>
            </a:pPr>
            <a:r>
              <a:rPr lang="en-US" sz="1600" b="1" dirty="0">
                <a:latin typeface="+mn-lt"/>
              </a:rPr>
              <a:t>1E-3</a:t>
            </a:r>
          </a:p>
          <a:p>
            <a:pPr>
              <a:buNone/>
            </a:pPr>
            <a:r>
              <a:rPr lang="en-US" sz="1600" b="1" dirty="0">
                <a:latin typeface="+mn-lt"/>
              </a:rPr>
              <a:t>1E-4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C7918-F521-17D3-C2CB-FA907713BEA2}"/>
              </a:ext>
            </a:extLst>
          </p:cNvPr>
          <p:cNvCxnSpPr>
            <a:cxnSpLocks/>
          </p:cNvCxnSpPr>
          <p:nvPr/>
        </p:nvCxnSpPr>
        <p:spPr bwMode="auto">
          <a:xfrm>
            <a:off x="247650" y="1829802"/>
            <a:ext cx="1371600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C4108C-599D-7E0F-6FC3-DA5FE575C69D}"/>
              </a:ext>
            </a:extLst>
          </p:cNvPr>
          <p:cNvSpPr/>
          <p:nvPr/>
        </p:nvSpPr>
        <p:spPr bwMode="auto">
          <a:xfrm>
            <a:off x="362139" y="1900426"/>
            <a:ext cx="186948" cy="1869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82616-1057-A1E7-072C-276AC276C61E}"/>
              </a:ext>
            </a:extLst>
          </p:cNvPr>
          <p:cNvSpPr/>
          <p:nvPr/>
        </p:nvSpPr>
        <p:spPr bwMode="auto">
          <a:xfrm>
            <a:off x="362561" y="2192524"/>
            <a:ext cx="178647" cy="186949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9D07DB4-8AC6-9EEE-153F-5326B180B8F9}"/>
              </a:ext>
            </a:extLst>
          </p:cNvPr>
          <p:cNvSpPr/>
          <p:nvPr/>
        </p:nvSpPr>
        <p:spPr bwMode="auto">
          <a:xfrm>
            <a:off x="355335" y="2499104"/>
            <a:ext cx="186687" cy="160937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6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95F4-FE02-4399-639E-D5A2BB2B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0FB398-9D33-32C9-1116-BD6FD39F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19" y="1418323"/>
            <a:ext cx="4467362" cy="4032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2F58-68A4-F899-F295-E7F4AC7D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Decompression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6095C43-7021-9A1F-EEDE-6EE158D30CE0}"/>
              </a:ext>
            </a:extLst>
          </p:cNvPr>
          <p:cNvSpPr/>
          <p:nvPr/>
        </p:nvSpPr>
        <p:spPr>
          <a:xfrm>
            <a:off x="228600" y="4495800"/>
            <a:ext cx="2667000" cy="943877"/>
          </a:xfrm>
          <a:prstGeom prst="wedgeEllipseCallout">
            <a:avLst>
              <a:gd name="adj1" fmla="val -6047"/>
              <a:gd name="adj2" fmla="val 13026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Using only 30 MB chunk of input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B92CB37-38BD-333F-FB21-5E476FC38B56}"/>
              </a:ext>
            </a:extLst>
          </p:cNvPr>
          <p:cNvSpPr/>
          <p:nvPr/>
        </p:nvSpPr>
        <p:spPr>
          <a:xfrm>
            <a:off x="6248400" y="1219200"/>
            <a:ext cx="2819400" cy="765175"/>
          </a:xfrm>
          <a:prstGeom prst="wedgeEllipseCallout">
            <a:avLst>
              <a:gd name="adj1" fmla="val -39568"/>
              <a:gd name="adj2" fmla="val 58463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oHC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 is 2</a:t>
            </a:r>
            <a:r>
              <a:rPr lang="en-US" sz="2000" kern="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 fastest decompressor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4DD8BB1-CC02-653E-DB19-330CB1A1698D}"/>
              </a:ext>
            </a:extLst>
          </p:cNvPr>
          <p:cNvSpPr/>
          <p:nvPr/>
        </p:nvSpPr>
        <p:spPr>
          <a:xfrm>
            <a:off x="6324600" y="3429000"/>
            <a:ext cx="2740335" cy="990600"/>
          </a:xfrm>
          <a:prstGeom prst="wedgeEllipseCallout">
            <a:avLst>
              <a:gd name="adj1" fmla="val -48324"/>
              <a:gd name="adj2" fmla="val -7772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HoSZp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 is orders of magnitude slower than </a:t>
            </a: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</a:rPr>
              <a:t>oHC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FF95-7BE1-853D-A4FB-2D413AA8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600E14-8E97-2EC1-AFCD-4D97ED2B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9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0818-D551-1F76-5414-5D0F9C059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8AD942-288F-6D29-4595-06A7E7B3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0" y="2362200"/>
            <a:ext cx="7616011" cy="28863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D0959E-52A6-CC0D-9007-C40710901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/>
              <a:t>Adjusting other compressors to achieve compression ratio of 10,000 to match </a:t>
            </a:r>
            <a:r>
              <a:rPr lang="en-US" dirty="0" err="1"/>
              <a:t>oHC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35AB1-B064-0A74-55F5-24AC58D0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Match Compression Ratios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2F24C07-8CEE-0EC8-A2CC-2B2668439175}"/>
              </a:ext>
            </a:extLst>
          </p:cNvPr>
          <p:cNvSpPr/>
          <p:nvPr/>
        </p:nvSpPr>
        <p:spPr>
          <a:xfrm>
            <a:off x="1295400" y="2241246"/>
            <a:ext cx="2743200" cy="989825"/>
          </a:xfrm>
          <a:prstGeom prst="wedgeEllipseCallout">
            <a:avLst>
              <a:gd name="adj1" fmla="val 37364"/>
              <a:gd name="adj2" fmla="val 12216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Can’t achieve CR of 10,000 due to overhead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71F2B24-9CD4-E768-F5EA-46495E32762B}"/>
              </a:ext>
            </a:extLst>
          </p:cNvPr>
          <p:cNvSpPr/>
          <p:nvPr/>
        </p:nvSpPr>
        <p:spPr bwMode="auto">
          <a:xfrm>
            <a:off x="3733800" y="3323290"/>
            <a:ext cx="609600" cy="1230835"/>
          </a:xfrm>
          <a:prstGeom prst="leftBrac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153CE23-8EF3-033F-96E7-1BA02B4808F7}"/>
              </a:ext>
            </a:extLst>
          </p:cNvPr>
          <p:cNvSpPr/>
          <p:nvPr/>
        </p:nvSpPr>
        <p:spPr>
          <a:xfrm>
            <a:off x="3581400" y="5140312"/>
            <a:ext cx="2895600" cy="765175"/>
          </a:xfrm>
          <a:prstGeom prst="wedgeEllipseCallout">
            <a:avLst>
              <a:gd name="adj1" fmla="val 46949"/>
              <a:gd name="adj2" fmla="val -101056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Effectively no information left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C817-9DE0-2071-9E13-77645E86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6F458-4825-2A27-AE7D-750B9474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923F67A-42D0-320F-737D-5C491203F881}"/>
              </a:ext>
            </a:extLst>
          </p:cNvPr>
          <p:cNvSpPr/>
          <p:nvPr/>
        </p:nvSpPr>
        <p:spPr>
          <a:xfrm>
            <a:off x="5391944" y="5207775"/>
            <a:ext cx="2685256" cy="964425"/>
          </a:xfrm>
          <a:prstGeom prst="wedgeEllipseCallout">
            <a:avLst>
              <a:gd name="adj1" fmla="val 38108"/>
              <a:gd name="adj2" fmla="val -5744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Much lower error on base data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35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2AB5-3E6D-4459-F230-49F12C3E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A7EA83-83C8-FC8B-8FE9-8F3E937B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/>
              <a:t>Time required for </a:t>
            </a:r>
            <a:r>
              <a:rPr lang="en-US" dirty="0" err="1"/>
              <a:t>oHC</a:t>
            </a:r>
            <a:r>
              <a:rPr lang="en-US" dirty="0"/>
              <a:t> and </a:t>
            </a:r>
            <a:r>
              <a:rPr lang="en-US" dirty="0" err="1"/>
              <a:t>HoSZp</a:t>
            </a:r>
            <a:r>
              <a:rPr lang="en-US" dirty="0"/>
              <a:t> to homomorphically compute </a:t>
            </a:r>
            <a:r>
              <a:rPr lang="en-US" dirty="0">
                <a:solidFill>
                  <a:srgbClr val="FF0000"/>
                </a:solidFill>
              </a:rPr>
              <a:t>average</a:t>
            </a:r>
            <a:r>
              <a:rPr lang="en-US" dirty="0"/>
              <a:t> of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C8BB2-6D18-86AE-9123-5A138E4A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7" y="2529028"/>
            <a:ext cx="7181850" cy="2195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A81C8-37A2-4CEA-17AB-6A5A2F50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Average Computation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431FECF-5380-FA98-6C13-B14431B5E13C}"/>
              </a:ext>
            </a:extLst>
          </p:cNvPr>
          <p:cNvSpPr/>
          <p:nvPr/>
        </p:nvSpPr>
        <p:spPr>
          <a:xfrm>
            <a:off x="609600" y="1388879"/>
            <a:ext cx="2895600" cy="973321"/>
          </a:xfrm>
          <a:prstGeom prst="wedgeEllipseCallout">
            <a:avLst>
              <a:gd name="adj1" fmla="val 58903"/>
              <a:gd name="adj2" fmla="val 105942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Can’t achieve due to overhead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742CC0A-E4FB-4255-D0F0-71C35D852D11}"/>
              </a:ext>
            </a:extLst>
          </p:cNvPr>
          <p:cNvSpPr/>
          <p:nvPr/>
        </p:nvSpPr>
        <p:spPr>
          <a:xfrm>
            <a:off x="631704" y="1388879"/>
            <a:ext cx="2895600" cy="973321"/>
          </a:xfrm>
          <a:prstGeom prst="wedgeEllipseCallout">
            <a:avLst>
              <a:gd name="adj1" fmla="val 116659"/>
              <a:gd name="adj2" fmla="val 105318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Not much variance with EB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FA49862-AD2C-5409-F4DF-0A23498069FD}"/>
              </a:ext>
            </a:extLst>
          </p:cNvPr>
          <p:cNvSpPr/>
          <p:nvPr/>
        </p:nvSpPr>
        <p:spPr>
          <a:xfrm>
            <a:off x="609600" y="1388879"/>
            <a:ext cx="2895600" cy="973321"/>
          </a:xfrm>
          <a:prstGeom prst="wedgeEllipseCallout">
            <a:avLst>
              <a:gd name="adj1" fmla="val 176153"/>
              <a:gd name="adj2" fmla="val 10225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Error bound makes only small difference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C52E827-0EF4-284E-54FC-C082A5D69D0E}"/>
              </a:ext>
            </a:extLst>
          </p:cNvPr>
          <p:cNvSpPr/>
          <p:nvPr/>
        </p:nvSpPr>
        <p:spPr>
          <a:xfrm>
            <a:off x="990600" y="4921904"/>
            <a:ext cx="3200400" cy="793096"/>
          </a:xfrm>
          <a:prstGeom prst="wedgeEllipseCallout">
            <a:avLst>
              <a:gd name="adj1" fmla="val -20243"/>
              <a:gd name="adj2" fmla="val -180859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solidFill>
                  <a:prstClr val="black"/>
                </a:solidFill>
                <a:latin typeface="Calibri" panose="020F0502020204030204"/>
              </a:rPr>
              <a:t>So little work that serial is the fastest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573E61C-CEE2-1362-6453-65D8E2B38F28}"/>
              </a:ext>
            </a:extLst>
          </p:cNvPr>
          <p:cNvSpPr/>
          <p:nvPr/>
        </p:nvSpPr>
        <p:spPr>
          <a:xfrm>
            <a:off x="4368994" y="4998104"/>
            <a:ext cx="2108006" cy="793096"/>
          </a:xfrm>
          <a:prstGeom prst="wedgeEllipseCallout">
            <a:avLst>
              <a:gd name="adj1" fmla="val 17415"/>
              <a:gd name="adj2" fmla="val -191185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>
                <a:latin typeface="Calibri" panose="020F0502020204030204"/>
              </a:rPr>
              <a:t>oHC</a:t>
            </a:r>
            <a:r>
              <a:rPr lang="en-US" sz="2000" kern="0" noProof="0" dirty="0">
                <a:latin typeface="Calibri" panose="020F0502020204030204"/>
              </a:rPr>
              <a:t> is </a:t>
            </a:r>
            <a:r>
              <a:rPr lang="en-US" sz="2000" kern="0" noProof="0" dirty="0">
                <a:solidFill>
                  <a:srgbClr val="FF0000"/>
                </a:solidFill>
                <a:latin typeface="Calibri" panose="020F0502020204030204"/>
              </a:rPr>
              <a:t>95,000x </a:t>
            </a:r>
            <a:r>
              <a:rPr lang="en-US" sz="2000" kern="0" noProof="0" dirty="0">
                <a:solidFill>
                  <a:prstClr val="black"/>
                </a:solidFill>
                <a:latin typeface="Calibri" panose="020F0502020204030204"/>
              </a:rPr>
              <a:t>faster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2FA6-080C-4F06-7B2B-3D951B02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01938-F2AD-D532-00D6-B412612B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279C3161-6A08-244F-3E1D-331530641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2232" r="12500" b="33683"/>
          <a:stretch>
            <a:fillRect/>
          </a:stretch>
        </p:blipFill>
        <p:spPr bwMode="auto">
          <a:xfrm>
            <a:off x="6019800" y="4820767"/>
            <a:ext cx="3048837" cy="7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04D4F-B584-6A32-59F1-5AC2CCF0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D4B7-2311-20EB-5276-A6F5DEA0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Pioneered </a:t>
            </a:r>
            <a:r>
              <a:rPr lang="en-US" dirty="0">
                <a:solidFill>
                  <a:srgbClr val="FF0000"/>
                </a:solidFill>
              </a:rPr>
              <a:t>omni-homomorphic compression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Fast and effective </a:t>
            </a:r>
            <a:r>
              <a:rPr lang="en-US" dirty="0"/>
              <a:t>homomorphic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compressor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First </a:t>
            </a:r>
            <a:r>
              <a:rPr lang="en-US" dirty="0"/>
              <a:t>approach that enables processing of a </a:t>
            </a:r>
            <a:r>
              <a:rPr lang="en-US" dirty="0">
                <a:solidFill>
                  <a:srgbClr val="FF0000"/>
                </a:solidFill>
              </a:rPr>
              <a:t>petabyte </a:t>
            </a:r>
            <a:r>
              <a:rPr lang="en-US" dirty="0"/>
              <a:t>dataset on a local workstation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Highest </a:t>
            </a:r>
            <a:r>
              <a:rPr lang="en-US" dirty="0">
                <a:solidFill>
                  <a:srgbClr val="FF0000"/>
                </a:solidFill>
              </a:rPr>
              <a:t>CR </a:t>
            </a:r>
            <a:r>
              <a:rPr lang="en-US" dirty="0"/>
              <a:t>&amp; 2</a:t>
            </a:r>
            <a:r>
              <a:rPr lang="en-US" baseline="30000" dirty="0"/>
              <a:t>nd</a:t>
            </a:r>
            <a:r>
              <a:rPr lang="en-US" dirty="0"/>
              <a:t> highest </a:t>
            </a:r>
            <a:r>
              <a:rPr lang="en-US" dirty="0">
                <a:solidFill>
                  <a:srgbClr val="0070C0"/>
                </a:solidFill>
              </a:rPr>
              <a:t>throughput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DOE</a:t>
            </a:r>
          </a:p>
          <a:p>
            <a:r>
              <a:rPr lang="en-US" dirty="0"/>
              <a:t>Code available on GitHub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https://github.com/burtscher/oHC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1D7C388-DC96-7157-5CA5-2738B85B1EE9}"/>
              </a:ext>
            </a:extLst>
          </p:cNvPr>
          <p:cNvSpPr/>
          <p:nvPr/>
        </p:nvSpPr>
        <p:spPr bwMode="auto">
          <a:xfrm>
            <a:off x="3657600" y="4038600"/>
            <a:ext cx="3227068" cy="877877"/>
          </a:xfrm>
          <a:prstGeom prst="wedgeEllipseCallout">
            <a:avLst>
              <a:gd name="adj1" fmla="val -27567"/>
              <a:gd name="adj2" fmla="val 27445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Contact: waf13@txstate.edu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29CB7-C9FC-9F8C-2467-010C397F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5C3B52-C956-D95D-6E11-C13751C0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805D24E-EC2B-51A0-6791-24791589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35" y="3124200"/>
            <a:ext cx="1863088" cy="10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066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06C3E-1A71-0293-FEFA-E534F987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DA52-99F1-E4B1-2A1B-7BD04EF8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Data Compression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9FFC14-4A60-CA15-9F24-F38F32F7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Homomorphic</a:t>
            </a:r>
            <a:r>
              <a:rPr lang="en-US" dirty="0"/>
              <a:t> compression can help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Facilitates </a:t>
            </a:r>
            <a:r>
              <a:rPr lang="en-US" dirty="0">
                <a:solidFill>
                  <a:srgbClr val="FF0000"/>
                </a:solidFill>
              </a:rPr>
              <a:t>direct computation </a:t>
            </a:r>
            <a:r>
              <a:rPr lang="en-US" dirty="0"/>
              <a:t>on compressed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Either w/o decompression (full homomorphism),</a:t>
            </a:r>
            <a:br>
              <a:rPr lang="en-US" dirty="0"/>
            </a:br>
            <a:r>
              <a:rPr lang="en-US" dirty="0"/>
              <a:t>or w/o full decompression (partial homomorphism)</a:t>
            </a:r>
          </a:p>
          <a:p>
            <a:pPr lvl="4">
              <a:spcBef>
                <a:spcPts val="1200"/>
              </a:spcBef>
            </a:pPr>
            <a:endParaRPr lang="en-US" sz="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C44B1-9321-B70B-FC9E-D1B6B64B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6" y="3962400"/>
            <a:ext cx="8688387" cy="11776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1500D6F-7733-B3A1-7C2C-0939C601C15B}"/>
              </a:ext>
            </a:extLst>
          </p:cNvPr>
          <p:cNvSpPr/>
          <p:nvPr/>
        </p:nvSpPr>
        <p:spPr>
          <a:xfrm>
            <a:off x="5105400" y="3200400"/>
            <a:ext cx="3962400" cy="639762"/>
          </a:xfrm>
          <a:prstGeom prst="wedgeEllipseCallout">
            <a:avLst>
              <a:gd name="adj1" fmla="val 31533"/>
              <a:gd name="adj2" fmla="val 172963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compression ratio but non-homomorphic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592BA9D-A611-3DC3-831B-E43E46A8CA56}"/>
              </a:ext>
            </a:extLst>
          </p:cNvPr>
          <p:cNvSpPr/>
          <p:nvPr/>
        </p:nvSpPr>
        <p:spPr>
          <a:xfrm>
            <a:off x="4953000" y="5262202"/>
            <a:ext cx="3581400" cy="944640"/>
          </a:xfrm>
          <a:prstGeom prst="wedgeEllipseCallout">
            <a:avLst>
              <a:gd name="adj1" fmla="val -64691"/>
              <a:gd name="adj2" fmla="val -75671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values can be recovered without decompression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21B4-C9DD-604D-6BC2-2C1C8DD4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412A-1EA9-13BF-2714-E3502EF2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46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Existing Approaches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Drawbacks of prior homomorphic compressors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Tied to </a:t>
            </a:r>
            <a:r>
              <a:rPr lang="en-US" dirty="0">
                <a:solidFill>
                  <a:srgbClr val="0070C0"/>
                </a:solidFill>
              </a:rPr>
              <a:t>specific compression algorithms </a:t>
            </a:r>
            <a:r>
              <a:rPr lang="en-US" dirty="0"/>
              <a:t>that are slow or do not compress well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Do not support floating-point data</a:t>
            </a:r>
            <a:r>
              <a:rPr lang="en-US" dirty="0"/>
              <a:t> or cannot guarantee the error bound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Only support a </a:t>
            </a:r>
            <a:r>
              <a:rPr lang="en-US" dirty="0">
                <a:solidFill>
                  <a:srgbClr val="0070C0"/>
                </a:solidFill>
              </a:rPr>
              <a:t>few homomorphic operations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May not be the ones the user needs</a:t>
            </a:r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A800E-DD56-26C1-02EB-FED0543D4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1" y="4572000"/>
            <a:ext cx="5967721" cy="113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F27548-39EE-B061-DA7B-01FBF18B76D3}"/>
              </a:ext>
            </a:extLst>
          </p:cNvPr>
          <p:cNvSpPr txBox="1"/>
          <p:nvPr/>
        </p:nvSpPr>
        <p:spPr>
          <a:xfrm>
            <a:off x="4876800" y="5677346"/>
            <a:ext cx="2817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http://cds.cern.ch/record/1996997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73FD-52D2-A94A-2071-366801F7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D1981-DF1A-4E40-E76C-CA8DFDFE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401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79B3A-7E91-710E-BE0D-0A661F6C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D5C1-24B2-9AA7-FEEC-AC61C340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4A42AB-39B4-0F36-F519-B5289567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Omni-homomorphic compression</a:t>
            </a:r>
            <a:r>
              <a:rPr lang="en-US" dirty="0"/>
              <a:t> (</a:t>
            </a:r>
            <a:r>
              <a:rPr lang="en-US" dirty="0" err="1"/>
              <a:t>oHC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solution to enable local processing of petabyte data</a:t>
            </a:r>
          </a:p>
          <a:p>
            <a:pPr lvl="4">
              <a:spcBef>
                <a:spcPts val="600"/>
              </a:spcBef>
              <a:spcAft>
                <a:spcPts val="0"/>
              </a:spcAft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err="1"/>
              <a:t>oHC</a:t>
            </a:r>
            <a:r>
              <a:rPr lang="en-US" dirty="0"/>
              <a:t> approach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Employs an existing fast and effective compression algorithm to maintain </a:t>
            </a:r>
            <a:r>
              <a:rPr lang="en-US" dirty="0">
                <a:solidFill>
                  <a:srgbClr val="0070C0"/>
                </a:solidFill>
              </a:rPr>
              <a:t>speed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compression ratio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Uses a second separate algorithm to enable almost </a:t>
            </a:r>
            <a:r>
              <a:rPr lang="en-US" dirty="0">
                <a:solidFill>
                  <a:srgbClr val="0070C0"/>
                </a:solidFill>
              </a:rPr>
              <a:t>any</a:t>
            </a:r>
            <a:r>
              <a:rPr lang="en-US" dirty="0"/>
              <a:t> user-requested homomorphic </a:t>
            </a:r>
            <a:r>
              <a:rPr lang="en-US" dirty="0">
                <a:solidFill>
                  <a:srgbClr val="0070C0"/>
                </a:solidFill>
              </a:rPr>
              <a:t>operation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Generates very small indices to enable retrieval of </a:t>
            </a:r>
            <a:r>
              <a:rPr lang="en-US" dirty="0">
                <a:solidFill>
                  <a:srgbClr val="0070C0"/>
                </a:solidFill>
              </a:rPr>
              <a:t>only the important parts </a:t>
            </a:r>
            <a:r>
              <a:rPr lang="en-US" dirty="0"/>
              <a:t>of large datasets</a:t>
            </a:r>
            <a:endParaRPr lang="en-US" sz="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5AE4-EB31-1E9D-EF6D-894CBD29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5F43-AF14-56DE-2BD5-4FAC4E15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379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3CD19-A996-B62E-18E7-24B1D8722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128-01DB-4F6B-5C71-4929E00C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oHC</a:t>
            </a:r>
            <a:r>
              <a:rPr lang="en-US" dirty="0"/>
              <a:t> Users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EAB453-A607-CC58-9FC7-988D1599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Data </a:t>
            </a:r>
            <a:r>
              <a:rPr lang="en-US" sz="2800" dirty="0">
                <a:solidFill>
                  <a:srgbClr val="0070C0"/>
                </a:solidFill>
              </a:rPr>
              <a:t>Providers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Use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compressor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to compress </a:t>
            </a:r>
            <a:r>
              <a:rPr lang="en-US" sz="2400" dirty="0">
                <a:solidFill>
                  <a:srgbClr val="FF0000"/>
                </a:solidFill>
              </a:rPr>
              <a:t>main data </a:t>
            </a:r>
            <a:r>
              <a:rPr lang="en-US" sz="2400" dirty="0"/>
              <a:t>in chunks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Generate </a:t>
            </a:r>
            <a:r>
              <a:rPr lang="en-US" sz="2400" dirty="0">
                <a:solidFill>
                  <a:srgbClr val="FF0000"/>
                </a:solidFill>
              </a:rPr>
              <a:t>small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index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for tracking attributes of interest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Host the compressed data and indices</a:t>
            </a:r>
          </a:p>
          <a:p>
            <a:pPr lvl="4">
              <a:spcBef>
                <a:spcPts val="600"/>
              </a:spcBef>
            </a:pPr>
            <a:endParaRPr lang="en-US" sz="1000" dirty="0"/>
          </a:p>
          <a:p>
            <a:pPr>
              <a:spcBef>
                <a:spcPts val="600"/>
              </a:spcBef>
            </a:pPr>
            <a:r>
              <a:rPr lang="en-US" sz="2800" dirty="0"/>
              <a:t>Data </a:t>
            </a:r>
            <a:r>
              <a:rPr lang="en-US" sz="2800" dirty="0">
                <a:solidFill>
                  <a:srgbClr val="0070C0"/>
                </a:solidFill>
              </a:rPr>
              <a:t>Consumers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Download appropriate index from data provider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Use index to determine </a:t>
            </a:r>
            <a:r>
              <a:rPr lang="en-US" sz="2400" dirty="0">
                <a:solidFill>
                  <a:srgbClr val="FF0000"/>
                </a:solidFill>
              </a:rPr>
              <a:t>chunks of interest </a:t>
            </a:r>
            <a:r>
              <a:rPr lang="en-US" sz="2400" dirty="0"/>
              <a:t>from main data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Download and decompress just those chunks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Perform local analysis on decompressed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6488-E1D1-B2CC-F15D-32944C5B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8257B-6976-F93E-EDE1-6245570A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phic 6" descr="Server outline">
            <a:extLst>
              <a:ext uri="{FF2B5EF4-FFF2-40B4-BE49-F238E27FC236}">
                <a16:creationId xmlns:a16="http://schemas.microsoft.com/office/drawing/2014/main" id="{AC895418-931D-5935-F400-64DE8505C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600" y="1359948"/>
            <a:ext cx="1074159" cy="1074159"/>
          </a:xfrm>
          <a:prstGeom prst="rect">
            <a:avLst/>
          </a:prstGeom>
        </p:spPr>
      </p:pic>
      <p:pic>
        <p:nvPicPr>
          <p:cNvPr id="9" name="Graphic 8" descr="Laptop outline">
            <a:extLst>
              <a:ext uri="{FF2B5EF4-FFF2-40B4-BE49-F238E27FC236}">
                <a16:creationId xmlns:a16="http://schemas.microsoft.com/office/drawing/2014/main" id="{6EEB4115-6863-8471-B4AF-CEC47563E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8479" y="472437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5244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30568-8B82-A072-4009-97E42959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575D-9668-763D-AD12-D161B514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oHC</a:t>
            </a:r>
            <a:r>
              <a:rPr lang="en-US" dirty="0"/>
              <a:t> Index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03001F-9C32-8AC8-0370-175BB919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Generated by data </a:t>
            </a:r>
            <a:r>
              <a:rPr lang="en-US" sz="2800" dirty="0">
                <a:solidFill>
                  <a:srgbClr val="0070C0"/>
                </a:solidFill>
              </a:rPr>
              <a:t>provider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Contain attributes of interest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E.g., minimum, maximum, and average of an </a:t>
            </a:r>
            <a:r>
              <a:rPr lang="en-US" sz="2400" dirty="0" err="1"/>
              <a:t>oHC</a:t>
            </a:r>
            <a:r>
              <a:rPr lang="en-US" sz="2400" dirty="0"/>
              <a:t> chunk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Data consumer uses index to find </a:t>
            </a:r>
            <a:r>
              <a:rPr lang="en-US" sz="2800" dirty="0">
                <a:solidFill>
                  <a:srgbClr val="0070C0"/>
                </a:solidFill>
              </a:rPr>
              <a:t>chunks of interest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E.g., all chunks with values of at least 3.0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DEE7-C239-DC63-E868-487740FB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7F273-F48A-7C1C-7DDF-D5F1A033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13D2F-0A3C-FB06-8BE5-82ADEBC4D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780" y="3888805"/>
            <a:ext cx="7713264" cy="1863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0687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4B6A8-957D-A6BB-1AD2-E1D180F3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A303-8357-5D3F-F734-9EE34919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oHC</a:t>
            </a:r>
            <a:r>
              <a:rPr lang="en-US" dirty="0"/>
              <a:t> Operation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78F74B-6C99-2CFE-B2D7-926E16F8C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4381" y="1295400"/>
            <a:ext cx="5176837" cy="44053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4E836-47BD-9D55-6E6B-618089BC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A47EC-2788-F6EF-1911-0F2C77A6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7B2F71D-A113-C161-EEDB-090CB3714068}"/>
              </a:ext>
            </a:extLst>
          </p:cNvPr>
          <p:cNvSpPr/>
          <p:nvPr/>
        </p:nvSpPr>
        <p:spPr>
          <a:xfrm>
            <a:off x="6643255" y="1266602"/>
            <a:ext cx="2476500" cy="759269"/>
          </a:xfrm>
          <a:prstGeom prst="wedgeEllipseCallout">
            <a:avLst>
              <a:gd name="adj1" fmla="val -63054"/>
              <a:gd name="adj2" fmla="val -1658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Large scientific dataset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AF93410-43A1-1B3F-93BC-2651F8009C29}"/>
              </a:ext>
            </a:extLst>
          </p:cNvPr>
          <p:cNvSpPr/>
          <p:nvPr/>
        </p:nvSpPr>
        <p:spPr>
          <a:xfrm>
            <a:off x="304800" y="2587624"/>
            <a:ext cx="2971800" cy="1069975"/>
          </a:xfrm>
          <a:prstGeom prst="wedgeEllipseCallout">
            <a:avLst>
              <a:gd name="adj1" fmla="val 71810"/>
              <a:gd name="adj2" fmla="val -74929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Compress data and track desired attributes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4FB8D1C-50BF-C277-9D04-F16106C82E1B}"/>
              </a:ext>
            </a:extLst>
          </p:cNvPr>
          <p:cNvSpPr/>
          <p:nvPr/>
        </p:nvSpPr>
        <p:spPr>
          <a:xfrm>
            <a:off x="6477000" y="2963863"/>
            <a:ext cx="2628900" cy="1069975"/>
          </a:xfrm>
          <a:prstGeom prst="wedgeEllipseCallout">
            <a:avLst>
              <a:gd name="adj1" fmla="val -57654"/>
              <a:gd name="adj2" fmla="val -49076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Multiple indices for different attributes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88E46D4-F230-45F1-F332-B22B407D9256}"/>
              </a:ext>
            </a:extLst>
          </p:cNvPr>
          <p:cNvSpPr/>
          <p:nvPr/>
        </p:nvSpPr>
        <p:spPr>
          <a:xfrm>
            <a:off x="91213" y="4148715"/>
            <a:ext cx="2078923" cy="1069975"/>
          </a:xfrm>
          <a:prstGeom prst="wedgeEllipseCallout">
            <a:avLst>
              <a:gd name="adj1" fmla="val 162197"/>
              <a:gd name="adj2" fmla="val -3893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Download index of interest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1F967E5-85A7-B7C2-AB3B-D37512DDB25D}"/>
              </a:ext>
            </a:extLst>
          </p:cNvPr>
          <p:cNvSpPr/>
          <p:nvPr/>
        </p:nvSpPr>
        <p:spPr>
          <a:xfrm>
            <a:off x="6515584" y="4249160"/>
            <a:ext cx="2551731" cy="1069975"/>
          </a:xfrm>
          <a:prstGeom prst="wedgeEllipseCallout">
            <a:avLst>
              <a:gd name="adj1" fmla="val -78969"/>
              <a:gd name="adj2" fmla="val -24538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Determine and download only desired chunks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6D38154-9F7F-2287-25D3-F46BD72E68ED}"/>
              </a:ext>
            </a:extLst>
          </p:cNvPr>
          <p:cNvSpPr/>
          <p:nvPr/>
        </p:nvSpPr>
        <p:spPr>
          <a:xfrm>
            <a:off x="1143000" y="5161482"/>
            <a:ext cx="2393319" cy="934518"/>
          </a:xfrm>
          <a:prstGeom prst="wedgeEllipseCallout">
            <a:avLst>
              <a:gd name="adj1" fmla="val 73937"/>
              <a:gd name="adj2" fmla="val -2469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Decompress chunks for local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86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PFPL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lossy compressor used in our </a:t>
            </a:r>
            <a:r>
              <a:rPr lang="en-US" dirty="0" err="1"/>
              <a:t>oHC</a:t>
            </a:r>
            <a:r>
              <a:rPr lang="en-US" dirty="0"/>
              <a:t> code</a:t>
            </a:r>
          </a:p>
          <a:p>
            <a:pPr>
              <a:spcBef>
                <a:spcPts val="1200"/>
              </a:spcBef>
            </a:pPr>
            <a:r>
              <a:rPr lang="en-US" dirty="0"/>
              <a:t>Guarantees error bound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compatible</a:t>
            </a:r>
          </a:p>
          <a:p>
            <a:pPr>
              <a:spcBef>
                <a:spcPts val="1200"/>
              </a:spcBef>
            </a:pPr>
            <a:r>
              <a:rPr lang="en-US" dirty="0"/>
              <a:t>Uses a base </a:t>
            </a:r>
            <a:r>
              <a:rPr lang="en-US" dirty="0">
                <a:solidFill>
                  <a:srgbClr val="FF0000"/>
                </a:solidFill>
              </a:rPr>
              <a:t>chunk size of 16 kB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Quantization plus 3 lossless data transformations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F2283-50D1-A12D-862A-3F329A6E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Omni-Homomorphic Compression for Large Scientific Datasets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6812-8B1A-8490-6D13-AF0C7835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68014-8400-8054-807E-3C44CB98F1FC}"/>
              </a:ext>
            </a:extLst>
          </p:cNvPr>
          <p:cNvSpPr txBox="1"/>
          <p:nvPr/>
        </p:nvSpPr>
        <p:spPr>
          <a:xfrm>
            <a:off x="2057400" y="5105400"/>
            <a:ext cx="68191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Alex Fallin, Noushin Azami, Sheng Di, Franck Cappello, and Martin Burtscher. 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Fast and Effective Lossy Compression on GPUs and CPUs with Guaranteed Error Bounds.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Proceedings of the 39th IEEE International Parallel and Distributed Processing Symposium. June 2025.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10AB66-B098-F76E-72EC-474EB590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5373" y="2071967"/>
            <a:ext cx="1509142" cy="1509142"/>
          </a:xfrm>
          <a:prstGeom prst="rect">
            <a:avLst/>
          </a:prstGeom>
        </p:spPr>
      </p:pic>
      <p:pic>
        <p:nvPicPr>
          <p:cNvPr id="13" name="Graphic 12" descr="Disk outline">
            <a:extLst>
              <a:ext uri="{FF2B5EF4-FFF2-40B4-BE49-F238E27FC236}">
                <a16:creationId xmlns:a16="http://schemas.microsoft.com/office/drawing/2014/main" id="{8D9E224A-48B8-9107-33D3-8AF90CF07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9893" y="2271180"/>
            <a:ext cx="406423" cy="4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87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1620</Words>
  <Application>Microsoft Office PowerPoint</Application>
  <PresentationFormat>On-screen Show (4:3)</PresentationFormat>
  <Paragraphs>248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Blends</vt:lpstr>
      <vt:lpstr>Omni-Homomorphic Compression for Large Scientific Datasets</vt:lpstr>
      <vt:lpstr>Introduction</vt:lpstr>
      <vt:lpstr>Homomorphic Data Compression</vt:lpstr>
      <vt:lpstr>Problems with Existing Approaches</vt:lpstr>
      <vt:lpstr>Our Solution</vt:lpstr>
      <vt:lpstr>oHC Users</vt:lpstr>
      <vt:lpstr>oHC Index Example</vt:lpstr>
      <vt:lpstr>oHC Operation</vt:lpstr>
      <vt:lpstr>Related Work – PFPL</vt:lpstr>
      <vt:lpstr>Related Work – Homomorphic</vt:lpstr>
      <vt:lpstr>Related Work – Homomorphic</vt:lpstr>
      <vt:lpstr>Related Work – Lossy</vt:lpstr>
      <vt:lpstr>Related Work – Lossy</vt:lpstr>
      <vt:lpstr>Related Work – Lossy</vt:lpstr>
      <vt:lpstr>Experimental Methodology</vt:lpstr>
      <vt:lpstr>Evaluation Methodology</vt:lpstr>
      <vt:lpstr>Results</vt:lpstr>
      <vt:lpstr>oHC Index Generation</vt:lpstr>
      <vt:lpstr>Chunk Decompression</vt:lpstr>
      <vt:lpstr>Compression</vt:lpstr>
      <vt:lpstr>Decompression</vt:lpstr>
      <vt:lpstr>Trying to Match Compression Ratios</vt:lpstr>
      <vt:lpstr>Homomorphic Average Computation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Burtscher, Martin</cp:lastModifiedBy>
  <cp:revision>71</cp:revision>
  <dcterms:created xsi:type="dcterms:W3CDTF">2025-06-11T22:03:15Z</dcterms:created>
  <dcterms:modified xsi:type="dcterms:W3CDTF">2025-11-20T12:49:05Z</dcterms:modified>
</cp:coreProperties>
</file>