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59" r:id="rId3"/>
    <p:sldId id="268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2F"/>
    <a:srgbClr val="FF9300"/>
    <a:srgbClr val="374EF0"/>
    <a:srgbClr val="A6D86E"/>
    <a:srgbClr val="EE7676"/>
    <a:srgbClr val="F5D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5561" autoAdjust="0"/>
  </p:normalViewPr>
  <p:slideViewPr>
    <p:cSldViewPr snapToGrid="0">
      <p:cViewPr varScale="1">
        <p:scale>
          <a:sx n="106" d="100"/>
          <a:sy n="106" d="100"/>
        </p:scale>
        <p:origin x="69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FBC34-EBCC-4331-859F-9243004CD95F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30B98-B676-4B1C-A68C-5DC70CAE2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3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30B98-B676-4B1C-A68C-5DC70CAE26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6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0CFF2-15D3-8D24-62A2-10FF3FD0D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E9AA23-D94F-165B-0B7B-E221603688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728AD9-C831-B4DF-04A3-FCB774E086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47E52-52C4-3CEB-82DB-5B5809E926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30B98-B676-4B1C-A68C-5DC70CAE26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9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3A9914C5-008D-402B-A091-E3841A56D638}" type="datetime1">
              <a:rPr lang="en-IN" smtClean="0"/>
              <a:t>12/06/25</a:t>
            </a:fld>
            <a:endParaRPr lang="en-US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A Bidirectional GPU Algorithm for Computing Maximum Matchings</a:t>
            </a: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gray">
          <a:xfrm>
            <a:off x="547688" y="3325812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/>
        </p:nvPicPr>
        <p:blipFill>
          <a:blip r:embed="rId2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/>
        </p:nvPicPr>
        <p:blipFill>
          <a:blip r:embed="rId3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26462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EF871-10A0-4198-86CB-D1CF5664295E}" type="datetime1">
              <a:rPr lang="en-IN" smtClean="0"/>
              <a:t>12/06/25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Bidirectional GPU Algorithm for Computing Maximum Matchings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555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AD055-8FDF-42AC-84A2-867BCB9EB00E}" type="datetime1">
              <a:rPr lang="en-IN" smtClean="0"/>
              <a:t>12/06/25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Bidirectional GPU Algorithm for Computing Maximum Matchings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10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6497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30EA4F3-F8F0-485E-8BBA-87735F2562D9}" type="datetime1">
              <a:rPr lang="en-IN" smtClean="0"/>
              <a:t>12/06/25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07212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 Bidirectional GPU Algorithm for Computing Maximum Matchings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983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6050747-5C30-44BC-8681-11C82B4980A0}" type="datetime1">
              <a:rPr lang="en-IN" smtClean="0"/>
              <a:t>12/06/25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612" y="5969000"/>
            <a:ext cx="70691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 Bidirectional GPU Algorithm for Computing Maximum Matchings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86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B7AB099E-0123-43EF-87A1-BD719498AA59}" type="datetime1">
              <a:rPr lang="en-IN" smtClean="0"/>
              <a:t>12/06/25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613" y="5940425"/>
            <a:ext cx="726916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 Bidirectional GPU Algorithm for Computing Maximum Matchings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10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A043B7B-4D5F-401C-83AF-2FD17E9F4CB7}" type="datetime1">
              <a:rPr lang="en-IN" smtClean="0"/>
              <a:t>12/06/25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Bidirectional GPU Algorithm for Computing Maximum Matchings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212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59C14-EB7E-4D25-B78D-ED5ACA93D057}" type="datetime1">
              <a:rPr lang="en-IN" smtClean="0"/>
              <a:t>12/06/25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Bidirectional GPU Algorithm for Computing Maximum Matchings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3387" y="5969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021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471EDBD-EF04-4983-B821-87CE16B9B66F}" type="datetime1">
              <a:rPr lang="en-IN" smtClean="0"/>
              <a:t>12/06/25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Bidirectional GPU Algorithm for Computing Maximum Matchings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785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41BD0-7591-4E06-8F83-0C58B8CF54E5}" type="datetime1">
              <a:rPr lang="en-IN" smtClean="0"/>
              <a:t>12/06/25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Bidirectional GPU Algorithm for Computing Maximum Matchings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253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/>
            </a:lvl1pPr>
          </a:lstStyle>
          <a:p>
            <a:fld id="{8B127EB1-94D2-4387-9981-22F6579137DE}" type="datetime1">
              <a:rPr lang="en-IN" smtClean="0"/>
              <a:t>12/06/25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Bidirectional GPU Algorithm for Computing Maximum Matchings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048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476FA-511E-4C26-A06B-B6D6687F5410}" type="datetime1">
              <a:rPr lang="en-IN" smtClean="0"/>
              <a:t>12/06/25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Bidirectional GPU Algorithm for Computing Maximum Matchings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183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6EFFE-3B06-4FD5-906C-02CF3EBE3775}" type="datetime1">
              <a:rPr lang="en-IN" smtClean="0"/>
              <a:t>12/06/25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Bidirectional GPU Algorithm for Computing Maximum Matchings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340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EF0894-653C-47E3-9BF2-FEEFD0B95B7F}" type="datetime1">
              <a:rPr lang="en-IN" smtClean="0"/>
              <a:t>12/06/25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 Bidirectional GPU Algorithm for Computing Maximum Matchings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932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/>
        </p:nvPicPr>
        <p:blipFill>
          <a:blip r:embed="rId16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/>
        </p:nvPicPr>
        <p:blipFill>
          <a:blip r:embed="rId17" cstate="print">
            <a:lum bright="40000" contrast="-50000"/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fld id="{2C05BA5D-32D4-4B5F-B2A1-9CF4CF9F1A52}" type="datetime1">
              <a:rPr lang="en-IN" smtClean="0"/>
              <a:t>12/06/25</a:t>
            </a:fld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5969000"/>
            <a:ext cx="692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/>
              <a:t>A Bidirectional GPU Algorithm for Computing Maximum Matchings</a:t>
            </a:r>
            <a:endParaRPr lang="en-US" dirty="0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0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DDF58-3683-CBAC-EF31-92316D6F8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141413"/>
            <a:ext cx="9144000" cy="1722739"/>
          </a:xfrm>
        </p:spPr>
        <p:txBody>
          <a:bodyPr/>
          <a:lstStyle/>
          <a:p>
            <a:r>
              <a:rPr lang="en-IN" b="1" dirty="0"/>
              <a:t>A Bidirectional GPU Algorithm for Computing Maximum Matchings</a:t>
            </a:r>
            <a:endParaRPr lang="en-US" sz="39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F8D2D-A2DC-CEC7-3768-4310E76C6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87" y="3522133"/>
            <a:ext cx="8226425" cy="2481102"/>
          </a:xfrm>
        </p:spPr>
        <p:txBody>
          <a:bodyPr/>
          <a:lstStyle/>
          <a:p>
            <a:r>
              <a:rPr lang="en-IN" sz="2400" dirty="0"/>
              <a:t>Anju Mongandampulath Akathoott and Martin Burtscher</a:t>
            </a:r>
          </a:p>
          <a:p>
            <a:r>
              <a:rPr lang="en-IN" sz="2400" dirty="0"/>
              <a:t>Department of Computer Science</a:t>
            </a:r>
          </a:p>
          <a:p>
            <a:r>
              <a:rPr lang="en-IN" sz="2400" dirty="0"/>
              <a:t>Texas State University</a:t>
            </a:r>
          </a:p>
          <a:p>
            <a:endParaRPr lang="en-US" sz="2400" dirty="0"/>
          </a:p>
        </p:txBody>
      </p:sp>
      <p:pic>
        <p:nvPicPr>
          <p:cNvPr id="5" name="Picture 4" descr="Texas State University's logo">
            <a:extLst>
              <a:ext uri="{FF2B5EF4-FFF2-40B4-BE49-F238E27FC236}">
                <a16:creationId xmlns:a16="http://schemas.microsoft.com/office/drawing/2014/main" id="{305B5135-074A-B055-FF75-D8C5F6E35F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5" b="16558"/>
          <a:stretch/>
        </p:blipFill>
        <p:spPr>
          <a:xfrm>
            <a:off x="458787" y="4695012"/>
            <a:ext cx="2580243" cy="944168"/>
          </a:xfrm>
          <a:prstGeom prst="rect">
            <a:avLst/>
          </a:prstGeom>
        </p:spPr>
      </p:pic>
      <p:pic>
        <p:nvPicPr>
          <p:cNvPr id="9" name="Picture 2" descr="Efficient Computing Laboratory's logo">
            <a:extLst>
              <a:ext uri="{FF2B5EF4-FFF2-40B4-BE49-F238E27FC236}">
                <a16:creationId xmlns:a16="http://schemas.microsoft.com/office/drawing/2014/main" id="{DE69DC9E-A8AA-17BE-AA75-C418E1A14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14" y="4695011"/>
            <a:ext cx="1621113" cy="100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56122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F5CA-4A79-0F0D-32E7-041500D39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4"/>
            <a:ext cx="8113363" cy="6291188"/>
          </a:xfrm>
        </p:spPr>
        <p:txBody>
          <a:bodyPr>
            <a:normAutofit/>
          </a:bodyPr>
          <a:lstStyle/>
          <a:p>
            <a:r>
              <a:rPr lang="en-IN" dirty="0"/>
              <a:t>Compare with the </a:t>
            </a:r>
            <a:r>
              <a:rPr lang="en-IN" dirty="0">
                <a:solidFill>
                  <a:srgbClr val="FF0000"/>
                </a:solidFill>
              </a:rPr>
              <a:t>SOTA GPU &amp; CPU codes</a:t>
            </a:r>
          </a:p>
          <a:p>
            <a:r>
              <a:rPr lang="en-IN" dirty="0"/>
              <a:t>GPU: </a:t>
            </a:r>
            <a:r>
              <a:rPr lang="en-IN" dirty="0">
                <a:solidFill>
                  <a:srgbClr val="0070C0"/>
                </a:solidFill>
              </a:rPr>
              <a:t>RTX 4090</a:t>
            </a:r>
          </a:p>
          <a:p>
            <a:pPr lvl="1"/>
            <a:r>
              <a:rPr lang="en-IN" dirty="0"/>
              <a:t>16384 CUDA cores, 24 GB global memory </a:t>
            </a:r>
          </a:p>
          <a:p>
            <a:r>
              <a:rPr lang="en-IN" dirty="0"/>
              <a:t>CPU: </a:t>
            </a:r>
            <a:r>
              <a:rPr lang="en-IN" dirty="0" err="1"/>
              <a:t>Ryzen</a:t>
            </a:r>
            <a:r>
              <a:rPr lang="en-IN" dirty="0"/>
              <a:t> </a:t>
            </a:r>
            <a:r>
              <a:rPr lang="en-IN" dirty="0" err="1"/>
              <a:t>Threadripper</a:t>
            </a:r>
            <a:r>
              <a:rPr lang="en-IN" dirty="0"/>
              <a:t> 3970X</a:t>
            </a:r>
          </a:p>
          <a:p>
            <a:pPr lvl="1"/>
            <a:r>
              <a:rPr lang="en-IN" dirty="0"/>
              <a:t>1 socket, 32 cores per socket, 64 </a:t>
            </a:r>
            <a:r>
              <a:rPr lang="en-IN" dirty="0" err="1"/>
              <a:t>hyperthreads</a:t>
            </a:r>
            <a:endParaRPr lang="en-IN" dirty="0"/>
          </a:p>
          <a:p>
            <a:pPr lvl="1"/>
            <a:r>
              <a:rPr lang="en-IN" dirty="0"/>
              <a:t>256 GB main memory</a:t>
            </a:r>
          </a:p>
          <a:p>
            <a:r>
              <a:rPr lang="en-IN" dirty="0">
                <a:solidFill>
                  <a:srgbClr val="0070C0"/>
                </a:solidFill>
              </a:rPr>
              <a:t>22 input graphs </a:t>
            </a:r>
            <a:r>
              <a:rPr lang="en-IN" dirty="0"/>
              <a:t>of various sizes, types, degrees</a:t>
            </a:r>
          </a:p>
          <a:p>
            <a:r>
              <a:rPr lang="en-IN" dirty="0"/>
              <a:t>Performance metric: </a:t>
            </a:r>
            <a:r>
              <a:rPr lang="en-IN" dirty="0">
                <a:solidFill>
                  <a:srgbClr val="FF0000"/>
                </a:solidFill>
              </a:rPr>
              <a:t>throughput</a:t>
            </a:r>
          </a:p>
          <a:p>
            <a:pPr lvl="1"/>
            <a:r>
              <a:rPr lang="en-IN" dirty="0"/>
              <a:t>Edges processed per second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AEF82-D3FD-1B8B-C10A-1B214AB3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DC8A7-EE87-F056-08CE-E1B9A591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Bidirectional GPU Algorithm for Computing Maximum Matchings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AE2311-8ECB-E08C-FF0B-37CC96EB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</p:spTree>
    <p:extLst>
      <p:ext uri="{BB962C8B-B14F-4D97-AF65-F5344CB8AC3E}">
        <p14:creationId xmlns:p14="http://schemas.microsoft.com/office/powerpoint/2010/main" val="25137008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7DDFC-9C76-5130-5DAC-6C9F721D5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EA5D3-7848-C9EB-9CAE-A1B066BB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11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3F3DC6E-4DA9-F0E4-0C91-EFA0050DE774}"/>
              </a:ext>
            </a:extLst>
          </p:cNvPr>
          <p:cNvSpPr txBox="1">
            <a:spLocks/>
          </p:cNvSpPr>
          <p:nvPr/>
        </p:nvSpPr>
        <p:spPr bwMode="auto">
          <a:xfrm>
            <a:off x="457199" y="1735810"/>
            <a:ext cx="3053733" cy="423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2600" dirty="0"/>
              <a:t>Geomean - ECL-MM is </a:t>
            </a:r>
            <a:r>
              <a:rPr lang="en-IN" sz="2600" dirty="0">
                <a:solidFill>
                  <a:srgbClr val="FF0000"/>
                </a:solidFill>
              </a:rPr>
              <a:t>1.63x and 2.18x faster </a:t>
            </a:r>
            <a:r>
              <a:rPr lang="en-IN" sz="2600" dirty="0"/>
              <a:t>than APFB-WR &amp; APFB</a:t>
            </a:r>
          </a:p>
          <a:p>
            <a:r>
              <a:rPr lang="en-IN" sz="2600" dirty="0" err="1"/>
              <a:t>RoadNet</a:t>
            </a:r>
            <a:r>
              <a:rPr lang="en-IN" sz="2600" dirty="0"/>
              <a:t>-CA: Small graph with small average and  maximum degrees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A229E9C-DDDC-C485-843E-14FCB49F4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7030" y="1627387"/>
            <a:ext cx="5506970" cy="330418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BF16C-7AA7-8EE2-27AA-3929E89B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Bidirectional GPU Algorithm for Computing Maximum Matchings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34658-825A-61AE-6F7A-8FBD69172E0D}"/>
              </a:ext>
            </a:extLst>
          </p:cNvPr>
          <p:cNvSpPr txBox="1"/>
          <p:nvPr/>
        </p:nvSpPr>
        <p:spPr>
          <a:xfrm>
            <a:off x="3986590" y="4896152"/>
            <a:ext cx="5031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IN" sz="18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[2] M. Deveci, K. Kaya, B. Uçar, and </a:t>
            </a:r>
            <a:r>
              <a:rPr lang="en-IN" sz="18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Ü</a:t>
            </a:r>
            <a:r>
              <a:rPr lang="en-IN" sz="18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. V. </a:t>
            </a:r>
            <a:r>
              <a:rPr lang="en-IN" sz="18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Çatalyürek</a:t>
            </a:r>
            <a:r>
              <a:rPr lang="en-IN" sz="18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“GPU-accelerated maximum cardinality matching algorithms for bipartite graphs,” in Euro-Par 2013</a:t>
            </a:r>
            <a:endParaRPr lang="en-US" sz="180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FD66AD2-64E8-364A-545C-D7904115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SOTA GPU Codes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3478595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AF9E-EF1F-F083-EFFF-F2494C84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688"/>
            <a:ext cx="8304590" cy="639762"/>
          </a:xfrm>
        </p:spPr>
        <p:txBody>
          <a:bodyPr/>
          <a:lstStyle/>
          <a:p>
            <a:r>
              <a:rPr lang="en-IN" dirty="0"/>
              <a:t>CPU Comparison (Tree Grafting Code)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B2CE2-8093-B2A4-7446-15E81ABD3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10" y="1669273"/>
            <a:ext cx="2967925" cy="4134627"/>
          </a:xfrm>
        </p:spPr>
        <p:txBody>
          <a:bodyPr>
            <a:normAutofit/>
          </a:bodyPr>
          <a:lstStyle/>
          <a:p>
            <a:r>
              <a:rPr lang="en-IN" sz="2600" dirty="0"/>
              <a:t>Geomean </a:t>
            </a:r>
          </a:p>
          <a:p>
            <a:pPr lvl="1"/>
            <a:r>
              <a:rPr lang="en-IN" sz="2400" dirty="0"/>
              <a:t>ECL-MM is </a:t>
            </a:r>
            <a:r>
              <a:rPr lang="en-IN" sz="2400" dirty="0">
                <a:solidFill>
                  <a:srgbClr val="FF0000"/>
                </a:solidFill>
              </a:rPr>
              <a:t>4.5x faster</a:t>
            </a:r>
            <a:r>
              <a:rPr lang="en-IN" sz="2400" dirty="0">
                <a:solidFill>
                  <a:srgbClr val="C00000"/>
                </a:solidFill>
              </a:rPr>
              <a:t> </a:t>
            </a:r>
            <a:r>
              <a:rPr lang="en-IN" sz="2400" dirty="0"/>
              <a:t>than TG</a:t>
            </a:r>
          </a:p>
          <a:p>
            <a:pPr lvl="1"/>
            <a:r>
              <a:rPr lang="en-IN" sz="2400" dirty="0"/>
              <a:t>TG run with 31 threads</a:t>
            </a:r>
          </a:p>
          <a:p>
            <a:r>
              <a:rPr lang="en-IN" sz="2600" dirty="0"/>
              <a:t>ECL-MM is faster on almost all inputs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C6A97-9C62-25EA-8AAA-D78D5B83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12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A7F2C46-B9E3-C33A-1AE1-7AA5D9CCD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1953" y="1696871"/>
            <a:ext cx="5819760" cy="349185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1E35E-81D3-AE7F-E66B-AE1CED94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Bidirectional GPU Algorithm for Computing Maximum Matchings</a:t>
            </a:r>
          </a:p>
        </p:txBody>
      </p:sp>
    </p:spTree>
    <p:extLst>
      <p:ext uri="{BB962C8B-B14F-4D97-AF65-F5344CB8AC3E}">
        <p14:creationId xmlns:p14="http://schemas.microsoft.com/office/powerpoint/2010/main" val="31492895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ADFF-5C37-6C8B-B08D-135BE1C2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085BE-DC82-1487-BEC6-C758D3478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633581" cy="62863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IN" dirty="0">
                <a:solidFill>
                  <a:srgbClr val="0070C0"/>
                </a:solidFill>
              </a:rPr>
              <a:t>ECL-MM:</a:t>
            </a:r>
            <a:r>
              <a:rPr lang="en-IN" dirty="0"/>
              <a:t> </a:t>
            </a:r>
            <a:r>
              <a:rPr lang="en-IN" dirty="0">
                <a:solidFill>
                  <a:srgbClr val="FF0000"/>
                </a:solidFill>
              </a:rPr>
              <a:t>fastest</a:t>
            </a:r>
            <a:r>
              <a:rPr lang="en-IN" dirty="0"/>
              <a:t> maximum matching GPU code</a:t>
            </a:r>
          </a:p>
          <a:p>
            <a:pPr>
              <a:spcBef>
                <a:spcPts val="0"/>
              </a:spcBef>
            </a:pPr>
            <a:r>
              <a:rPr lang="en-IN" dirty="0"/>
              <a:t>Exposes additional parallelism </a:t>
            </a:r>
          </a:p>
          <a:p>
            <a:pPr lvl="1">
              <a:spcBef>
                <a:spcPts val="0"/>
              </a:spcBef>
            </a:pPr>
            <a:r>
              <a:rPr lang="en-IN" dirty="0">
                <a:solidFill>
                  <a:srgbClr val="FF0000"/>
                </a:solidFill>
              </a:rPr>
              <a:t>Bidirectional</a:t>
            </a:r>
            <a:r>
              <a:rPr lang="en-IN" dirty="0"/>
              <a:t> search leads to larger frontiers</a:t>
            </a:r>
          </a:p>
          <a:p>
            <a:pPr>
              <a:spcBef>
                <a:spcPts val="0"/>
              </a:spcBef>
            </a:pPr>
            <a:r>
              <a:rPr lang="en-IN" dirty="0"/>
              <a:t>Avoids re-computations</a:t>
            </a:r>
          </a:p>
          <a:p>
            <a:pPr lvl="1">
              <a:spcBef>
                <a:spcPts val="0"/>
              </a:spcBef>
            </a:pPr>
            <a:r>
              <a:rPr lang="en-IN" dirty="0"/>
              <a:t>Reusing trees makes later iterations faster</a:t>
            </a:r>
          </a:p>
          <a:p>
            <a:pPr>
              <a:spcBef>
                <a:spcPts val="0"/>
              </a:spcBef>
            </a:pPr>
            <a:r>
              <a:rPr lang="en-IN" dirty="0"/>
              <a:t>Reduces thread conflicts</a:t>
            </a:r>
          </a:p>
          <a:p>
            <a:pPr lvl="1">
              <a:spcBef>
                <a:spcPts val="0"/>
              </a:spcBef>
            </a:pPr>
            <a:r>
              <a:rPr lang="en-IN" dirty="0"/>
              <a:t>Growing trees only half-way minimizes path overlaps</a:t>
            </a:r>
          </a:p>
          <a:p>
            <a:pPr>
              <a:spcBef>
                <a:spcPts val="0"/>
              </a:spcBef>
            </a:pPr>
            <a:r>
              <a:rPr lang="en-IN" dirty="0"/>
              <a:t>Acknowledgements: NSF Award No. 1955367</a:t>
            </a:r>
          </a:p>
          <a:p>
            <a:pPr>
              <a:spcBef>
                <a:spcPts val="0"/>
              </a:spcBef>
            </a:pPr>
            <a:r>
              <a:rPr lang="en-IN" dirty="0"/>
              <a:t>Contact: </a:t>
            </a:r>
            <a:r>
              <a:rPr lang="en-IN" dirty="0">
                <a:solidFill>
                  <a:srgbClr val="0070C0"/>
                </a:solidFill>
              </a:rPr>
              <a:t>anju.m.a@txstate.edu</a:t>
            </a:r>
          </a:p>
          <a:p>
            <a:pPr>
              <a:spcBef>
                <a:spcPts val="0"/>
              </a:spcBef>
            </a:pPr>
            <a:r>
              <a:rPr lang="en-IN" dirty="0"/>
              <a:t>Code available at </a:t>
            </a:r>
            <a:r>
              <a:rPr lang="en-IN" dirty="0">
                <a:solidFill>
                  <a:srgbClr val="FF0000"/>
                </a:solidFill>
              </a:rPr>
              <a:t>github.com/</a:t>
            </a:r>
            <a:r>
              <a:rPr lang="en-IN" dirty="0" err="1">
                <a:solidFill>
                  <a:srgbClr val="FF0000"/>
                </a:solidFill>
              </a:rPr>
              <a:t>burtscher</a:t>
            </a:r>
            <a:r>
              <a:rPr lang="en-IN" dirty="0">
                <a:solidFill>
                  <a:srgbClr val="FF0000"/>
                </a:solidFill>
              </a:rPr>
              <a:t>/ECL-MM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B648C-4A1A-EDA1-FE91-1A8F3A27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771189-AD64-22E0-9CB2-09EB718C1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24" y="1885614"/>
            <a:ext cx="1963057" cy="196305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4DB16-B303-4016-458B-BA79AA72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Bidirectional GPU Algorithm for Computing Maximum Matchings</a:t>
            </a:r>
          </a:p>
        </p:txBody>
      </p:sp>
    </p:spTree>
    <p:extLst>
      <p:ext uri="{BB962C8B-B14F-4D97-AF65-F5344CB8AC3E}">
        <p14:creationId xmlns:p14="http://schemas.microsoft.com/office/powerpoint/2010/main" val="746060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7FA5-74D0-0693-12B1-594803CB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6E5E8-8E88-A997-A8CC-A2831D315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3975"/>
            <a:ext cx="6483868" cy="4479925"/>
          </a:xfrm>
        </p:spPr>
        <p:txBody>
          <a:bodyPr wrap="square">
            <a:normAutofit/>
          </a:bodyPr>
          <a:lstStyle/>
          <a:p>
            <a:r>
              <a:rPr lang="en-IN" dirty="0">
                <a:solidFill>
                  <a:srgbClr val="0070C0"/>
                </a:solidFill>
              </a:rPr>
              <a:t>Bipartite graph</a:t>
            </a:r>
            <a:r>
              <a:rPr lang="en-IN" dirty="0"/>
              <a:t>: two disjoint sets of vertices; edges only across sets</a:t>
            </a:r>
          </a:p>
          <a:p>
            <a:r>
              <a:rPr lang="en-IN" dirty="0">
                <a:solidFill>
                  <a:srgbClr val="0070C0"/>
                </a:solidFill>
              </a:rPr>
              <a:t>Matching</a:t>
            </a:r>
            <a:r>
              <a:rPr lang="en-IN" dirty="0"/>
              <a:t>: set of vertex-disjoint edges</a:t>
            </a:r>
          </a:p>
          <a:p>
            <a:r>
              <a:rPr lang="en-IN" i="1" dirty="0">
                <a:solidFill>
                  <a:srgbClr val="C00000"/>
                </a:solidFill>
              </a:rPr>
              <a:t>Maximum</a:t>
            </a:r>
            <a:r>
              <a:rPr lang="en-IN" dirty="0">
                <a:solidFill>
                  <a:srgbClr val="C00000"/>
                </a:solidFill>
              </a:rPr>
              <a:t> matching</a:t>
            </a:r>
          </a:p>
          <a:p>
            <a:pPr lvl="1"/>
            <a:r>
              <a:rPr lang="en-IN" dirty="0"/>
              <a:t>Contains maximum possible # of edges</a:t>
            </a:r>
          </a:p>
          <a:p>
            <a:r>
              <a:rPr lang="en-IN" dirty="0"/>
              <a:t>Applications of maximum matching</a:t>
            </a:r>
          </a:p>
          <a:p>
            <a:pPr lvl="1"/>
            <a:r>
              <a:rPr lang="en-IN" dirty="0"/>
              <a:t>Job assignment, biological studies, chemical structural analysis,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14BED-7881-1F50-F66A-F4504BFE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568BAD8-5300-92A3-4153-5CF11C08C9C5}"/>
              </a:ext>
            </a:extLst>
          </p:cNvPr>
          <p:cNvGrpSpPr/>
          <p:nvPr/>
        </p:nvGrpSpPr>
        <p:grpSpPr>
          <a:xfrm>
            <a:off x="7106586" y="1884363"/>
            <a:ext cx="414339" cy="1544637"/>
            <a:chOff x="1900236" y="2443163"/>
            <a:chExt cx="414339" cy="1544637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42F2BC4-D47D-FA4B-2223-720844FCCD48}"/>
                </a:ext>
              </a:extLst>
            </p:cNvPr>
            <p:cNvSpPr/>
            <p:nvPr/>
          </p:nvSpPr>
          <p:spPr>
            <a:xfrm>
              <a:off x="1900238" y="2443163"/>
              <a:ext cx="414337" cy="314325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E20E559-F6A3-296C-056D-7FC071E7CF4B}"/>
                </a:ext>
              </a:extLst>
            </p:cNvPr>
            <p:cNvSpPr/>
            <p:nvPr/>
          </p:nvSpPr>
          <p:spPr>
            <a:xfrm>
              <a:off x="1900237" y="3058319"/>
              <a:ext cx="414337" cy="314325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17CE28F-6935-69EF-5EF4-6C3FD1284657}"/>
                </a:ext>
              </a:extLst>
            </p:cNvPr>
            <p:cNvSpPr/>
            <p:nvPr/>
          </p:nvSpPr>
          <p:spPr>
            <a:xfrm>
              <a:off x="1900236" y="3673475"/>
              <a:ext cx="414337" cy="314325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8D4BE0-F485-55F8-4B19-964CF201EE5E}"/>
              </a:ext>
            </a:extLst>
          </p:cNvPr>
          <p:cNvGrpSpPr/>
          <p:nvPr/>
        </p:nvGrpSpPr>
        <p:grpSpPr>
          <a:xfrm>
            <a:off x="8375789" y="1897857"/>
            <a:ext cx="414339" cy="1544637"/>
            <a:chOff x="1900236" y="2443163"/>
            <a:chExt cx="414339" cy="1544637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6B28C5C-4914-C308-449D-1416E5C3A086}"/>
                </a:ext>
              </a:extLst>
            </p:cNvPr>
            <p:cNvSpPr/>
            <p:nvPr/>
          </p:nvSpPr>
          <p:spPr>
            <a:xfrm>
              <a:off x="1900238" y="2443163"/>
              <a:ext cx="414337" cy="314325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A96386F-728D-D2ED-C34D-95B7A262637C}"/>
                </a:ext>
              </a:extLst>
            </p:cNvPr>
            <p:cNvSpPr/>
            <p:nvPr/>
          </p:nvSpPr>
          <p:spPr>
            <a:xfrm>
              <a:off x="1900237" y="3058319"/>
              <a:ext cx="414337" cy="314325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DFFFB08-0534-619D-CDF7-C010A97C9A0C}"/>
                </a:ext>
              </a:extLst>
            </p:cNvPr>
            <p:cNvSpPr/>
            <p:nvPr/>
          </p:nvSpPr>
          <p:spPr>
            <a:xfrm>
              <a:off x="1900236" y="3673475"/>
              <a:ext cx="414337" cy="314325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B0DBF9E-FD85-41DF-6B9A-B11C90FD1CE5}"/>
              </a:ext>
            </a:extLst>
          </p:cNvPr>
          <p:cNvSpPr txBox="1"/>
          <p:nvPr/>
        </p:nvSpPr>
        <p:spPr>
          <a:xfrm>
            <a:off x="7018416" y="1443489"/>
            <a:ext cx="59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Jobs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F6C13A4-6123-C638-1DAE-478C066450B5}"/>
              </a:ext>
            </a:extLst>
          </p:cNvPr>
          <p:cNvGrpSpPr/>
          <p:nvPr/>
        </p:nvGrpSpPr>
        <p:grpSpPr>
          <a:xfrm>
            <a:off x="7520923" y="2048272"/>
            <a:ext cx="854868" cy="1243806"/>
            <a:chOff x="9554766" y="660322"/>
            <a:chExt cx="854868" cy="1243806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B39BF84-3EF8-33E9-6992-481C4CF34675}"/>
                </a:ext>
              </a:extLst>
            </p:cNvPr>
            <p:cNvCxnSpPr/>
            <p:nvPr/>
          </p:nvCxnSpPr>
          <p:spPr>
            <a:xfrm>
              <a:off x="9554768" y="660322"/>
              <a:ext cx="854866" cy="1349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D2865CE-A6E8-3032-2933-C92C500AEA7F}"/>
                </a:ext>
              </a:extLst>
            </p:cNvPr>
            <p:cNvCxnSpPr>
              <a:cxnSpLocks/>
            </p:cNvCxnSpPr>
            <p:nvPr/>
          </p:nvCxnSpPr>
          <p:spPr>
            <a:xfrm>
              <a:off x="9554768" y="660322"/>
              <a:ext cx="854865" cy="6286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A3F950C-B168-88CE-9D96-AF1DE356D466}"/>
                </a:ext>
              </a:extLst>
            </p:cNvPr>
            <p:cNvCxnSpPr>
              <a:cxnSpLocks/>
            </p:cNvCxnSpPr>
            <p:nvPr/>
          </p:nvCxnSpPr>
          <p:spPr>
            <a:xfrm>
              <a:off x="9554767" y="1275478"/>
              <a:ext cx="854866" cy="1349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690FEE3-6842-EFFC-81FD-0F05D31ECD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4766" y="1288972"/>
              <a:ext cx="854867" cy="60166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1F2A224-9CE9-4A90-F045-4D7E8CBA5C0C}"/>
                </a:ext>
              </a:extLst>
            </p:cNvPr>
            <p:cNvCxnSpPr>
              <a:cxnSpLocks/>
            </p:cNvCxnSpPr>
            <p:nvPr/>
          </p:nvCxnSpPr>
          <p:spPr>
            <a:xfrm>
              <a:off x="9554766" y="1890634"/>
              <a:ext cx="854866" cy="1349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0704AC6-7D26-17C9-E2B8-8144490F1582}"/>
              </a:ext>
            </a:extLst>
          </p:cNvPr>
          <p:cNvCxnSpPr>
            <a:cxnSpLocks/>
          </p:cNvCxnSpPr>
          <p:nvPr/>
        </p:nvCxnSpPr>
        <p:spPr>
          <a:xfrm>
            <a:off x="7520924" y="2071402"/>
            <a:ext cx="854865" cy="628650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3DC2ED2-AB1D-834F-C921-790686EA7841}"/>
              </a:ext>
            </a:extLst>
          </p:cNvPr>
          <p:cNvCxnSpPr>
            <a:cxnSpLocks/>
          </p:cNvCxnSpPr>
          <p:nvPr/>
        </p:nvCxnSpPr>
        <p:spPr>
          <a:xfrm>
            <a:off x="7520923" y="3278584"/>
            <a:ext cx="854866" cy="13494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373B723-BC54-9475-CF17-463A090C5F0B}"/>
              </a:ext>
            </a:extLst>
          </p:cNvPr>
          <p:cNvGrpSpPr/>
          <p:nvPr/>
        </p:nvGrpSpPr>
        <p:grpSpPr>
          <a:xfrm>
            <a:off x="7106584" y="3973688"/>
            <a:ext cx="1683542" cy="1558131"/>
            <a:chOff x="1900236" y="2443163"/>
            <a:chExt cx="1683542" cy="155813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3CE3D58-EB96-37A5-56EE-1916FC7D1BAF}"/>
                </a:ext>
              </a:extLst>
            </p:cNvPr>
            <p:cNvGrpSpPr/>
            <p:nvPr/>
          </p:nvGrpSpPr>
          <p:grpSpPr>
            <a:xfrm>
              <a:off x="1900236" y="2443163"/>
              <a:ext cx="414339" cy="1544637"/>
              <a:chOff x="1900236" y="2443163"/>
              <a:chExt cx="414339" cy="1544637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82D7D6D4-28D6-225F-25FD-0BD5DE0B16E3}"/>
                  </a:ext>
                </a:extLst>
              </p:cNvPr>
              <p:cNvSpPr/>
              <p:nvPr/>
            </p:nvSpPr>
            <p:spPr>
              <a:xfrm>
                <a:off x="1900238" y="2443163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D0D4925-E5EA-F39C-6FC8-2A482CB1158C}"/>
                  </a:ext>
                </a:extLst>
              </p:cNvPr>
              <p:cNvSpPr/>
              <p:nvPr/>
            </p:nvSpPr>
            <p:spPr>
              <a:xfrm>
                <a:off x="1900237" y="3058319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E48D5A5C-2487-4A50-D1E6-A7B8E7339C5F}"/>
                  </a:ext>
                </a:extLst>
              </p:cNvPr>
              <p:cNvSpPr/>
              <p:nvPr/>
            </p:nvSpPr>
            <p:spPr>
              <a:xfrm>
                <a:off x="1900236" y="3673475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4FCA114-B87F-38EF-29CD-061EA843D696}"/>
                </a:ext>
              </a:extLst>
            </p:cNvPr>
            <p:cNvGrpSpPr/>
            <p:nvPr/>
          </p:nvGrpSpPr>
          <p:grpSpPr>
            <a:xfrm>
              <a:off x="3169439" y="2456657"/>
              <a:ext cx="414339" cy="1544637"/>
              <a:chOff x="1900236" y="2443163"/>
              <a:chExt cx="414339" cy="1544637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01DB8F4-459F-EEC5-2DEF-CA118DAF7F2A}"/>
                  </a:ext>
                </a:extLst>
              </p:cNvPr>
              <p:cNvSpPr/>
              <p:nvPr/>
            </p:nvSpPr>
            <p:spPr>
              <a:xfrm>
                <a:off x="1900238" y="2443163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79A9E1D-A9FB-6E25-E57F-EFD825795D4C}"/>
                  </a:ext>
                </a:extLst>
              </p:cNvPr>
              <p:cNvSpPr/>
              <p:nvPr/>
            </p:nvSpPr>
            <p:spPr>
              <a:xfrm>
                <a:off x="1900237" y="3058319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2586BC0-6946-7FFB-2C10-87BA1DE76DF9}"/>
                  </a:ext>
                </a:extLst>
              </p:cNvPr>
              <p:cNvSpPr/>
              <p:nvPr/>
            </p:nvSpPr>
            <p:spPr>
              <a:xfrm>
                <a:off x="1900236" y="3673475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86BDFAA-D365-C66A-0751-E31555D83E1F}"/>
                </a:ext>
              </a:extLst>
            </p:cNvPr>
            <p:cNvCxnSpPr>
              <a:stCxn id="72" idx="6"/>
              <a:endCxn id="69" idx="2"/>
            </p:cNvCxnSpPr>
            <p:nvPr/>
          </p:nvCxnSpPr>
          <p:spPr>
            <a:xfrm>
              <a:off x="2314575" y="2600326"/>
              <a:ext cx="854866" cy="13494"/>
            </a:xfrm>
            <a:prstGeom prst="line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C7A508E-90C0-6C20-6A04-A20069B7194A}"/>
                </a:ext>
              </a:extLst>
            </p:cNvPr>
            <p:cNvCxnSpPr>
              <a:cxnSpLocks/>
              <a:stCxn id="72" idx="6"/>
              <a:endCxn id="70" idx="2"/>
            </p:cNvCxnSpPr>
            <p:nvPr/>
          </p:nvCxnSpPr>
          <p:spPr>
            <a:xfrm>
              <a:off x="2314575" y="2600326"/>
              <a:ext cx="854865" cy="62865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37EAC15-3030-C183-E11A-CFB4F2B97F30}"/>
                </a:ext>
              </a:extLst>
            </p:cNvPr>
            <p:cNvCxnSpPr>
              <a:cxnSpLocks/>
              <a:stCxn id="73" idx="6"/>
              <a:endCxn id="70" idx="2"/>
            </p:cNvCxnSpPr>
            <p:nvPr/>
          </p:nvCxnSpPr>
          <p:spPr>
            <a:xfrm>
              <a:off x="2314574" y="3215482"/>
              <a:ext cx="854866" cy="13494"/>
            </a:xfrm>
            <a:prstGeom prst="line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7BBA51C-FBD5-5C3A-2388-0F91D6CC5B32}"/>
                </a:ext>
              </a:extLst>
            </p:cNvPr>
            <p:cNvCxnSpPr>
              <a:cxnSpLocks/>
              <a:stCxn id="74" idx="6"/>
              <a:endCxn id="70" idx="2"/>
            </p:cNvCxnSpPr>
            <p:nvPr/>
          </p:nvCxnSpPr>
          <p:spPr>
            <a:xfrm flipV="1">
              <a:off x="2314573" y="3228976"/>
              <a:ext cx="854867" cy="60166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58993C9-57FE-FA8A-FC2F-64950D89CFD7}"/>
                </a:ext>
              </a:extLst>
            </p:cNvPr>
            <p:cNvCxnSpPr>
              <a:cxnSpLocks/>
              <a:stCxn id="74" idx="6"/>
              <a:endCxn id="71" idx="2"/>
            </p:cNvCxnSpPr>
            <p:nvPr/>
          </p:nvCxnSpPr>
          <p:spPr>
            <a:xfrm>
              <a:off x="2314573" y="3830638"/>
              <a:ext cx="854866" cy="13494"/>
            </a:xfrm>
            <a:prstGeom prst="line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9DD976CF-6906-1213-A98A-B9FE0AC27D38}"/>
              </a:ext>
            </a:extLst>
          </p:cNvPr>
          <p:cNvSpPr txBox="1"/>
          <p:nvPr/>
        </p:nvSpPr>
        <p:spPr>
          <a:xfrm>
            <a:off x="7873108" y="1448983"/>
            <a:ext cx="116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Applicants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A21A5-9CEB-8910-1202-CDE59656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Bidirectional GPU Algorithm for Computing Maximum Matchings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94D5A-4EA3-BF2E-7D6A-7147F0F7A2AE}"/>
              </a:ext>
            </a:extLst>
          </p:cNvPr>
          <p:cNvSpPr txBox="1"/>
          <p:nvPr/>
        </p:nvSpPr>
        <p:spPr>
          <a:xfrm>
            <a:off x="7215070" y="3393598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/>
              <a:t>A matching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32F9FD-C47E-5426-E460-6034363A5F16}"/>
              </a:ext>
            </a:extLst>
          </p:cNvPr>
          <p:cNvSpPr txBox="1"/>
          <p:nvPr/>
        </p:nvSpPr>
        <p:spPr>
          <a:xfrm>
            <a:off x="6631198" y="5546254"/>
            <a:ext cx="2406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/>
              <a:t>Maximum matching</a:t>
            </a:r>
          </a:p>
        </p:txBody>
      </p:sp>
    </p:spTree>
    <p:extLst>
      <p:ext uri="{BB962C8B-B14F-4D97-AF65-F5344CB8AC3E}">
        <p14:creationId xmlns:p14="http://schemas.microsoft.com/office/powerpoint/2010/main" val="23585914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13A89-E630-B8D1-0357-46043A6D4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31F8-97B8-2935-B90B-EA78E483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Computing Maximum Matchings </a:t>
            </a:r>
            <a:br>
              <a:rPr lang="en-I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5EF3F-39EE-9047-3331-56BD838CF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323975"/>
            <a:ext cx="8102377" cy="4752937"/>
          </a:xfrm>
        </p:spPr>
        <p:txBody>
          <a:bodyPr wrap="square">
            <a:normAutofit/>
          </a:bodyPr>
          <a:lstStyle/>
          <a:p>
            <a:pPr>
              <a:spcBef>
                <a:spcPts val="600"/>
              </a:spcBef>
            </a:pPr>
            <a:r>
              <a:rPr lang="en-IN" dirty="0">
                <a:solidFill>
                  <a:srgbClr val="C00000"/>
                </a:solidFill>
              </a:rPr>
              <a:t>Augmenting paths</a:t>
            </a:r>
          </a:p>
          <a:p>
            <a:pPr lvl="1">
              <a:spcBef>
                <a:spcPts val="600"/>
              </a:spcBef>
            </a:pPr>
            <a:r>
              <a:rPr lang="en-IN" dirty="0"/>
              <a:t>Start and end in unmatched vertices of opposite sets</a:t>
            </a:r>
          </a:p>
          <a:p>
            <a:pPr lvl="1">
              <a:spcBef>
                <a:spcPts val="600"/>
              </a:spcBef>
            </a:pPr>
            <a:r>
              <a:rPr lang="en-IN" dirty="0"/>
              <a:t>Edges must alternate in their matching status</a:t>
            </a:r>
          </a:p>
          <a:p>
            <a:pPr lvl="1">
              <a:spcBef>
                <a:spcPts val="600"/>
              </a:spcBef>
            </a:pPr>
            <a:r>
              <a:rPr lang="en-IN" dirty="0"/>
              <a:t># unmatched edges = # matched edges + 1</a:t>
            </a:r>
          </a:p>
          <a:p>
            <a:pPr>
              <a:spcBef>
                <a:spcPts val="600"/>
              </a:spcBef>
            </a:pPr>
            <a:r>
              <a:rPr lang="en-IN" dirty="0">
                <a:solidFill>
                  <a:srgbClr val="0070C0"/>
                </a:solidFill>
              </a:rPr>
              <a:t>Flip</a:t>
            </a:r>
            <a:r>
              <a:rPr lang="en-IN" dirty="0"/>
              <a:t> the matching status of edges on </a:t>
            </a:r>
            <a:br>
              <a:rPr lang="en-IN" dirty="0"/>
            </a:br>
            <a:r>
              <a:rPr lang="en-IN" dirty="0"/>
              <a:t>augmenting path (</a:t>
            </a:r>
            <a:r>
              <a:rPr lang="en-IN" dirty="0">
                <a:solidFill>
                  <a:srgbClr val="C00000"/>
                </a:solidFill>
              </a:rPr>
              <a:t>augmentation step</a:t>
            </a:r>
            <a:r>
              <a:rPr lang="en-IN" dirty="0"/>
              <a:t>)</a:t>
            </a:r>
          </a:p>
          <a:p>
            <a:pPr lvl="1">
              <a:spcBef>
                <a:spcPts val="600"/>
              </a:spcBef>
            </a:pPr>
            <a:r>
              <a:rPr lang="en-IN" dirty="0"/>
              <a:t>|New matching| = |Previous matching| + 1 </a:t>
            </a:r>
          </a:p>
          <a:p>
            <a:pPr>
              <a:spcBef>
                <a:spcPts val="600"/>
              </a:spcBef>
            </a:pPr>
            <a:r>
              <a:rPr lang="en-IN" dirty="0"/>
              <a:t>Repeat until no more </a:t>
            </a:r>
            <a:r>
              <a:rPr lang="en-IN" dirty="0" err="1"/>
              <a:t>augm</a:t>
            </a:r>
            <a:r>
              <a:rPr lang="en-IN" dirty="0"/>
              <a:t>. paths exist</a:t>
            </a:r>
          </a:p>
          <a:p>
            <a:pPr lvl="1">
              <a:spcBef>
                <a:spcPts val="600"/>
              </a:spcBef>
            </a:pPr>
            <a:r>
              <a:rPr lang="en-IN" dirty="0"/>
              <a:t>Always yields a maximum matching</a:t>
            </a:r>
            <a:endParaRPr lang="en-IN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F26BF-D8D4-E2A1-17AB-C57D44FD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3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BD8A7D8-F668-ACD8-29F4-A79B07D4C4C9}"/>
              </a:ext>
            </a:extLst>
          </p:cNvPr>
          <p:cNvGrpSpPr/>
          <p:nvPr/>
        </p:nvGrpSpPr>
        <p:grpSpPr>
          <a:xfrm>
            <a:off x="7213022" y="3698645"/>
            <a:ext cx="414339" cy="1544637"/>
            <a:chOff x="1900236" y="2443163"/>
            <a:chExt cx="414339" cy="1544637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BEC1C34-5C40-454E-9F0A-A4BAACA0C4DE}"/>
                </a:ext>
              </a:extLst>
            </p:cNvPr>
            <p:cNvSpPr/>
            <p:nvPr/>
          </p:nvSpPr>
          <p:spPr>
            <a:xfrm>
              <a:off x="1900238" y="2443163"/>
              <a:ext cx="414337" cy="314325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D833C7C-1135-5942-BAFE-CA41D8007992}"/>
                </a:ext>
              </a:extLst>
            </p:cNvPr>
            <p:cNvSpPr/>
            <p:nvPr/>
          </p:nvSpPr>
          <p:spPr>
            <a:xfrm>
              <a:off x="1900237" y="3058319"/>
              <a:ext cx="414337" cy="314325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7AD292D-F950-65C7-FF01-D450C15C99FA}"/>
                </a:ext>
              </a:extLst>
            </p:cNvPr>
            <p:cNvSpPr/>
            <p:nvPr/>
          </p:nvSpPr>
          <p:spPr>
            <a:xfrm>
              <a:off x="1900236" y="3673475"/>
              <a:ext cx="414337" cy="314325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A64B4B4-E373-726B-D2B9-BB539E54E679}"/>
              </a:ext>
            </a:extLst>
          </p:cNvPr>
          <p:cNvGrpSpPr/>
          <p:nvPr/>
        </p:nvGrpSpPr>
        <p:grpSpPr>
          <a:xfrm>
            <a:off x="8482225" y="3712139"/>
            <a:ext cx="414339" cy="1544637"/>
            <a:chOff x="1900236" y="2443163"/>
            <a:chExt cx="414339" cy="1544637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E798635-33D4-C472-2B6E-82DFA68217BC}"/>
                </a:ext>
              </a:extLst>
            </p:cNvPr>
            <p:cNvSpPr/>
            <p:nvPr/>
          </p:nvSpPr>
          <p:spPr>
            <a:xfrm>
              <a:off x="1900238" y="2443163"/>
              <a:ext cx="414337" cy="314325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312DACF-F6EC-833E-871A-F0389842D2DE}"/>
                </a:ext>
              </a:extLst>
            </p:cNvPr>
            <p:cNvSpPr/>
            <p:nvPr/>
          </p:nvSpPr>
          <p:spPr>
            <a:xfrm>
              <a:off x="1900237" y="3058319"/>
              <a:ext cx="414337" cy="314325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94C300B-319A-399D-9698-359E36720C25}"/>
                </a:ext>
              </a:extLst>
            </p:cNvPr>
            <p:cNvSpPr/>
            <p:nvPr/>
          </p:nvSpPr>
          <p:spPr>
            <a:xfrm>
              <a:off x="1900236" y="3673475"/>
              <a:ext cx="414337" cy="314325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88C7B0C-E270-CCFF-95AC-D425EC3E6C52}"/>
              </a:ext>
            </a:extLst>
          </p:cNvPr>
          <p:cNvSpPr txBox="1"/>
          <p:nvPr/>
        </p:nvSpPr>
        <p:spPr>
          <a:xfrm>
            <a:off x="7124852" y="3257771"/>
            <a:ext cx="59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Jobs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AF3AB75-0D45-8428-20F2-A2B9B9B922DB}"/>
              </a:ext>
            </a:extLst>
          </p:cNvPr>
          <p:cNvGrpSpPr/>
          <p:nvPr/>
        </p:nvGrpSpPr>
        <p:grpSpPr>
          <a:xfrm>
            <a:off x="7627359" y="3862554"/>
            <a:ext cx="854868" cy="1243806"/>
            <a:chOff x="9554766" y="660322"/>
            <a:chExt cx="854868" cy="1243806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5F02958-2B2D-A0C1-4456-11DE9BE187F3}"/>
                </a:ext>
              </a:extLst>
            </p:cNvPr>
            <p:cNvCxnSpPr/>
            <p:nvPr/>
          </p:nvCxnSpPr>
          <p:spPr>
            <a:xfrm>
              <a:off x="9554768" y="660322"/>
              <a:ext cx="854866" cy="1349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EAA7E8F-C26F-3A4E-F391-6095EE77ED39}"/>
                </a:ext>
              </a:extLst>
            </p:cNvPr>
            <p:cNvCxnSpPr>
              <a:cxnSpLocks/>
            </p:cNvCxnSpPr>
            <p:nvPr/>
          </p:nvCxnSpPr>
          <p:spPr>
            <a:xfrm>
              <a:off x="9554768" y="660322"/>
              <a:ext cx="854865" cy="6286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7A4B492-7D34-9D7C-D11F-69FB45544FE3}"/>
                </a:ext>
              </a:extLst>
            </p:cNvPr>
            <p:cNvCxnSpPr>
              <a:cxnSpLocks/>
            </p:cNvCxnSpPr>
            <p:nvPr/>
          </p:nvCxnSpPr>
          <p:spPr>
            <a:xfrm>
              <a:off x="9554767" y="1275478"/>
              <a:ext cx="854866" cy="1349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4187BC2-45CF-14CA-60EE-D68AB36E6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4766" y="1288972"/>
              <a:ext cx="854867" cy="60166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C92058A-11E2-CF25-A2FE-D9379C538F03}"/>
                </a:ext>
              </a:extLst>
            </p:cNvPr>
            <p:cNvCxnSpPr>
              <a:cxnSpLocks/>
            </p:cNvCxnSpPr>
            <p:nvPr/>
          </p:nvCxnSpPr>
          <p:spPr>
            <a:xfrm>
              <a:off x="9554766" y="1890634"/>
              <a:ext cx="854866" cy="1349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0B5F1A0-FAEE-166C-986F-9880005361CD}"/>
              </a:ext>
            </a:extLst>
          </p:cNvPr>
          <p:cNvCxnSpPr>
            <a:cxnSpLocks/>
          </p:cNvCxnSpPr>
          <p:nvPr/>
        </p:nvCxnSpPr>
        <p:spPr>
          <a:xfrm>
            <a:off x="7627360" y="3885684"/>
            <a:ext cx="854865" cy="628650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164F307-E7E3-3D26-5B28-1D1629E9C236}"/>
              </a:ext>
            </a:extLst>
          </p:cNvPr>
          <p:cNvCxnSpPr>
            <a:cxnSpLocks/>
          </p:cNvCxnSpPr>
          <p:nvPr/>
        </p:nvCxnSpPr>
        <p:spPr>
          <a:xfrm>
            <a:off x="7627359" y="5092866"/>
            <a:ext cx="854866" cy="13494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4037ADC-CA3A-27DB-27BC-7AFF411E957A}"/>
              </a:ext>
            </a:extLst>
          </p:cNvPr>
          <p:cNvCxnSpPr/>
          <p:nvPr/>
        </p:nvCxnSpPr>
        <p:spPr>
          <a:xfrm>
            <a:off x="7583353" y="4379639"/>
            <a:ext cx="976222" cy="13494"/>
          </a:xfrm>
          <a:prstGeom prst="line">
            <a:avLst/>
          </a:prstGeom>
          <a:noFill/>
          <a:ln w="12700" cap="flat" cmpd="sng" algn="ctr">
            <a:solidFill>
              <a:srgbClr val="322FFF"/>
            </a:solidFill>
            <a:prstDash val="sysDash"/>
            <a:miter lim="800000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64AEC6B-4526-A8D8-AEB8-1C852FB50F40}"/>
              </a:ext>
            </a:extLst>
          </p:cNvPr>
          <p:cNvCxnSpPr>
            <a:cxnSpLocks/>
          </p:cNvCxnSpPr>
          <p:nvPr/>
        </p:nvCxnSpPr>
        <p:spPr>
          <a:xfrm>
            <a:off x="7583354" y="3986744"/>
            <a:ext cx="976221" cy="406389"/>
          </a:xfrm>
          <a:prstGeom prst="line">
            <a:avLst/>
          </a:prstGeom>
          <a:noFill/>
          <a:ln w="12700" cap="flat" cmpd="sng" algn="ctr">
            <a:solidFill>
              <a:srgbClr val="322FFF"/>
            </a:solidFill>
            <a:prstDash val="sysDash"/>
            <a:miter lim="800000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0178B3F-2A35-9710-23A4-CADF77A4F6BD}"/>
              </a:ext>
            </a:extLst>
          </p:cNvPr>
          <p:cNvCxnSpPr>
            <a:cxnSpLocks/>
          </p:cNvCxnSpPr>
          <p:nvPr/>
        </p:nvCxnSpPr>
        <p:spPr>
          <a:xfrm>
            <a:off x="7583354" y="3986744"/>
            <a:ext cx="976222" cy="13494"/>
          </a:xfrm>
          <a:prstGeom prst="line">
            <a:avLst/>
          </a:prstGeom>
          <a:noFill/>
          <a:ln w="12700" cap="flat" cmpd="sng" algn="ctr">
            <a:solidFill>
              <a:srgbClr val="322FFF"/>
            </a:solidFill>
            <a:prstDash val="sysDash"/>
            <a:miter lim="800000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E2FB0E0-838F-1113-D96B-EB6094F1130F}"/>
              </a:ext>
            </a:extLst>
          </p:cNvPr>
          <p:cNvCxnSpPr>
            <a:cxnSpLocks/>
          </p:cNvCxnSpPr>
          <p:nvPr/>
        </p:nvCxnSpPr>
        <p:spPr>
          <a:xfrm>
            <a:off x="7628309" y="4489800"/>
            <a:ext cx="854866" cy="13494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C51A548-8657-DDD1-B3ED-D9A8F3F24B47}"/>
              </a:ext>
            </a:extLst>
          </p:cNvPr>
          <p:cNvCxnSpPr>
            <a:cxnSpLocks/>
          </p:cNvCxnSpPr>
          <p:nvPr/>
        </p:nvCxnSpPr>
        <p:spPr>
          <a:xfrm>
            <a:off x="7640455" y="3881362"/>
            <a:ext cx="854866" cy="13494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C3D7C34-D062-B71E-B79F-F9755F7CA792}"/>
              </a:ext>
            </a:extLst>
          </p:cNvPr>
          <p:cNvSpPr txBox="1"/>
          <p:nvPr/>
        </p:nvSpPr>
        <p:spPr>
          <a:xfrm>
            <a:off x="7979544" y="3263265"/>
            <a:ext cx="116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Applicants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5BF0A-735A-5614-9CBA-F598BBC66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Bidirectional GPU Algorithm for Computing Maximum Matchings</a:t>
            </a:r>
          </a:p>
        </p:txBody>
      </p:sp>
    </p:spTree>
    <p:extLst>
      <p:ext uri="{BB962C8B-B14F-4D97-AF65-F5344CB8AC3E}">
        <p14:creationId xmlns:p14="http://schemas.microsoft.com/office/powerpoint/2010/main" val="1306193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4014-0BBD-A9C4-B572-964E5D0E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Augmenting Path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FA73D-935C-576B-6CEC-D217EE594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323976"/>
            <a:ext cx="8229598" cy="3978576"/>
          </a:xfrm>
        </p:spPr>
        <p:txBody>
          <a:bodyPr>
            <a:normAutofit/>
          </a:bodyPr>
          <a:lstStyle/>
          <a:p>
            <a:r>
              <a:rPr lang="en-IN" dirty="0"/>
              <a:t>The costliest step (uses modified BFS / DFS)</a:t>
            </a:r>
          </a:p>
          <a:p>
            <a:r>
              <a:rPr lang="en-IN" dirty="0"/>
              <a:t>Parallel algorithms (multi-source)</a:t>
            </a:r>
          </a:p>
          <a:p>
            <a:pPr lvl="1"/>
            <a:r>
              <a:rPr lang="en-IN" dirty="0"/>
              <a:t>Find </a:t>
            </a:r>
            <a:r>
              <a:rPr lang="en-IN" dirty="0">
                <a:solidFill>
                  <a:srgbClr val="C00000"/>
                </a:solidFill>
              </a:rPr>
              <a:t>vertex-disjoint augmenting paths</a:t>
            </a:r>
            <a:r>
              <a:rPr lang="en-IN" dirty="0"/>
              <a:t> in parallel</a:t>
            </a:r>
          </a:p>
          <a:p>
            <a:pPr lvl="1"/>
            <a:r>
              <a:rPr lang="en-IN" dirty="0"/>
              <a:t>Augment along all of them in parallel</a:t>
            </a:r>
          </a:p>
          <a:p>
            <a:r>
              <a:rPr lang="en-IN" dirty="0"/>
              <a:t>Large graphs with many augmenting paths motivate use of GPUs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3FBC-712D-77F3-F20D-6D20F1B6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8391C7AA-A6FE-DE9A-3728-9AB4F4D3263B}"/>
              </a:ext>
            </a:extLst>
          </p:cNvPr>
          <p:cNvCxnSpPr>
            <a:cxnSpLocks/>
            <a:stCxn id="134" idx="6"/>
            <a:endCxn id="133" idx="2"/>
          </p:cNvCxnSpPr>
          <p:nvPr/>
        </p:nvCxnSpPr>
        <p:spPr>
          <a:xfrm>
            <a:off x="6207083" y="4476987"/>
            <a:ext cx="748522" cy="0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B8978B3-1450-CCCE-0B41-19F5E009246A}"/>
              </a:ext>
            </a:extLst>
          </p:cNvPr>
          <p:cNvGrpSpPr/>
          <p:nvPr/>
        </p:nvGrpSpPr>
        <p:grpSpPr>
          <a:xfrm>
            <a:off x="4500899" y="3983667"/>
            <a:ext cx="4160889" cy="1686398"/>
            <a:chOff x="1023936" y="2368446"/>
            <a:chExt cx="4972045" cy="1863980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C0171EF2-0C9B-D436-4634-4AB9452BA982}"/>
                </a:ext>
              </a:extLst>
            </p:cNvPr>
            <p:cNvSpPr/>
            <p:nvPr/>
          </p:nvSpPr>
          <p:spPr>
            <a:xfrm>
              <a:off x="1023937" y="2649087"/>
              <a:ext cx="572181" cy="529259"/>
            </a:xfrm>
            <a:prstGeom prst="ellipse">
              <a:avLst/>
            </a:prstGeom>
            <a:noFill/>
            <a:ln w="12700" cap="flat" cmpd="sng" algn="ctr">
              <a:solidFill>
                <a:srgbClr val="322FFF"/>
              </a:solidFill>
              <a:prstDash val="sysDash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322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srgbClr val="322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334B470-007F-B56A-0464-60C630091989}"/>
                </a:ext>
              </a:extLst>
            </p:cNvPr>
            <p:cNvSpPr/>
            <p:nvPr/>
          </p:nvSpPr>
          <p:spPr>
            <a:xfrm>
              <a:off x="3957181" y="2649085"/>
              <a:ext cx="572181" cy="529259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86DC783-0BDC-4635-7CD4-7B1906F80F52}"/>
                </a:ext>
              </a:extLst>
            </p:cNvPr>
            <p:cNvSpPr/>
            <p:nvPr/>
          </p:nvSpPr>
          <p:spPr>
            <a:xfrm>
              <a:off x="2490556" y="2649084"/>
              <a:ext cx="572181" cy="529259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0F7A800-C7EB-6ABD-6C96-6EA599DCDB9F}"/>
                </a:ext>
              </a:extLst>
            </p:cNvPr>
            <p:cNvSpPr/>
            <p:nvPr/>
          </p:nvSpPr>
          <p:spPr>
            <a:xfrm>
              <a:off x="5423800" y="2649082"/>
              <a:ext cx="572181" cy="529259"/>
            </a:xfrm>
            <a:prstGeom prst="ellipse">
              <a:avLst/>
            </a:prstGeom>
            <a:noFill/>
            <a:ln w="12700" cap="flat" cmpd="sng" algn="ctr">
              <a:solidFill>
                <a:srgbClr val="322FFF"/>
              </a:solidFill>
              <a:prstDash val="sysDash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322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srgbClr val="322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ABB1E05-74E4-69AB-248C-7F0FD5C3AC60}"/>
                </a:ext>
              </a:extLst>
            </p:cNvPr>
            <p:cNvCxnSpPr>
              <a:stCxn id="132" idx="6"/>
              <a:endCxn id="134" idx="2"/>
            </p:cNvCxnSpPr>
            <p:nvPr/>
          </p:nvCxnSpPr>
          <p:spPr>
            <a:xfrm flipV="1">
              <a:off x="1596118" y="2913714"/>
              <a:ext cx="894438" cy="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3AC661A-CE77-AB37-CD7A-18D032A1B2DC}"/>
                </a:ext>
              </a:extLst>
            </p:cNvPr>
            <p:cNvCxnSpPr>
              <a:cxnSpLocks/>
              <a:stCxn id="133" idx="6"/>
              <a:endCxn id="135" idx="2"/>
            </p:cNvCxnSpPr>
            <p:nvPr/>
          </p:nvCxnSpPr>
          <p:spPr>
            <a:xfrm flipV="1">
              <a:off x="4529362" y="2913712"/>
              <a:ext cx="894438" cy="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EE167F7-ADC8-5CDC-9E78-07FD8757448F}"/>
                </a:ext>
              </a:extLst>
            </p:cNvPr>
            <p:cNvSpPr/>
            <p:nvPr/>
          </p:nvSpPr>
          <p:spPr>
            <a:xfrm>
              <a:off x="1023936" y="3605130"/>
              <a:ext cx="572181" cy="529259"/>
            </a:xfrm>
            <a:prstGeom prst="ellipse">
              <a:avLst/>
            </a:prstGeom>
            <a:noFill/>
            <a:ln w="12700" cap="flat" cmpd="sng" algn="ctr">
              <a:solidFill>
                <a:srgbClr val="322FFF"/>
              </a:solidFill>
              <a:prstDash val="sysDash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322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srgbClr val="322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5D6A967-AB56-F540-EE95-A51E9E61E9EA}"/>
                </a:ext>
              </a:extLst>
            </p:cNvPr>
            <p:cNvSpPr/>
            <p:nvPr/>
          </p:nvSpPr>
          <p:spPr>
            <a:xfrm>
              <a:off x="5381243" y="3605130"/>
              <a:ext cx="572181" cy="529259"/>
            </a:xfrm>
            <a:prstGeom prst="ellipse">
              <a:avLst/>
            </a:prstGeom>
            <a:noFill/>
            <a:ln w="12700" cap="flat" cmpd="sng" algn="ctr">
              <a:solidFill>
                <a:srgbClr val="322FFF"/>
              </a:solidFill>
              <a:prstDash val="sysDash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322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srgbClr val="322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37BE3AC-7421-1F6F-47F2-25A32EDCD461}"/>
                </a:ext>
              </a:extLst>
            </p:cNvPr>
            <p:cNvCxnSpPr>
              <a:cxnSpLocks/>
              <a:stCxn id="138" idx="7"/>
              <a:endCxn id="134" idx="3"/>
            </p:cNvCxnSpPr>
            <p:nvPr/>
          </p:nvCxnSpPr>
          <p:spPr>
            <a:xfrm flipV="1">
              <a:off x="1512323" y="3100835"/>
              <a:ext cx="1062027" cy="58180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8000BFF0-AE9E-4F5E-8DA6-2652F37C6281}"/>
                </a:ext>
              </a:extLst>
            </p:cNvPr>
            <p:cNvCxnSpPr>
              <a:cxnSpLocks/>
              <a:stCxn id="139" idx="1"/>
              <a:endCxn id="133" idx="5"/>
            </p:cNvCxnSpPr>
            <p:nvPr/>
          </p:nvCxnSpPr>
          <p:spPr>
            <a:xfrm flipH="1" flipV="1">
              <a:off x="4445568" y="3100836"/>
              <a:ext cx="1019469" cy="58180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C402DA1-DB11-3830-CA81-8116C4AC735F}"/>
                </a:ext>
              </a:extLst>
            </p:cNvPr>
            <p:cNvCxnSpPr/>
            <p:nvPr/>
          </p:nvCxnSpPr>
          <p:spPr>
            <a:xfrm>
              <a:off x="1310026" y="2368446"/>
              <a:ext cx="4357307" cy="0"/>
            </a:xfrm>
            <a:prstGeom prst="line">
              <a:avLst/>
            </a:prstGeom>
            <a:noFill/>
            <a:ln w="12700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A7B8E07-A44C-A956-AD70-BC98E3B4EA65}"/>
                </a:ext>
              </a:extLst>
            </p:cNvPr>
            <p:cNvCxnSpPr/>
            <p:nvPr/>
          </p:nvCxnSpPr>
          <p:spPr>
            <a:xfrm flipV="1">
              <a:off x="1551147" y="3406726"/>
              <a:ext cx="1341955" cy="742653"/>
            </a:xfrm>
            <a:prstGeom prst="line">
              <a:avLst/>
            </a:prstGeom>
            <a:noFill/>
            <a:ln w="12700" cap="flat" cmpd="sng" algn="ctr">
              <a:solidFill>
                <a:srgbClr val="ED7D31"/>
              </a:solidFill>
              <a:prstDash val="dash"/>
              <a:miter lim="800000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D8477AC-1C68-7AA9-034E-E04826C475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8092" y="3361753"/>
              <a:ext cx="1382831" cy="13137"/>
            </a:xfrm>
            <a:prstGeom prst="line">
              <a:avLst/>
            </a:prstGeom>
            <a:noFill/>
            <a:ln w="12700" cap="flat" cmpd="sng" algn="ctr">
              <a:solidFill>
                <a:srgbClr val="ED7D31"/>
              </a:solidFill>
              <a:prstDash val="dash"/>
              <a:miter lim="800000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1B0C91C7-24C5-32F4-3AC2-D293EC9648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02388" y="3389880"/>
              <a:ext cx="1222609" cy="842546"/>
            </a:xfrm>
            <a:prstGeom prst="line">
              <a:avLst/>
            </a:prstGeom>
            <a:noFill/>
            <a:ln w="12700" cap="flat" cmpd="sng" algn="ctr">
              <a:solidFill>
                <a:srgbClr val="ED7D31"/>
              </a:solidFill>
              <a:prstDash val="dash"/>
              <a:miter lim="800000"/>
            </a:ln>
            <a:effectLst/>
          </p:spPr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1CE6D1C-BB10-583F-E3A1-D8A27FC44CDD}"/>
              </a:ext>
            </a:extLst>
          </p:cNvPr>
          <p:cNvGrpSpPr/>
          <p:nvPr/>
        </p:nvGrpSpPr>
        <p:grpSpPr>
          <a:xfrm>
            <a:off x="4917306" y="4475325"/>
            <a:ext cx="3307855" cy="695671"/>
            <a:chOff x="6832208" y="2159247"/>
            <a:chExt cx="3307855" cy="695671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9D800CEE-8ADA-E886-98E4-261033D31410}"/>
                </a:ext>
              </a:extLst>
            </p:cNvPr>
            <p:cNvCxnSpPr>
              <a:cxnSpLocks/>
            </p:cNvCxnSpPr>
            <p:nvPr/>
          </p:nvCxnSpPr>
          <p:spPr>
            <a:xfrm>
              <a:off x="8129682" y="2159249"/>
              <a:ext cx="74852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70E0DDC-52F5-9C15-01F2-3CD85A6AEF10}"/>
                </a:ext>
              </a:extLst>
            </p:cNvPr>
            <p:cNvCxnSpPr/>
            <p:nvPr/>
          </p:nvCxnSpPr>
          <p:spPr>
            <a:xfrm flipV="1">
              <a:off x="6902332" y="2159249"/>
              <a:ext cx="748516" cy="3"/>
            </a:xfrm>
            <a:prstGeom prst="line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C1F858E-5119-E466-FF08-941BFDAD09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7037" y="2159247"/>
              <a:ext cx="748516" cy="3"/>
            </a:xfrm>
            <a:prstGeom prst="line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A79F52B-27E8-3A8A-DF15-C653328AFA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2208" y="2328543"/>
              <a:ext cx="888764" cy="526374"/>
            </a:xfrm>
            <a:prstGeom prst="line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A9C6156B-E2C8-5192-F96E-CBF3F32DA0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86914" y="2328544"/>
              <a:ext cx="853149" cy="526374"/>
            </a:xfrm>
            <a:prstGeom prst="line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152" name="Oval 151">
            <a:extLst>
              <a:ext uri="{FF2B5EF4-FFF2-40B4-BE49-F238E27FC236}">
                <a16:creationId xmlns:a16="http://schemas.microsoft.com/office/drawing/2014/main" id="{179DF122-770C-2952-8B6B-0B5D2AA53742}"/>
              </a:ext>
            </a:extLst>
          </p:cNvPr>
          <p:cNvSpPr/>
          <p:nvPr/>
        </p:nvSpPr>
        <p:spPr>
          <a:xfrm>
            <a:off x="6805007" y="4147213"/>
            <a:ext cx="772332" cy="671900"/>
          </a:xfrm>
          <a:prstGeom prst="ellipse">
            <a:avLst/>
          </a:prstGeom>
          <a:noFill/>
          <a:ln w="12700" cap="flat" cmpd="sng" algn="ctr">
            <a:solidFill>
              <a:srgbClr val="FF2F2F"/>
            </a:solidFill>
            <a:prstDash val="sysDash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-25000" noProof="0" dirty="0">
              <a:ln>
                <a:noFill/>
              </a:ln>
              <a:solidFill>
                <a:srgbClr val="322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A8BCBCC1-1E4D-68C0-77AE-4CFE5DF49090}"/>
              </a:ext>
            </a:extLst>
          </p:cNvPr>
          <p:cNvSpPr/>
          <p:nvPr/>
        </p:nvSpPr>
        <p:spPr>
          <a:xfrm>
            <a:off x="5593046" y="4141772"/>
            <a:ext cx="772332" cy="671900"/>
          </a:xfrm>
          <a:prstGeom prst="ellipse">
            <a:avLst/>
          </a:prstGeom>
          <a:noFill/>
          <a:ln w="12700" cap="flat" cmpd="sng" algn="ctr">
            <a:solidFill>
              <a:srgbClr val="FF2F2F"/>
            </a:solidFill>
            <a:prstDash val="sysDash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-25000" noProof="0" dirty="0">
              <a:ln>
                <a:noFill/>
              </a:ln>
              <a:solidFill>
                <a:srgbClr val="322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28EC115-3DC9-6BC2-F0D6-352C51A7E725}"/>
              </a:ext>
            </a:extLst>
          </p:cNvPr>
          <p:cNvSpPr txBox="1"/>
          <p:nvPr/>
        </p:nvSpPr>
        <p:spPr>
          <a:xfrm>
            <a:off x="5501990" y="519544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/>
              <a:t>Not vertex-disjoint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A3698-4C4D-00C7-F68C-B98C443D0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Bidirectional GPU Algorithm for Computing Maximum Matchings</a:t>
            </a:r>
          </a:p>
        </p:txBody>
      </p:sp>
    </p:spTree>
    <p:extLst>
      <p:ext uri="{BB962C8B-B14F-4D97-AF65-F5344CB8AC3E}">
        <p14:creationId xmlns:p14="http://schemas.microsoft.com/office/powerpoint/2010/main" val="3156079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18CF7-D05D-386D-6FA4-BAFB6279E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1715-5629-E5C9-89B8-874580BB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Augmenting-path GPU Algorithms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3A38A-4D2B-22F8-F8EA-9506AC82B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785277"/>
          </a:xfrm>
        </p:spPr>
        <p:txBody>
          <a:bodyPr>
            <a:normAutofit/>
          </a:bodyPr>
          <a:lstStyle/>
          <a:p>
            <a:r>
              <a:rPr lang="en-IN" dirty="0"/>
              <a:t>Key challenges</a:t>
            </a:r>
          </a:p>
          <a:p>
            <a:pPr lvl="1"/>
            <a:r>
              <a:rPr lang="en-IN" dirty="0"/>
              <a:t>Exposing enough parallelism</a:t>
            </a:r>
          </a:p>
          <a:p>
            <a:pPr lvl="1"/>
            <a:r>
              <a:rPr lang="en-IN" dirty="0">
                <a:solidFill>
                  <a:srgbClr val="0070C0"/>
                </a:solidFill>
              </a:rPr>
              <a:t>Path overlaps </a:t>
            </a:r>
            <a:r>
              <a:rPr lang="en-IN" dirty="0"/>
              <a:t>limit the number of threads that can proceed in parallel</a:t>
            </a:r>
          </a:p>
          <a:p>
            <a:pPr lvl="1"/>
            <a:r>
              <a:rPr lang="en-IN" dirty="0"/>
              <a:t>Synchronization can become the bottleneck</a:t>
            </a:r>
          </a:p>
          <a:p>
            <a:pPr lvl="1"/>
            <a:r>
              <a:rPr lang="en-IN" dirty="0">
                <a:solidFill>
                  <a:srgbClr val="0070C0"/>
                </a:solidFill>
              </a:rPr>
              <a:t>Long paths </a:t>
            </a:r>
            <a:r>
              <a:rPr lang="en-IN" dirty="0"/>
              <a:t>make the path searches slow</a:t>
            </a:r>
          </a:p>
          <a:p>
            <a:r>
              <a:rPr lang="en-IN" dirty="0"/>
              <a:t>Issues amplified if only </a:t>
            </a:r>
            <a:r>
              <a:rPr lang="en-IN" dirty="0">
                <a:solidFill>
                  <a:srgbClr val="FF0000"/>
                </a:solidFill>
              </a:rPr>
              <a:t>single-directional</a:t>
            </a:r>
            <a:r>
              <a:rPr lang="en-IN" dirty="0"/>
              <a:t> searches are used (as in the literature)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A95BB-C6FC-18CC-57BD-BE739F72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37E9B-3989-88F4-D0EE-2260804B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Bidirectional GPU Algorithm for Computing Maximum Matchings</a:t>
            </a:r>
          </a:p>
        </p:txBody>
      </p:sp>
    </p:spTree>
    <p:extLst>
      <p:ext uri="{BB962C8B-B14F-4D97-AF65-F5344CB8AC3E}">
        <p14:creationId xmlns:p14="http://schemas.microsoft.com/office/powerpoint/2010/main" val="28095674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BDAA-2744-1988-85E8-610920929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ECL-MM</a:t>
            </a:r>
            <a:r>
              <a:rPr lang="en-IN" dirty="0"/>
              <a:t> – Efficient GPU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EB6D3-1488-37B6-A425-AF9C797C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785277"/>
          </a:xfrm>
        </p:spPr>
        <p:txBody>
          <a:bodyPr>
            <a:normAutofit/>
          </a:bodyPr>
          <a:lstStyle/>
          <a:p>
            <a:r>
              <a:rPr lang="en-IN" dirty="0"/>
              <a:t>Employs </a:t>
            </a:r>
            <a:r>
              <a:rPr lang="en-IN" dirty="0">
                <a:solidFill>
                  <a:srgbClr val="FF0000"/>
                </a:solidFill>
              </a:rPr>
              <a:t>bidirectional </a:t>
            </a:r>
            <a:r>
              <a:rPr lang="en-IN" dirty="0"/>
              <a:t>level-synchronous</a:t>
            </a:r>
            <a:r>
              <a:rPr lang="en-IN" dirty="0">
                <a:solidFill>
                  <a:srgbClr val="FF0000"/>
                </a:solidFill>
              </a:rPr>
              <a:t> BFS</a:t>
            </a:r>
            <a:r>
              <a:rPr lang="en-IN" dirty="0">
                <a:solidFill>
                  <a:srgbClr val="C00000"/>
                </a:solidFill>
              </a:rPr>
              <a:t> </a:t>
            </a:r>
            <a:r>
              <a:rPr lang="en-IN" dirty="0"/>
              <a:t>for augmenting path searches</a:t>
            </a:r>
          </a:p>
          <a:p>
            <a:pPr lvl="1"/>
            <a:r>
              <a:rPr lang="en-IN" dirty="0"/>
              <a:t>About twice the amount of parallelism</a:t>
            </a:r>
          </a:p>
          <a:p>
            <a:pPr lvl="1"/>
            <a:r>
              <a:rPr lang="en-IN" dirty="0"/>
              <a:t>Path of length L identified in around L/2 steps</a:t>
            </a:r>
          </a:p>
          <a:p>
            <a:pPr lvl="1"/>
            <a:r>
              <a:rPr lang="en-IN" dirty="0">
                <a:solidFill>
                  <a:srgbClr val="FF0000"/>
                </a:solidFill>
              </a:rPr>
              <a:t>Smaller search spaces </a:t>
            </a:r>
            <a:r>
              <a:rPr lang="en-IN" dirty="0"/>
              <a:t>for all threads ⇒ reduced overlap, reduced synchronization</a:t>
            </a:r>
          </a:p>
          <a:p>
            <a:pPr lvl="1"/>
            <a:r>
              <a:rPr lang="en-IN" dirty="0">
                <a:solidFill>
                  <a:srgbClr val="0070C0"/>
                </a:solidFill>
              </a:rPr>
              <a:t>Reuse</a:t>
            </a:r>
            <a:r>
              <a:rPr lang="en-IN" dirty="0"/>
              <a:t> of bidirectional search trees</a:t>
            </a:r>
          </a:p>
          <a:p>
            <a:pPr lvl="2"/>
            <a:r>
              <a:rPr lang="en-IN" sz="2400" dirty="0"/>
              <a:t>Reduces re-computations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234B8-069C-05B9-CE5E-012DBB451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01C28-1C35-403E-C237-1EDEDE88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Bidirectional GPU Algorithm for Computing Maximum Matchings</a:t>
            </a:r>
          </a:p>
        </p:txBody>
      </p:sp>
    </p:spTree>
    <p:extLst>
      <p:ext uri="{BB962C8B-B14F-4D97-AF65-F5344CB8AC3E}">
        <p14:creationId xmlns:p14="http://schemas.microsoft.com/office/powerpoint/2010/main" val="24796079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1974D-253D-E0CD-AE6D-7C5622A5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47688"/>
            <a:ext cx="8343295" cy="639762"/>
          </a:xfrm>
        </p:spPr>
        <p:txBody>
          <a:bodyPr/>
          <a:lstStyle/>
          <a:p>
            <a:r>
              <a:rPr lang="en-IN" dirty="0"/>
              <a:t>Bidirectional Augmenting Path Search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7CC9E-790A-BC24-C787-28C9C24F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97" y="1367373"/>
            <a:ext cx="8704173" cy="272452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IN" dirty="0"/>
              <a:t>Vertex-disjoint search trees grown via level-synchronous BFS from all unmatched vertices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IN" dirty="0"/>
              <a:t>Check for </a:t>
            </a:r>
            <a:r>
              <a:rPr lang="en-IN" dirty="0" err="1"/>
              <a:t>neighbors</a:t>
            </a:r>
            <a:r>
              <a:rPr lang="en-IN" dirty="0"/>
              <a:t> belonging to a search tree rooted in the other set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IN" dirty="0">
                <a:solidFill>
                  <a:srgbClr val="FF0000"/>
                </a:solidFill>
              </a:rPr>
              <a:t>Recording of half-path-ends </a:t>
            </a:r>
            <a:r>
              <a:rPr lang="en-IN" dirty="0"/>
              <a:t>attempted via 2 </a:t>
            </a:r>
            <a:r>
              <a:rPr lang="en-IN" dirty="0" err="1"/>
              <a:t>atomicCAS</a:t>
            </a:r>
            <a:r>
              <a:rPr lang="en-IN" dirty="0"/>
              <a:t> operations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IN" dirty="0"/>
              <a:t>Success ⇒ a full augmenting path is found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IN" dirty="0"/>
              <a:t>4 steps in bidirectional search vs 7 steps in single-directional search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D9A11-7C02-4D17-2C98-4DC2EFB2A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061E0E-660B-17CF-56C4-29245C3955CC}"/>
              </a:ext>
            </a:extLst>
          </p:cNvPr>
          <p:cNvGrpSpPr/>
          <p:nvPr/>
        </p:nvGrpSpPr>
        <p:grpSpPr>
          <a:xfrm>
            <a:off x="671656" y="4500867"/>
            <a:ext cx="7769173" cy="421017"/>
            <a:chOff x="535068" y="3715726"/>
            <a:chExt cx="10848688" cy="53814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C85730-B80A-E31E-CB56-446200D1E715}"/>
                </a:ext>
              </a:extLst>
            </p:cNvPr>
            <p:cNvSpPr/>
            <p:nvPr/>
          </p:nvSpPr>
          <p:spPr>
            <a:xfrm>
              <a:off x="535068" y="3724611"/>
              <a:ext cx="572181" cy="529259"/>
            </a:xfrm>
            <a:prstGeom prst="ellipse">
              <a:avLst/>
            </a:prstGeom>
            <a:noFill/>
            <a:ln w="12700" cap="flat" cmpd="sng" algn="ctr">
              <a:solidFill>
                <a:srgbClr val="322FFF"/>
              </a:solidFill>
              <a:prstDash val="sysDash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9C75EBB-60D5-7A6D-AB8C-FF11EC030035}"/>
                </a:ext>
              </a:extLst>
            </p:cNvPr>
            <p:cNvSpPr/>
            <p:nvPr/>
          </p:nvSpPr>
          <p:spPr>
            <a:xfrm>
              <a:off x="6411712" y="3724616"/>
              <a:ext cx="572181" cy="529259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F73A5A5-FDFF-3E18-51EC-49900086F07E}"/>
                </a:ext>
              </a:extLst>
            </p:cNvPr>
            <p:cNvSpPr/>
            <p:nvPr/>
          </p:nvSpPr>
          <p:spPr>
            <a:xfrm>
              <a:off x="4930799" y="3724615"/>
              <a:ext cx="572181" cy="529259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30EAB5C-887F-1C9F-A030-41E69E81597F}"/>
                </a:ext>
              </a:extLst>
            </p:cNvPr>
            <p:cNvSpPr/>
            <p:nvPr/>
          </p:nvSpPr>
          <p:spPr>
            <a:xfrm>
              <a:off x="10811575" y="3724608"/>
              <a:ext cx="572181" cy="529259"/>
            </a:xfrm>
            <a:prstGeom prst="ellipse">
              <a:avLst/>
            </a:prstGeom>
            <a:noFill/>
            <a:ln w="12700" cap="flat" cmpd="sng" algn="ctr">
              <a:solidFill>
                <a:srgbClr val="322FFF"/>
              </a:solidFill>
              <a:prstDash val="sysDash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BBE692-B619-DDAE-99B6-7FEF6974A70A}"/>
                </a:ext>
              </a:extLst>
            </p:cNvPr>
            <p:cNvCxnSpPr>
              <a:cxnSpLocks/>
              <a:stCxn id="6" idx="6"/>
            </p:cNvCxnSpPr>
            <p:nvPr/>
          </p:nvCxnSpPr>
          <p:spPr>
            <a:xfrm flipV="1">
              <a:off x="1107249" y="3989238"/>
              <a:ext cx="894438" cy="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63063A4-0C4F-63BD-D67C-EE9E94FE117F}"/>
                </a:ext>
              </a:extLst>
            </p:cNvPr>
            <p:cNvCxnSpPr>
              <a:cxnSpLocks/>
              <a:stCxn id="8" idx="6"/>
              <a:endCxn id="7" idx="2"/>
            </p:cNvCxnSpPr>
            <p:nvPr/>
          </p:nvCxnSpPr>
          <p:spPr>
            <a:xfrm>
              <a:off x="5502980" y="3989245"/>
              <a:ext cx="908732" cy="1"/>
            </a:xfrm>
            <a:prstGeom prst="line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FD5032E-B2FA-CEF0-BC9A-38768D5B475E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9917137" y="3989238"/>
              <a:ext cx="894438" cy="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0C11C43-9F85-8E3E-E4A8-5106828264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8173" y="3989242"/>
              <a:ext cx="894438" cy="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809CBD-8D9C-55DE-5575-464A99C219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2144" y="3989239"/>
              <a:ext cx="894438" cy="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A25A9E-270E-442E-0F77-DFA3970D6A88}"/>
                </a:ext>
              </a:extLst>
            </p:cNvPr>
            <p:cNvSpPr/>
            <p:nvPr/>
          </p:nvSpPr>
          <p:spPr>
            <a:xfrm>
              <a:off x="3447741" y="3724609"/>
              <a:ext cx="572181" cy="529259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8BACD9-CE8D-1AEC-C2CF-BF55DCEF4EE8}"/>
                </a:ext>
              </a:extLst>
            </p:cNvPr>
            <p:cNvCxnSpPr>
              <a:cxnSpLocks/>
            </p:cNvCxnSpPr>
            <p:nvPr/>
          </p:nvCxnSpPr>
          <p:spPr>
            <a:xfrm>
              <a:off x="2554973" y="3989238"/>
              <a:ext cx="894445" cy="2"/>
            </a:xfrm>
            <a:prstGeom prst="line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62E805-8E39-324F-28FE-425487DC288F}"/>
                </a:ext>
              </a:extLst>
            </p:cNvPr>
            <p:cNvCxnSpPr>
              <a:cxnSpLocks/>
            </p:cNvCxnSpPr>
            <p:nvPr/>
          </p:nvCxnSpPr>
          <p:spPr>
            <a:xfrm>
              <a:off x="8460851" y="3989238"/>
              <a:ext cx="894445" cy="2"/>
            </a:xfrm>
            <a:prstGeom prst="line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A60EBAA-66B0-39DB-B166-88CA708DCC6B}"/>
                </a:ext>
              </a:extLst>
            </p:cNvPr>
            <p:cNvSpPr/>
            <p:nvPr/>
          </p:nvSpPr>
          <p:spPr>
            <a:xfrm>
              <a:off x="7894770" y="3724609"/>
              <a:ext cx="572181" cy="529259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0306DD2-B5D2-AE75-A54F-0A744262C98E}"/>
                </a:ext>
              </a:extLst>
            </p:cNvPr>
            <p:cNvSpPr/>
            <p:nvPr/>
          </p:nvSpPr>
          <p:spPr>
            <a:xfrm>
              <a:off x="2001688" y="3722071"/>
              <a:ext cx="572181" cy="529259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5788C72-8F6D-8E85-C80F-D02F7B0C9940}"/>
                </a:ext>
              </a:extLst>
            </p:cNvPr>
            <p:cNvSpPr/>
            <p:nvPr/>
          </p:nvSpPr>
          <p:spPr>
            <a:xfrm>
              <a:off x="9355296" y="3715726"/>
              <a:ext cx="572181" cy="529259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US" sz="1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0E2EE5-C862-0CB6-EDE3-3A7652371EED}"/>
              </a:ext>
            </a:extLst>
          </p:cNvPr>
          <p:cNvCxnSpPr>
            <a:cxnSpLocks/>
          </p:cNvCxnSpPr>
          <p:nvPr/>
        </p:nvCxnSpPr>
        <p:spPr>
          <a:xfrm flipH="1">
            <a:off x="7397930" y="5297645"/>
            <a:ext cx="938464" cy="1704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AD1066B-5556-FFCE-D1C1-03C695085DA3}"/>
              </a:ext>
            </a:extLst>
          </p:cNvPr>
          <p:cNvCxnSpPr>
            <a:cxnSpLocks/>
          </p:cNvCxnSpPr>
          <p:nvPr/>
        </p:nvCxnSpPr>
        <p:spPr>
          <a:xfrm>
            <a:off x="829147" y="5259382"/>
            <a:ext cx="1061256" cy="0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BB338FB-2683-80DF-0642-65D2EF002C0C}"/>
              </a:ext>
            </a:extLst>
          </p:cNvPr>
          <p:cNvCxnSpPr>
            <a:cxnSpLocks/>
          </p:cNvCxnSpPr>
          <p:nvPr/>
        </p:nvCxnSpPr>
        <p:spPr>
          <a:xfrm>
            <a:off x="1993011" y="5272128"/>
            <a:ext cx="1061256" cy="0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A5394F0-071A-4A71-26B5-DAA4F414BD25}"/>
              </a:ext>
            </a:extLst>
          </p:cNvPr>
          <p:cNvCxnSpPr>
            <a:cxnSpLocks/>
          </p:cNvCxnSpPr>
          <p:nvPr/>
        </p:nvCxnSpPr>
        <p:spPr>
          <a:xfrm flipH="1">
            <a:off x="6347622" y="5304112"/>
            <a:ext cx="845427" cy="0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F4450F-6BD6-AAFF-5A2B-A716267F59B7}"/>
              </a:ext>
            </a:extLst>
          </p:cNvPr>
          <p:cNvCxnSpPr>
            <a:cxnSpLocks/>
          </p:cNvCxnSpPr>
          <p:nvPr/>
        </p:nvCxnSpPr>
        <p:spPr>
          <a:xfrm>
            <a:off x="3151937" y="5279388"/>
            <a:ext cx="872555" cy="0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0618ACA-E75D-D29B-13F5-DBEDE6160DE5}"/>
              </a:ext>
            </a:extLst>
          </p:cNvPr>
          <p:cNvCxnSpPr>
            <a:cxnSpLocks/>
          </p:cNvCxnSpPr>
          <p:nvPr/>
        </p:nvCxnSpPr>
        <p:spPr>
          <a:xfrm flipH="1" flipV="1">
            <a:off x="5052626" y="5299349"/>
            <a:ext cx="990365" cy="4763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BD25B3A6-F7FD-D2DC-8586-16E29C367659}"/>
              </a:ext>
            </a:extLst>
          </p:cNvPr>
          <p:cNvSpPr/>
          <p:nvPr/>
        </p:nvSpPr>
        <p:spPr>
          <a:xfrm>
            <a:off x="388106" y="4500516"/>
            <a:ext cx="117449" cy="510459"/>
          </a:xfrm>
          <a:custGeom>
            <a:avLst/>
            <a:gdLst>
              <a:gd name="connsiteX0" fmla="*/ 274883 w 499746"/>
              <a:gd name="connsiteY0" fmla="*/ 0 h 1289154"/>
              <a:gd name="connsiteX1" fmla="*/ 5060 w 499746"/>
              <a:gd name="connsiteY1" fmla="*/ 194872 h 1289154"/>
              <a:gd name="connsiteX2" fmla="*/ 484745 w 499746"/>
              <a:gd name="connsiteY2" fmla="*/ 284813 h 1289154"/>
              <a:gd name="connsiteX3" fmla="*/ 20050 w 499746"/>
              <a:gd name="connsiteY3" fmla="*/ 494675 h 1289154"/>
              <a:gd name="connsiteX4" fmla="*/ 499736 w 499746"/>
              <a:gd name="connsiteY4" fmla="*/ 584616 h 1289154"/>
              <a:gd name="connsiteX5" fmla="*/ 35041 w 499746"/>
              <a:gd name="connsiteY5" fmla="*/ 809469 h 1289154"/>
              <a:gd name="connsiteX6" fmla="*/ 364824 w 499746"/>
              <a:gd name="connsiteY6" fmla="*/ 974361 h 1289154"/>
              <a:gd name="connsiteX7" fmla="*/ 259893 w 499746"/>
              <a:gd name="connsiteY7" fmla="*/ 1154243 h 1289154"/>
              <a:gd name="connsiteX8" fmla="*/ 259893 w 499746"/>
              <a:gd name="connsiteY8" fmla="*/ 1289154 h 128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746" h="1289154">
                <a:moveTo>
                  <a:pt x="274883" y="0"/>
                </a:moveTo>
                <a:cubicBezTo>
                  <a:pt x="122483" y="73701"/>
                  <a:pt x="-29917" y="147403"/>
                  <a:pt x="5060" y="194872"/>
                </a:cubicBezTo>
                <a:cubicBezTo>
                  <a:pt x="40037" y="242341"/>
                  <a:pt x="482247" y="234846"/>
                  <a:pt x="484745" y="284813"/>
                </a:cubicBezTo>
                <a:cubicBezTo>
                  <a:pt x="487243" y="334780"/>
                  <a:pt x="17552" y="444708"/>
                  <a:pt x="20050" y="494675"/>
                </a:cubicBezTo>
                <a:cubicBezTo>
                  <a:pt x="22548" y="544642"/>
                  <a:pt x="497238" y="532151"/>
                  <a:pt x="499736" y="584616"/>
                </a:cubicBezTo>
                <a:cubicBezTo>
                  <a:pt x="502234" y="637081"/>
                  <a:pt x="57526" y="744512"/>
                  <a:pt x="35041" y="809469"/>
                </a:cubicBezTo>
                <a:cubicBezTo>
                  <a:pt x="12556" y="874427"/>
                  <a:pt x="327349" y="916899"/>
                  <a:pt x="364824" y="974361"/>
                </a:cubicBezTo>
                <a:cubicBezTo>
                  <a:pt x="402299" y="1031823"/>
                  <a:pt x="277382" y="1101778"/>
                  <a:pt x="259893" y="1154243"/>
                </a:cubicBezTo>
                <a:cubicBezTo>
                  <a:pt x="242404" y="1206709"/>
                  <a:pt x="259893" y="1289154"/>
                  <a:pt x="259893" y="1289154"/>
                </a:cubicBezTo>
              </a:path>
            </a:pathLst>
          </a:custGeom>
          <a:noFill/>
          <a:ln w="12700" cap="flat" cmpd="sng" algn="ctr">
            <a:solidFill>
              <a:srgbClr val="322FFF"/>
            </a:solidFill>
            <a:prstDash val="solid"/>
            <a:miter lim="800000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A032CD44-8F40-9D8D-11AB-B204FE6589F9}"/>
              </a:ext>
            </a:extLst>
          </p:cNvPr>
          <p:cNvSpPr/>
          <p:nvPr/>
        </p:nvSpPr>
        <p:spPr>
          <a:xfrm>
            <a:off x="8635922" y="4500867"/>
            <a:ext cx="117449" cy="510459"/>
          </a:xfrm>
          <a:custGeom>
            <a:avLst/>
            <a:gdLst>
              <a:gd name="connsiteX0" fmla="*/ 274883 w 499746"/>
              <a:gd name="connsiteY0" fmla="*/ 0 h 1289154"/>
              <a:gd name="connsiteX1" fmla="*/ 5060 w 499746"/>
              <a:gd name="connsiteY1" fmla="*/ 194872 h 1289154"/>
              <a:gd name="connsiteX2" fmla="*/ 484745 w 499746"/>
              <a:gd name="connsiteY2" fmla="*/ 284813 h 1289154"/>
              <a:gd name="connsiteX3" fmla="*/ 20050 w 499746"/>
              <a:gd name="connsiteY3" fmla="*/ 494675 h 1289154"/>
              <a:gd name="connsiteX4" fmla="*/ 499736 w 499746"/>
              <a:gd name="connsiteY4" fmla="*/ 584616 h 1289154"/>
              <a:gd name="connsiteX5" fmla="*/ 35041 w 499746"/>
              <a:gd name="connsiteY5" fmla="*/ 809469 h 1289154"/>
              <a:gd name="connsiteX6" fmla="*/ 364824 w 499746"/>
              <a:gd name="connsiteY6" fmla="*/ 974361 h 1289154"/>
              <a:gd name="connsiteX7" fmla="*/ 259893 w 499746"/>
              <a:gd name="connsiteY7" fmla="*/ 1154243 h 1289154"/>
              <a:gd name="connsiteX8" fmla="*/ 259893 w 499746"/>
              <a:gd name="connsiteY8" fmla="*/ 1289154 h 128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746" h="1289154">
                <a:moveTo>
                  <a:pt x="274883" y="0"/>
                </a:moveTo>
                <a:cubicBezTo>
                  <a:pt x="122483" y="73701"/>
                  <a:pt x="-29917" y="147403"/>
                  <a:pt x="5060" y="194872"/>
                </a:cubicBezTo>
                <a:cubicBezTo>
                  <a:pt x="40037" y="242341"/>
                  <a:pt x="482247" y="234846"/>
                  <a:pt x="484745" y="284813"/>
                </a:cubicBezTo>
                <a:cubicBezTo>
                  <a:pt x="487243" y="334780"/>
                  <a:pt x="17552" y="444708"/>
                  <a:pt x="20050" y="494675"/>
                </a:cubicBezTo>
                <a:cubicBezTo>
                  <a:pt x="22548" y="544642"/>
                  <a:pt x="497238" y="532151"/>
                  <a:pt x="499736" y="584616"/>
                </a:cubicBezTo>
                <a:cubicBezTo>
                  <a:pt x="502234" y="637081"/>
                  <a:pt x="57526" y="744512"/>
                  <a:pt x="35041" y="809469"/>
                </a:cubicBezTo>
                <a:cubicBezTo>
                  <a:pt x="12556" y="874427"/>
                  <a:pt x="327349" y="916899"/>
                  <a:pt x="364824" y="974361"/>
                </a:cubicBezTo>
                <a:cubicBezTo>
                  <a:pt x="402299" y="1031823"/>
                  <a:pt x="277382" y="1101778"/>
                  <a:pt x="259893" y="1154243"/>
                </a:cubicBezTo>
                <a:cubicBezTo>
                  <a:pt x="242404" y="1206709"/>
                  <a:pt x="259893" y="1289154"/>
                  <a:pt x="259893" y="1289154"/>
                </a:cubicBezTo>
              </a:path>
            </a:pathLst>
          </a:custGeom>
          <a:noFill/>
          <a:ln w="12700" cap="flat" cmpd="sng" algn="ctr">
            <a:solidFill>
              <a:srgbClr val="322FFF"/>
            </a:solidFill>
            <a:prstDash val="solid"/>
            <a:miter lim="800000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phic 29" descr="Handshake outline">
            <a:extLst>
              <a:ext uri="{FF2B5EF4-FFF2-40B4-BE49-F238E27FC236}">
                <a16:creationId xmlns:a16="http://schemas.microsoft.com/office/drawing/2014/main" id="{AC0E1997-8C12-9D5C-6BF5-4E178D5CC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5931" y="4707898"/>
            <a:ext cx="762293" cy="76229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92A56C6-D2EE-1811-B0A5-430D7FEB4A90}"/>
              </a:ext>
            </a:extLst>
          </p:cNvPr>
          <p:cNvSpPr txBox="1"/>
          <p:nvPr/>
        </p:nvSpPr>
        <p:spPr>
          <a:xfrm>
            <a:off x="124639" y="4839358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>
                <a:solidFill>
                  <a:srgbClr val="ED7D31"/>
                </a:solidFill>
                <a:latin typeface="Calibri" panose="020F0502020204030204"/>
              </a:rPr>
              <a:t>end[a</a:t>
            </a:r>
            <a:r>
              <a:rPr lang="en-US" sz="2400" b="1" baseline="-25000" dirty="0">
                <a:solidFill>
                  <a:srgbClr val="ED7D31"/>
                </a:solidFill>
                <a:latin typeface="Calibri" panose="020F0502020204030204"/>
              </a:rPr>
              <a:t>1</a:t>
            </a:r>
            <a:r>
              <a:rPr lang="en-US" sz="2400" b="1" dirty="0">
                <a:solidFill>
                  <a:srgbClr val="ED7D31"/>
                </a:solidFill>
                <a:latin typeface="Calibri" panose="020F0502020204030204"/>
              </a:rPr>
              <a:t>] = b</a:t>
            </a:r>
            <a:r>
              <a:rPr lang="en-US" sz="2400" b="1" baseline="-25000" dirty="0">
                <a:solidFill>
                  <a:srgbClr val="ED7D31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8C190F-5802-5899-29FC-880105F9D759}"/>
              </a:ext>
            </a:extLst>
          </p:cNvPr>
          <p:cNvSpPr txBox="1"/>
          <p:nvPr/>
        </p:nvSpPr>
        <p:spPr>
          <a:xfrm>
            <a:off x="7426990" y="4850415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end[b</a:t>
            </a:r>
            <a:r>
              <a:rPr lang="en-US" sz="2400" b="1" baseline="-25000" dirty="0">
                <a:solidFill>
                  <a:srgbClr val="00B050"/>
                </a:solidFill>
                <a:latin typeface="Calibri" panose="020F0502020204030204"/>
              </a:rPr>
              <a:t>4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/>
              </a:rPr>
              <a:t>] = a</a:t>
            </a:r>
            <a:r>
              <a:rPr lang="en-US" sz="2400" b="1" baseline="-25000" dirty="0">
                <a:solidFill>
                  <a:srgbClr val="00B05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3EA11591-1294-3B81-D95A-71F0338E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Bidirectional GPU Algorithm for Computing Maximum Matchings</a:t>
            </a:r>
          </a:p>
        </p:txBody>
      </p:sp>
    </p:spTree>
    <p:extLst>
      <p:ext uri="{BB962C8B-B14F-4D97-AF65-F5344CB8AC3E}">
        <p14:creationId xmlns:p14="http://schemas.microsoft.com/office/powerpoint/2010/main" val="4145333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/>
      <p:bldP spid="28" grpId="1" animBg="1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2C77-B61E-8AE8-19F8-2250A5BD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IN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Reduced Path Overlaps </a:t>
            </a:r>
            <a:r>
              <a:rPr kumimoji="0" lang="en-IN" b="0" i="0" u="none" strike="noStrike" kern="0" cap="none" spc="0" normalizeH="0" baseline="0" noProof="0" dirty="0">
                <a:ln>
                  <a:noFill/>
                </a:ln>
                <a:solidFill>
                  <a:srgbClr val="33339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 Search</a:t>
            </a: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B77AE-926E-FD1E-4001-55A3F197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011A9C-5231-37FE-F2AD-FA537508FFE1}"/>
              </a:ext>
            </a:extLst>
          </p:cNvPr>
          <p:cNvSpPr txBox="1">
            <a:spLocks/>
          </p:cNvSpPr>
          <p:nvPr/>
        </p:nvSpPr>
        <p:spPr bwMode="auto">
          <a:xfrm>
            <a:off x="89343" y="1350480"/>
            <a:ext cx="3847544" cy="146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2800" kern="0" dirty="0"/>
              <a:t>Single-directional search</a:t>
            </a:r>
          </a:p>
          <a:p>
            <a:pPr lvl="1"/>
            <a:r>
              <a:rPr lang="en-IN" kern="0" dirty="0"/>
              <a:t>Trees rooted at a</a:t>
            </a:r>
            <a:r>
              <a:rPr lang="en-IN" kern="0" baseline="-25000" dirty="0"/>
              <a:t>3</a:t>
            </a:r>
            <a:r>
              <a:rPr lang="en-IN" kern="0" dirty="0"/>
              <a:t> and a</a:t>
            </a:r>
            <a:r>
              <a:rPr lang="en-IN" kern="0" baseline="-25000" dirty="0"/>
              <a:t>6</a:t>
            </a:r>
            <a:r>
              <a:rPr lang="en-IN" kern="0" dirty="0"/>
              <a:t> stop growing due to overlap</a:t>
            </a:r>
          </a:p>
          <a:p>
            <a:pPr lvl="1"/>
            <a:r>
              <a:rPr lang="en-IN" kern="0" dirty="0"/>
              <a:t>Only one useful path</a:t>
            </a:r>
          </a:p>
          <a:p>
            <a:endParaRPr lang="en-US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5AAF88-C497-859F-1D85-48FA34390159}"/>
              </a:ext>
            </a:extLst>
          </p:cNvPr>
          <p:cNvSpPr txBox="1">
            <a:spLocks/>
          </p:cNvSpPr>
          <p:nvPr/>
        </p:nvSpPr>
        <p:spPr bwMode="auto">
          <a:xfrm>
            <a:off x="3847967" y="1346467"/>
            <a:ext cx="5285526" cy="150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IN" sz="3100" dirty="0"/>
              <a:t>Bidirectional search</a:t>
            </a:r>
          </a:p>
          <a:p>
            <a:pPr lvl="1"/>
            <a:r>
              <a:rPr lang="en-IN" sz="2900" dirty="0"/>
              <a:t>b</a:t>
            </a:r>
            <a:r>
              <a:rPr lang="en-IN" sz="2900" baseline="-25000" dirty="0"/>
              <a:t>4</a:t>
            </a:r>
            <a:r>
              <a:rPr lang="en-IN" sz="2900" dirty="0"/>
              <a:t> and b</a:t>
            </a:r>
            <a:r>
              <a:rPr lang="en-IN" sz="2900" baseline="-25000" dirty="0"/>
              <a:t>8</a:t>
            </a:r>
            <a:r>
              <a:rPr lang="en-IN" sz="2900" dirty="0"/>
              <a:t> are not in the search space of a</a:t>
            </a:r>
            <a:r>
              <a:rPr lang="en-IN" sz="2900" baseline="-25000" dirty="0"/>
              <a:t>2</a:t>
            </a:r>
            <a:r>
              <a:rPr lang="en-IN" sz="2900" dirty="0"/>
              <a:t> </a:t>
            </a:r>
          </a:p>
          <a:p>
            <a:pPr lvl="1"/>
            <a:r>
              <a:rPr lang="en-IN" sz="2900" dirty="0"/>
              <a:t>3 vertex-disjoint paths identified in 4 steps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2E44B8-8930-665E-4AE2-3EB633816EEF}"/>
              </a:ext>
            </a:extLst>
          </p:cNvPr>
          <p:cNvGrpSpPr/>
          <p:nvPr/>
        </p:nvGrpSpPr>
        <p:grpSpPr>
          <a:xfrm>
            <a:off x="443948" y="2993580"/>
            <a:ext cx="8391447" cy="2491125"/>
            <a:chOff x="1980367" y="2388274"/>
            <a:chExt cx="7248369" cy="21861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06F7281-FD9C-ABA0-EB8B-4BE59AE63B05}"/>
                </a:ext>
              </a:extLst>
            </p:cNvPr>
            <p:cNvGrpSpPr/>
            <p:nvPr/>
          </p:nvGrpSpPr>
          <p:grpSpPr>
            <a:xfrm>
              <a:off x="1980367" y="3346247"/>
              <a:ext cx="3520309" cy="314326"/>
              <a:chOff x="1773199" y="1498395"/>
              <a:chExt cx="3520309" cy="314326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BD47D84-83DC-7D66-EA75-24CB063A9DCA}"/>
                  </a:ext>
                </a:extLst>
              </p:cNvPr>
              <p:cNvSpPr/>
              <p:nvPr/>
            </p:nvSpPr>
            <p:spPr>
              <a:xfrm>
                <a:off x="1773199" y="1498396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322FFF"/>
                </a:solidFill>
                <a:prstDash val="sysDash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7EEB588-E376-A795-69B4-ECA45DB70815}"/>
                  </a:ext>
                </a:extLst>
              </p:cNvPr>
              <p:cNvSpPr/>
              <p:nvPr/>
            </p:nvSpPr>
            <p:spPr>
              <a:xfrm>
                <a:off x="3817139" y="1498396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96B216C-8945-6FF8-BC46-5198181FC28D}"/>
                  </a:ext>
                </a:extLst>
              </p:cNvPr>
              <p:cNvSpPr/>
              <p:nvPr/>
            </p:nvSpPr>
            <p:spPr>
              <a:xfrm>
                <a:off x="2755102" y="1498396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578171E-D867-075F-EC14-31C81891D1C0}"/>
                  </a:ext>
                </a:extLst>
              </p:cNvPr>
              <p:cNvSpPr/>
              <p:nvPr/>
            </p:nvSpPr>
            <p:spPr>
              <a:xfrm>
                <a:off x="4879171" y="1498395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322FFF"/>
                </a:solidFill>
                <a:prstDash val="sysDash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F41E2B7-C540-D025-3935-048B6E61216D}"/>
                  </a:ext>
                </a:extLst>
              </p:cNvPr>
              <p:cNvCxnSpPr>
                <a:cxnSpLocks/>
                <a:stCxn id="39" idx="6"/>
                <a:endCxn id="41" idx="2"/>
              </p:cNvCxnSpPr>
              <p:nvPr/>
            </p:nvCxnSpPr>
            <p:spPr>
              <a:xfrm>
                <a:off x="2187536" y="1655558"/>
                <a:ext cx="567566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949C5A1-783E-90A4-6905-BC5DEE0E6E83}"/>
                  </a:ext>
                </a:extLst>
              </p:cNvPr>
              <p:cNvCxnSpPr>
                <a:cxnSpLocks/>
                <a:stCxn id="41" idx="6"/>
                <a:endCxn id="40" idx="2"/>
              </p:cNvCxnSpPr>
              <p:nvPr/>
            </p:nvCxnSpPr>
            <p:spPr>
              <a:xfrm>
                <a:off x="3169439" y="1655559"/>
                <a:ext cx="647700" cy="1"/>
              </a:xfrm>
              <a:prstGeom prst="line">
                <a:avLst/>
              </a:prstGeom>
              <a:noFill/>
              <a:ln w="508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42A0C48-1065-A01B-CFEF-74E221AD2470}"/>
                  </a:ext>
                </a:extLst>
              </p:cNvPr>
              <p:cNvCxnSpPr>
                <a:cxnSpLocks/>
                <a:stCxn id="40" idx="6"/>
                <a:endCxn id="42" idx="2"/>
              </p:cNvCxnSpPr>
              <p:nvPr/>
            </p:nvCxnSpPr>
            <p:spPr>
              <a:xfrm flipV="1">
                <a:off x="4231476" y="1655556"/>
                <a:ext cx="647695" cy="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8B672F-4419-C030-068B-F69C3B098C6A}"/>
                </a:ext>
              </a:extLst>
            </p:cNvPr>
            <p:cNvGrpSpPr/>
            <p:nvPr/>
          </p:nvGrpSpPr>
          <p:grpSpPr>
            <a:xfrm>
              <a:off x="1981861" y="2388274"/>
              <a:ext cx="5641389" cy="319091"/>
              <a:chOff x="5328405" y="2081689"/>
              <a:chExt cx="5641389" cy="319091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F9826D8-5182-8255-FD20-74E9C04EDDEF}"/>
                  </a:ext>
                </a:extLst>
              </p:cNvPr>
              <p:cNvSpPr/>
              <p:nvPr/>
            </p:nvSpPr>
            <p:spPr>
              <a:xfrm>
                <a:off x="5328405" y="2086455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322FFF"/>
                </a:solidFill>
                <a:prstDash val="sysDash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831C113-781E-A6CC-3227-374483B43BFB}"/>
                  </a:ext>
                </a:extLst>
              </p:cNvPr>
              <p:cNvSpPr/>
              <p:nvPr/>
            </p:nvSpPr>
            <p:spPr>
              <a:xfrm>
                <a:off x="7372345" y="2086455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47352DE-E862-08C9-737C-76E9055B5952}"/>
                  </a:ext>
                </a:extLst>
              </p:cNvPr>
              <p:cNvSpPr/>
              <p:nvPr/>
            </p:nvSpPr>
            <p:spPr>
              <a:xfrm>
                <a:off x="6310308" y="2086455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5D88EF8-1065-F06E-09B7-5CA0D0AF2403}"/>
                  </a:ext>
                </a:extLst>
              </p:cNvPr>
              <p:cNvSpPr/>
              <p:nvPr/>
            </p:nvSpPr>
            <p:spPr>
              <a:xfrm>
                <a:off x="8434377" y="2086455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C67E796-8691-C193-ACBC-5643C9DC8AA0}"/>
                  </a:ext>
                </a:extLst>
              </p:cNvPr>
              <p:cNvSpPr/>
              <p:nvPr/>
            </p:nvSpPr>
            <p:spPr>
              <a:xfrm>
                <a:off x="10555457" y="2081689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322FFF"/>
                </a:solidFill>
                <a:prstDash val="sysDash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42CCAB7-3DB6-B25E-863E-5AC104A41D01}"/>
                  </a:ext>
                </a:extLst>
              </p:cNvPr>
              <p:cNvCxnSpPr>
                <a:cxnSpLocks/>
                <a:stCxn id="28" idx="6"/>
                <a:endCxn id="30" idx="2"/>
              </p:cNvCxnSpPr>
              <p:nvPr/>
            </p:nvCxnSpPr>
            <p:spPr>
              <a:xfrm>
                <a:off x="5742742" y="2243618"/>
                <a:ext cx="567565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F0082EB-CB7B-B642-44E8-CF1E9B045CA8}"/>
                  </a:ext>
                </a:extLst>
              </p:cNvPr>
              <p:cNvCxnSpPr>
                <a:cxnSpLocks/>
                <a:stCxn id="30" idx="6"/>
                <a:endCxn id="29" idx="2"/>
              </p:cNvCxnSpPr>
              <p:nvPr/>
            </p:nvCxnSpPr>
            <p:spPr>
              <a:xfrm>
                <a:off x="6724645" y="2243616"/>
                <a:ext cx="647700" cy="1"/>
              </a:xfrm>
              <a:prstGeom prst="line">
                <a:avLst/>
              </a:prstGeom>
              <a:noFill/>
              <a:ln w="508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BC44AFB-FB2D-523F-1AA2-1214524BF9B2}"/>
                  </a:ext>
                </a:extLst>
              </p:cNvPr>
              <p:cNvCxnSpPr>
                <a:cxnSpLocks/>
                <a:stCxn id="29" idx="6"/>
                <a:endCxn id="31" idx="2"/>
              </p:cNvCxnSpPr>
              <p:nvPr/>
            </p:nvCxnSpPr>
            <p:spPr>
              <a:xfrm flipV="1">
                <a:off x="7786682" y="2243616"/>
                <a:ext cx="647695" cy="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DE3F133-70AB-7501-48A7-FAFFD24E7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1698" y="2249170"/>
                <a:ext cx="647700" cy="1"/>
              </a:xfrm>
              <a:prstGeom prst="line">
                <a:avLst/>
              </a:prstGeom>
              <a:noFill/>
              <a:ln w="508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02AF535-979F-8054-D65D-2894C98819C6}"/>
                  </a:ext>
                </a:extLst>
              </p:cNvPr>
              <p:cNvSpPr/>
              <p:nvPr/>
            </p:nvSpPr>
            <p:spPr>
              <a:xfrm>
                <a:off x="9496409" y="2081689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E02C53A-DC4E-2A97-7E82-A76D187AEA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10746" y="2249170"/>
                <a:ext cx="647695" cy="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1B38BF9-35A7-937E-62DC-070E9C21BF3F}"/>
                </a:ext>
              </a:extLst>
            </p:cNvPr>
            <p:cNvGrpSpPr/>
            <p:nvPr/>
          </p:nvGrpSpPr>
          <p:grpSpPr>
            <a:xfrm>
              <a:off x="1980367" y="4252907"/>
              <a:ext cx="7248369" cy="321474"/>
              <a:chOff x="1980367" y="2438394"/>
              <a:chExt cx="7248369" cy="321474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705E898-13B3-7EE2-9678-465B9D173667}"/>
                  </a:ext>
                </a:extLst>
              </p:cNvPr>
              <p:cNvSpPr/>
              <p:nvPr/>
            </p:nvSpPr>
            <p:spPr>
              <a:xfrm>
                <a:off x="1980367" y="2443163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322FFF"/>
                </a:solidFill>
                <a:prstDash val="sysDash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645FAEC-0A42-7E58-D86D-068E8DBE7455}"/>
                  </a:ext>
                </a:extLst>
              </p:cNvPr>
              <p:cNvSpPr/>
              <p:nvPr/>
            </p:nvSpPr>
            <p:spPr>
              <a:xfrm>
                <a:off x="4024307" y="2443162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D975AAF-0DEC-1740-1385-F61D4A2BAF56}"/>
                  </a:ext>
                </a:extLst>
              </p:cNvPr>
              <p:cNvSpPr/>
              <p:nvPr/>
            </p:nvSpPr>
            <p:spPr>
              <a:xfrm>
                <a:off x="2962270" y="2443161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BA648EB-A732-DBE9-EFC2-90415F314B77}"/>
                  </a:ext>
                </a:extLst>
              </p:cNvPr>
              <p:cNvSpPr/>
              <p:nvPr/>
            </p:nvSpPr>
            <p:spPr>
              <a:xfrm>
                <a:off x="5086339" y="2443160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5CCC3FE-488A-1A44-B8DB-95E389A07EDE}"/>
                  </a:ext>
                </a:extLst>
              </p:cNvPr>
              <p:cNvSpPr/>
              <p:nvPr/>
            </p:nvSpPr>
            <p:spPr>
              <a:xfrm>
                <a:off x="7115846" y="2438395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41BF733-602E-B563-8E7B-947317DEC541}"/>
                  </a:ext>
                </a:extLst>
              </p:cNvPr>
              <p:cNvCxnSpPr>
                <a:cxnSpLocks/>
                <a:stCxn id="13" idx="6"/>
                <a:endCxn id="15" idx="2"/>
              </p:cNvCxnSpPr>
              <p:nvPr/>
            </p:nvCxnSpPr>
            <p:spPr>
              <a:xfrm flipV="1">
                <a:off x="2394704" y="2600324"/>
                <a:ext cx="567565" cy="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83636CC-F99A-E28B-BC75-32CACF583EC4}"/>
                  </a:ext>
                </a:extLst>
              </p:cNvPr>
              <p:cNvCxnSpPr>
                <a:cxnSpLocks/>
                <a:stCxn id="15" idx="6"/>
                <a:endCxn id="14" idx="2"/>
              </p:cNvCxnSpPr>
              <p:nvPr/>
            </p:nvCxnSpPr>
            <p:spPr>
              <a:xfrm>
                <a:off x="3376607" y="2600324"/>
                <a:ext cx="647700" cy="1"/>
              </a:xfrm>
              <a:prstGeom prst="line">
                <a:avLst/>
              </a:prstGeom>
              <a:noFill/>
              <a:ln w="508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FEFCDEA-C894-7A09-E44E-595304127E0B}"/>
                  </a:ext>
                </a:extLst>
              </p:cNvPr>
              <p:cNvCxnSpPr>
                <a:cxnSpLocks/>
                <a:stCxn id="14" idx="6"/>
                <a:endCxn id="16" idx="2"/>
              </p:cNvCxnSpPr>
              <p:nvPr/>
            </p:nvCxnSpPr>
            <p:spPr>
              <a:xfrm flipV="1">
                <a:off x="4438644" y="2600323"/>
                <a:ext cx="647695" cy="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363AA8F-0140-30BE-E597-174664BBB7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3660" y="2605875"/>
                <a:ext cx="647700" cy="1"/>
              </a:xfrm>
              <a:prstGeom prst="line">
                <a:avLst/>
              </a:prstGeom>
              <a:noFill/>
              <a:ln w="508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E25B2EA-BDF7-48CA-EE54-60ABA079222B}"/>
                  </a:ext>
                </a:extLst>
              </p:cNvPr>
              <p:cNvSpPr/>
              <p:nvPr/>
            </p:nvSpPr>
            <p:spPr>
              <a:xfrm>
                <a:off x="6148371" y="2438396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752B489-7B5B-2A17-89C5-42E12D2E51A2}"/>
                  </a:ext>
                </a:extLst>
              </p:cNvPr>
              <p:cNvCxnSpPr>
                <a:cxnSpLocks/>
                <a:stCxn id="22" idx="6"/>
                <a:endCxn id="17" idx="2"/>
              </p:cNvCxnSpPr>
              <p:nvPr/>
            </p:nvCxnSpPr>
            <p:spPr>
              <a:xfrm flipV="1">
                <a:off x="6562708" y="2595558"/>
                <a:ext cx="553138" cy="1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76D4839-E77D-7A4B-8D7F-E15199F9F5BD}"/>
                  </a:ext>
                </a:extLst>
              </p:cNvPr>
              <p:cNvCxnSpPr>
                <a:cxnSpLocks/>
                <a:stCxn id="17" idx="6"/>
                <a:endCxn id="25" idx="2"/>
              </p:cNvCxnSpPr>
              <p:nvPr/>
            </p:nvCxnSpPr>
            <p:spPr>
              <a:xfrm>
                <a:off x="7530182" y="2595558"/>
                <a:ext cx="473008" cy="7148"/>
              </a:xfrm>
              <a:prstGeom prst="line">
                <a:avLst/>
              </a:prstGeom>
              <a:noFill/>
              <a:ln w="508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14DF27C-B86E-3245-37B3-15545C49E373}"/>
                  </a:ext>
                </a:extLst>
              </p:cNvPr>
              <p:cNvSpPr/>
              <p:nvPr/>
            </p:nvSpPr>
            <p:spPr>
              <a:xfrm>
                <a:off x="8003190" y="2445543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9CDB08A-D3C8-F83E-D38C-174717792F4B}"/>
                  </a:ext>
                </a:extLst>
              </p:cNvPr>
              <p:cNvCxnSpPr>
                <a:cxnSpLocks/>
                <a:stCxn id="25" idx="6"/>
                <a:endCxn id="27" idx="2"/>
              </p:cNvCxnSpPr>
              <p:nvPr/>
            </p:nvCxnSpPr>
            <p:spPr>
              <a:xfrm flipV="1">
                <a:off x="8417527" y="2595557"/>
                <a:ext cx="396873" cy="7149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F1D0E4A-7ACF-6B9B-B16F-942D7B54984B}"/>
                  </a:ext>
                </a:extLst>
              </p:cNvPr>
              <p:cNvSpPr/>
              <p:nvPr/>
            </p:nvSpPr>
            <p:spPr>
              <a:xfrm>
                <a:off x="8814399" y="2438394"/>
                <a:ext cx="414337" cy="31432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322FFF"/>
                </a:solidFill>
                <a:prstDash val="sysDash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8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258780E-6EA3-AE53-A745-60D3F424E744}"/>
                </a:ext>
              </a:extLst>
            </p:cNvPr>
            <p:cNvCxnSpPr>
              <a:cxnSpLocks/>
              <a:stCxn id="40" idx="0"/>
              <a:endCxn id="31" idx="3"/>
            </p:cNvCxnSpPr>
            <p:nvPr/>
          </p:nvCxnSpPr>
          <p:spPr>
            <a:xfrm flipV="1">
              <a:off x="4231475" y="2661333"/>
              <a:ext cx="917037" cy="68491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2F7EE2-FAAA-B022-0F9D-E079BB78EF90}"/>
                </a:ext>
              </a:extLst>
            </p:cNvPr>
            <p:cNvCxnSpPr>
              <a:cxnSpLocks/>
              <a:stCxn id="40" idx="5"/>
              <a:endCxn id="17" idx="1"/>
            </p:cNvCxnSpPr>
            <p:nvPr/>
          </p:nvCxnSpPr>
          <p:spPr>
            <a:xfrm>
              <a:off x="4377965" y="3614541"/>
              <a:ext cx="2798558" cy="68439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3A0939F-FEB0-7688-238C-22F668C34F85}"/>
              </a:ext>
            </a:extLst>
          </p:cNvPr>
          <p:cNvCxnSpPr>
            <a:cxnSpLocks/>
          </p:cNvCxnSpPr>
          <p:nvPr/>
        </p:nvCxnSpPr>
        <p:spPr>
          <a:xfrm>
            <a:off x="591023" y="4568264"/>
            <a:ext cx="1116568" cy="0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BA5D0D6-6CF1-DBA5-69F0-1C539E11FBF8}"/>
              </a:ext>
            </a:extLst>
          </p:cNvPr>
          <p:cNvCxnSpPr>
            <a:cxnSpLocks/>
          </p:cNvCxnSpPr>
          <p:nvPr/>
        </p:nvCxnSpPr>
        <p:spPr>
          <a:xfrm>
            <a:off x="591023" y="3496930"/>
            <a:ext cx="1116568" cy="0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AE53013-BD9B-9EA9-312A-5F4F621E614B}"/>
              </a:ext>
            </a:extLst>
          </p:cNvPr>
          <p:cNvCxnSpPr>
            <a:cxnSpLocks/>
          </p:cNvCxnSpPr>
          <p:nvPr/>
        </p:nvCxnSpPr>
        <p:spPr>
          <a:xfrm>
            <a:off x="591023" y="5672599"/>
            <a:ext cx="1116568" cy="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00FFEFE-E2DF-292D-D020-8495D7FFC54A}"/>
              </a:ext>
            </a:extLst>
          </p:cNvPr>
          <p:cNvCxnSpPr>
            <a:cxnSpLocks/>
          </p:cNvCxnSpPr>
          <p:nvPr/>
        </p:nvCxnSpPr>
        <p:spPr>
          <a:xfrm>
            <a:off x="1792540" y="4568264"/>
            <a:ext cx="1116568" cy="0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A576764-CEAE-0DBD-0EC5-DC46C1A50C59}"/>
              </a:ext>
            </a:extLst>
          </p:cNvPr>
          <p:cNvCxnSpPr>
            <a:cxnSpLocks/>
          </p:cNvCxnSpPr>
          <p:nvPr/>
        </p:nvCxnSpPr>
        <p:spPr>
          <a:xfrm>
            <a:off x="1792540" y="3496930"/>
            <a:ext cx="1116568" cy="0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82DF138-43C5-364F-1DCB-FDFA18E5BEE6}"/>
              </a:ext>
            </a:extLst>
          </p:cNvPr>
          <p:cNvCxnSpPr>
            <a:cxnSpLocks/>
          </p:cNvCxnSpPr>
          <p:nvPr/>
        </p:nvCxnSpPr>
        <p:spPr>
          <a:xfrm>
            <a:off x="1792540" y="5672599"/>
            <a:ext cx="1116568" cy="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9F655A8-6D69-ED7D-9352-AAAE3E3A05B3}"/>
              </a:ext>
            </a:extLst>
          </p:cNvPr>
          <p:cNvCxnSpPr>
            <a:cxnSpLocks/>
          </p:cNvCxnSpPr>
          <p:nvPr/>
        </p:nvCxnSpPr>
        <p:spPr>
          <a:xfrm flipV="1">
            <a:off x="3262475" y="3469618"/>
            <a:ext cx="913772" cy="652715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8CA6BAD-FB58-6601-7EE9-73C84A265794}"/>
              </a:ext>
            </a:extLst>
          </p:cNvPr>
          <p:cNvCxnSpPr>
            <a:cxnSpLocks/>
          </p:cNvCxnSpPr>
          <p:nvPr/>
        </p:nvCxnSpPr>
        <p:spPr>
          <a:xfrm>
            <a:off x="3237771" y="4525760"/>
            <a:ext cx="3027764" cy="715839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772DCEC-0413-4DDC-DB05-831F4B026517}"/>
              </a:ext>
            </a:extLst>
          </p:cNvPr>
          <p:cNvCxnSpPr>
            <a:cxnSpLocks/>
          </p:cNvCxnSpPr>
          <p:nvPr/>
        </p:nvCxnSpPr>
        <p:spPr>
          <a:xfrm>
            <a:off x="3267704" y="4172190"/>
            <a:ext cx="744609" cy="0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6158731-08F8-61CD-5280-144AD98695DB}"/>
              </a:ext>
            </a:extLst>
          </p:cNvPr>
          <p:cNvCxnSpPr>
            <a:cxnSpLocks/>
          </p:cNvCxnSpPr>
          <p:nvPr/>
        </p:nvCxnSpPr>
        <p:spPr>
          <a:xfrm>
            <a:off x="2995145" y="5672599"/>
            <a:ext cx="1116568" cy="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C98223-32AA-371F-1B5D-55B48EE60C83}"/>
              </a:ext>
            </a:extLst>
          </p:cNvPr>
          <p:cNvCxnSpPr>
            <a:cxnSpLocks/>
          </p:cNvCxnSpPr>
          <p:nvPr/>
        </p:nvCxnSpPr>
        <p:spPr>
          <a:xfrm>
            <a:off x="4294173" y="5659219"/>
            <a:ext cx="1116568" cy="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17AD089-8889-0C67-72AC-302568112801}"/>
              </a:ext>
            </a:extLst>
          </p:cNvPr>
          <p:cNvCxnSpPr>
            <a:cxnSpLocks/>
          </p:cNvCxnSpPr>
          <p:nvPr/>
        </p:nvCxnSpPr>
        <p:spPr>
          <a:xfrm>
            <a:off x="712943" y="3929048"/>
            <a:ext cx="1116568" cy="0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26D8DA5-BE0A-FE1A-3183-C92C36408C55}"/>
              </a:ext>
            </a:extLst>
          </p:cNvPr>
          <p:cNvCxnSpPr>
            <a:cxnSpLocks/>
          </p:cNvCxnSpPr>
          <p:nvPr/>
        </p:nvCxnSpPr>
        <p:spPr>
          <a:xfrm>
            <a:off x="712943" y="2857714"/>
            <a:ext cx="1116568" cy="0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CF928A3-E2D4-1803-0060-FBE7069F69F2}"/>
              </a:ext>
            </a:extLst>
          </p:cNvPr>
          <p:cNvCxnSpPr>
            <a:cxnSpLocks/>
          </p:cNvCxnSpPr>
          <p:nvPr/>
        </p:nvCxnSpPr>
        <p:spPr>
          <a:xfrm>
            <a:off x="712943" y="5033383"/>
            <a:ext cx="1116568" cy="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6BB9C15-5944-A142-A6DD-5C4BA38D61E9}"/>
              </a:ext>
            </a:extLst>
          </p:cNvPr>
          <p:cNvCxnSpPr>
            <a:cxnSpLocks/>
          </p:cNvCxnSpPr>
          <p:nvPr/>
        </p:nvCxnSpPr>
        <p:spPr>
          <a:xfrm flipH="1">
            <a:off x="3135627" y="3982048"/>
            <a:ext cx="1158546" cy="0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6314CFA-5C9E-128D-824E-8DA9CE0432FA}"/>
              </a:ext>
            </a:extLst>
          </p:cNvPr>
          <p:cNvCxnSpPr>
            <a:cxnSpLocks/>
          </p:cNvCxnSpPr>
          <p:nvPr/>
        </p:nvCxnSpPr>
        <p:spPr>
          <a:xfrm flipH="1">
            <a:off x="5506709" y="2846098"/>
            <a:ext cx="1158546" cy="0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8DF017B-6B88-CAF7-55FA-67E3354B9E9A}"/>
              </a:ext>
            </a:extLst>
          </p:cNvPr>
          <p:cNvCxnSpPr>
            <a:cxnSpLocks/>
          </p:cNvCxnSpPr>
          <p:nvPr/>
        </p:nvCxnSpPr>
        <p:spPr>
          <a:xfrm flipH="1">
            <a:off x="7792278" y="5006164"/>
            <a:ext cx="894522" cy="6705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  <a:tailEnd type="triangle" w="lg" len="lg"/>
          </a:ln>
          <a:effectLst/>
        </p:spPr>
      </p:cxnSp>
      <p:pic>
        <p:nvPicPr>
          <p:cNvPr id="65" name="Graphic 64" descr="Handshake outline">
            <a:extLst>
              <a:ext uri="{FF2B5EF4-FFF2-40B4-BE49-F238E27FC236}">
                <a16:creationId xmlns:a16="http://schemas.microsoft.com/office/drawing/2014/main" id="{736F635F-404C-00C0-925F-2D9A24A9B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7438" y="3615198"/>
            <a:ext cx="733700" cy="733700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EC6FDC8-B85B-F1ED-885D-781D6A1B6AEC}"/>
              </a:ext>
            </a:extLst>
          </p:cNvPr>
          <p:cNvCxnSpPr>
            <a:cxnSpLocks/>
          </p:cNvCxnSpPr>
          <p:nvPr/>
        </p:nvCxnSpPr>
        <p:spPr>
          <a:xfrm>
            <a:off x="1933491" y="2846098"/>
            <a:ext cx="1116568" cy="0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25ADEEA-504D-C21E-0032-ABF8A14AB2E2}"/>
              </a:ext>
            </a:extLst>
          </p:cNvPr>
          <p:cNvCxnSpPr>
            <a:cxnSpLocks/>
          </p:cNvCxnSpPr>
          <p:nvPr/>
        </p:nvCxnSpPr>
        <p:spPr>
          <a:xfrm flipH="1">
            <a:off x="4240580" y="2846098"/>
            <a:ext cx="1158546" cy="0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C8EAA25-F82D-5712-1609-4D880D9FA930}"/>
              </a:ext>
            </a:extLst>
          </p:cNvPr>
          <p:cNvCxnSpPr>
            <a:cxnSpLocks/>
          </p:cNvCxnSpPr>
          <p:nvPr/>
        </p:nvCxnSpPr>
        <p:spPr>
          <a:xfrm>
            <a:off x="1968841" y="5019416"/>
            <a:ext cx="1116568" cy="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5B9AC4A-B608-3CFA-91AB-D634A6B2CDB9}"/>
              </a:ext>
            </a:extLst>
          </p:cNvPr>
          <p:cNvCxnSpPr>
            <a:cxnSpLocks/>
          </p:cNvCxnSpPr>
          <p:nvPr/>
        </p:nvCxnSpPr>
        <p:spPr>
          <a:xfrm flipH="1">
            <a:off x="6735151" y="5019416"/>
            <a:ext cx="845092" cy="13967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F673626-082B-E681-821F-AE4D8BCDE7C8}"/>
              </a:ext>
            </a:extLst>
          </p:cNvPr>
          <p:cNvCxnSpPr>
            <a:cxnSpLocks/>
          </p:cNvCxnSpPr>
          <p:nvPr/>
        </p:nvCxnSpPr>
        <p:spPr>
          <a:xfrm>
            <a:off x="3135627" y="5033383"/>
            <a:ext cx="1116568" cy="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AE6920C-6E45-7157-CB92-EC32F091215B}"/>
              </a:ext>
            </a:extLst>
          </p:cNvPr>
          <p:cNvCxnSpPr>
            <a:cxnSpLocks/>
          </p:cNvCxnSpPr>
          <p:nvPr/>
        </p:nvCxnSpPr>
        <p:spPr>
          <a:xfrm flipH="1">
            <a:off x="5423907" y="5019416"/>
            <a:ext cx="1158546" cy="0"/>
          </a:xfrm>
          <a:prstGeom prst="straightConnector1">
            <a:avLst/>
          </a:prstGeom>
          <a:noFill/>
          <a:ln w="12700" cap="flat" cmpd="sng" algn="ctr">
            <a:solidFill>
              <a:srgbClr val="00B0F0"/>
            </a:solidFill>
            <a:prstDash val="solid"/>
            <a:miter lim="800000"/>
            <a:tailEnd type="triangle" w="lg" len="lg"/>
          </a:ln>
          <a:effectLst/>
        </p:spPr>
      </p:cxnSp>
      <p:pic>
        <p:nvPicPr>
          <p:cNvPr id="72" name="Graphic 71" descr="Handshake outline">
            <a:extLst>
              <a:ext uri="{FF2B5EF4-FFF2-40B4-BE49-F238E27FC236}">
                <a16:creationId xmlns:a16="http://schemas.microsoft.com/office/drawing/2014/main" id="{B68E2AAE-2347-75A0-8BA5-A2EFE738E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6425" y="4674595"/>
            <a:ext cx="733700" cy="733700"/>
          </a:xfrm>
          <a:prstGeom prst="rect">
            <a:avLst/>
          </a:prstGeom>
        </p:spPr>
      </p:pic>
      <p:sp>
        <p:nvSpPr>
          <p:cNvPr id="73" name="Freeform 72">
            <a:extLst>
              <a:ext uri="{FF2B5EF4-FFF2-40B4-BE49-F238E27FC236}">
                <a16:creationId xmlns:a16="http://schemas.microsoft.com/office/drawing/2014/main" id="{8F159324-0E56-F218-8235-835D3F03366F}"/>
              </a:ext>
            </a:extLst>
          </p:cNvPr>
          <p:cNvSpPr/>
          <p:nvPr/>
        </p:nvSpPr>
        <p:spPr>
          <a:xfrm>
            <a:off x="220700" y="2892751"/>
            <a:ext cx="164003" cy="652476"/>
          </a:xfrm>
          <a:custGeom>
            <a:avLst/>
            <a:gdLst>
              <a:gd name="connsiteX0" fmla="*/ 274883 w 499746"/>
              <a:gd name="connsiteY0" fmla="*/ 0 h 1289154"/>
              <a:gd name="connsiteX1" fmla="*/ 5060 w 499746"/>
              <a:gd name="connsiteY1" fmla="*/ 194872 h 1289154"/>
              <a:gd name="connsiteX2" fmla="*/ 484745 w 499746"/>
              <a:gd name="connsiteY2" fmla="*/ 284813 h 1289154"/>
              <a:gd name="connsiteX3" fmla="*/ 20050 w 499746"/>
              <a:gd name="connsiteY3" fmla="*/ 494675 h 1289154"/>
              <a:gd name="connsiteX4" fmla="*/ 499736 w 499746"/>
              <a:gd name="connsiteY4" fmla="*/ 584616 h 1289154"/>
              <a:gd name="connsiteX5" fmla="*/ 35041 w 499746"/>
              <a:gd name="connsiteY5" fmla="*/ 809469 h 1289154"/>
              <a:gd name="connsiteX6" fmla="*/ 364824 w 499746"/>
              <a:gd name="connsiteY6" fmla="*/ 974361 h 1289154"/>
              <a:gd name="connsiteX7" fmla="*/ 259893 w 499746"/>
              <a:gd name="connsiteY7" fmla="*/ 1154243 h 1289154"/>
              <a:gd name="connsiteX8" fmla="*/ 259893 w 499746"/>
              <a:gd name="connsiteY8" fmla="*/ 1289154 h 128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746" h="1289154">
                <a:moveTo>
                  <a:pt x="274883" y="0"/>
                </a:moveTo>
                <a:cubicBezTo>
                  <a:pt x="122483" y="73701"/>
                  <a:pt x="-29917" y="147403"/>
                  <a:pt x="5060" y="194872"/>
                </a:cubicBezTo>
                <a:cubicBezTo>
                  <a:pt x="40037" y="242341"/>
                  <a:pt x="482247" y="234846"/>
                  <a:pt x="484745" y="284813"/>
                </a:cubicBezTo>
                <a:cubicBezTo>
                  <a:pt x="487243" y="334780"/>
                  <a:pt x="17552" y="444708"/>
                  <a:pt x="20050" y="494675"/>
                </a:cubicBezTo>
                <a:cubicBezTo>
                  <a:pt x="22548" y="544642"/>
                  <a:pt x="497238" y="532151"/>
                  <a:pt x="499736" y="584616"/>
                </a:cubicBezTo>
                <a:cubicBezTo>
                  <a:pt x="502234" y="637081"/>
                  <a:pt x="57526" y="744512"/>
                  <a:pt x="35041" y="809469"/>
                </a:cubicBezTo>
                <a:cubicBezTo>
                  <a:pt x="12556" y="874427"/>
                  <a:pt x="327349" y="916899"/>
                  <a:pt x="364824" y="974361"/>
                </a:cubicBezTo>
                <a:cubicBezTo>
                  <a:pt x="402299" y="1031823"/>
                  <a:pt x="277382" y="1101778"/>
                  <a:pt x="259893" y="1154243"/>
                </a:cubicBezTo>
                <a:cubicBezTo>
                  <a:pt x="242404" y="1206709"/>
                  <a:pt x="259893" y="1289154"/>
                  <a:pt x="259893" y="1289154"/>
                </a:cubicBezTo>
              </a:path>
            </a:pathLst>
          </a:custGeom>
          <a:noFill/>
          <a:ln w="12700" cap="flat" cmpd="sng" algn="ctr">
            <a:solidFill>
              <a:srgbClr val="322FFF"/>
            </a:solidFill>
            <a:prstDash val="solid"/>
            <a:miter lim="800000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6E96206E-988C-B7AD-D6F1-DFCC3B10476C}"/>
              </a:ext>
            </a:extLst>
          </p:cNvPr>
          <p:cNvSpPr/>
          <p:nvPr/>
        </p:nvSpPr>
        <p:spPr>
          <a:xfrm>
            <a:off x="223989" y="4064705"/>
            <a:ext cx="164003" cy="652476"/>
          </a:xfrm>
          <a:custGeom>
            <a:avLst/>
            <a:gdLst>
              <a:gd name="connsiteX0" fmla="*/ 274883 w 499746"/>
              <a:gd name="connsiteY0" fmla="*/ 0 h 1289154"/>
              <a:gd name="connsiteX1" fmla="*/ 5060 w 499746"/>
              <a:gd name="connsiteY1" fmla="*/ 194872 h 1289154"/>
              <a:gd name="connsiteX2" fmla="*/ 484745 w 499746"/>
              <a:gd name="connsiteY2" fmla="*/ 284813 h 1289154"/>
              <a:gd name="connsiteX3" fmla="*/ 20050 w 499746"/>
              <a:gd name="connsiteY3" fmla="*/ 494675 h 1289154"/>
              <a:gd name="connsiteX4" fmla="*/ 499736 w 499746"/>
              <a:gd name="connsiteY4" fmla="*/ 584616 h 1289154"/>
              <a:gd name="connsiteX5" fmla="*/ 35041 w 499746"/>
              <a:gd name="connsiteY5" fmla="*/ 809469 h 1289154"/>
              <a:gd name="connsiteX6" fmla="*/ 364824 w 499746"/>
              <a:gd name="connsiteY6" fmla="*/ 974361 h 1289154"/>
              <a:gd name="connsiteX7" fmla="*/ 259893 w 499746"/>
              <a:gd name="connsiteY7" fmla="*/ 1154243 h 1289154"/>
              <a:gd name="connsiteX8" fmla="*/ 259893 w 499746"/>
              <a:gd name="connsiteY8" fmla="*/ 1289154 h 128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746" h="1289154">
                <a:moveTo>
                  <a:pt x="274883" y="0"/>
                </a:moveTo>
                <a:cubicBezTo>
                  <a:pt x="122483" y="73701"/>
                  <a:pt x="-29917" y="147403"/>
                  <a:pt x="5060" y="194872"/>
                </a:cubicBezTo>
                <a:cubicBezTo>
                  <a:pt x="40037" y="242341"/>
                  <a:pt x="482247" y="234846"/>
                  <a:pt x="484745" y="284813"/>
                </a:cubicBezTo>
                <a:cubicBezTo>
                  <a:pt x="487243" y="334780"/>
                  <a:pt x="17552" y="444708"/>
                  <a:pt x="20050" y="494675"/>
                </a:cubicBezTo>
                <a:cubicBezTo>
                  <a:pt x="22548" y="544642"/>
                  <a:pt x="497238" y="532151"/>
                  <a:pt x="499736" y="584616"/>
                </a:cubicBezTo>
                <a:cubicBezTo>
                  <a:pt x="502234" y="637081"/>
                  <a:pt x="57526" y="744512"/>
                  <a:pt x="35041" y="809469"/>
                </a:cubicBezTo>
                <a:cubicBezTo>
                  <a:pt x="12556" y="874427"/>
                  <a:pt x="327349" y="916899"/>
                  <a:pt x="364824" y="974361"/>
                </a:cubicBezTo>
                <a:cubicBezTo>
                  <a:pt x="402299" y="1031823"/>
                  <a:pt x="277382" y="1101778"/>
                  <a:pt x="259893" y="1154243"/>
                </a:cubicBezTo>
                <a:cubicBezTo>
                  <a:pt x="242404" y="1206709"/>
                  <a:pt x="259893" y="1289154"/>
                  <a:pt x="259893" y="1289154"/>
                </a:cubicBezTo>
              </a:path>
            </a:pathLst>
          </a:custGeom>
          <a:noFill/>
          <a:ln w="12700" cap="flat" cmpd="sng" algn="ctr">
            <a:solidFill>
              <a:srgbClr val="322FFF"/>
            </a:solidFill>
            <a:prstDash val="solid"/>
            <a:miter lim="800000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76640B43-53EF-AA51-0236-94D57E06FA2C}"/>
              </a:ext>
            </a:extLst>
          </p:cNvPr>
          <p:cNvSpPr/>
          <p:nvPr/>
        </p:nvSpPr>
        <p:spPr>
          <a:xfrm>
            <a:off x="223966" y="5020123"/>
            <a:ext cx="164003" cy="652476"/>
          </a:xfrm>
          <a:custGeom>
            <a:avLst/>
            <a:gdLst>
              <a:gd name="connsiteX0" fmla="*/ 274883 w 499746"/>
              <a:gd name="connsiteY0" fmla="*/ 0 h 1289154"/>
              <a:gd name="connsiteX1" fmla="*/ 5060 w 499746"/>
              <a:gd name="connsiteY1" fmla="*/ 194872 h 1289154"/>
              <a:gd name="connsiteX2" fmla="*/ 484745 w 499746"/>
              <a:gd name="connsiteY2" fmla="*/ 284813 h 1289154"/>
              <a:gd name="connsiteX3" fmla="*/ 20050 w 499746"/>
              <a:gd name="connsiteY3" fmla="*/ 494675 h 1289154"/>
              <a:gd name="connsiteX4" fmla="*/ 499736 w 499746"/>
              <a:gd name="connsiteY4" fmla="*/ 584616 h 1289154"/>
              <a:gd name="connsiteX5" fmla="*/ 35041 w 499746"/>
              <a:gd name="connsiteY5" fmla="*/ 809469 h 1289154"/>
              <a:gd name="connsiteX6" fmla="*/ 364824 w 499746"/>
              <a:gd name="connsiteY6" fmla="*/ 974361 h 1289154"/>
              <a:gd name="connsiteX7" fmla="*/ 259893 w 499746"/>
              <a:gd name="connsiteY7" fmla="*/ 1154243 h 1289154"/>
              <a:gd name="connsiteX8" fmla="*/ 259893 w 499746"/>
              <a:gd name="connsiteY8" fmla="*/ 1289154 h 128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746" h="1289154">
                <a:moveTo>
                  <a:pt x="274883" y="0"/>
                </a:moveTo>
                <a:cubicBezTo>
                  <a:pt x="122483" y="73701"/>
                  <a:pt x="-29917" y="147403"/>
                  <a:pt x="5060" y="194872"/>
                </a:cubicBezTo>
                <a:cubicBezTo>
                  <a:pt x="40037" y="242341"/>
                  <a:pt x="482247" y="234846"/>
                  <a:pt x="484745" y="284813"/>
                </a:cubicBezTo>
                <a:cubicBezTo>
                  <a:pt x="487243" y="334780"/>
                  <a:pt x="17552" y="444708"/>
                  <a:pt x="20050" y="494675"/>
                </a:cubicBezTo>
                <a:cubicBezTo>
                  <a:pt x="22548" y="544642"/>
                  <a:pt x="497238" y="532151"/>
                  <a:pt x="499736" y="584616"/>
                </a:cubicBezTo>
                <a:cubicBezTo>
                  <a:pt x="502234" y="637081"/>
                  <a:pt x="57526" y="744512"/>
                  <a:pt x="35041" y="809469"/>
                </a:cubicBezTo>
                <a:cubicBezTo>
                  <a:pt x="12556" y="874427"/>
                  <a:pt x="327349" y="916899"/>
                  <a:pt x="364824" y="974361"/>
                </a:cubicBezTo>
                <a:cubicBezTo>
                  <a:pt x="402299" y="1031823"/>
                  <a:pt x="277382" y="1101778"/>
                  <a:pt x="259893" y="1154243"/>
                </a:cubicBezTo>
                <a:cubicBezTo>
                  <a:pt x="242404" y="1206709"/>
                  <a:pt x="259893" y="1289154"/>
                  <a:pt x="259893" y="1289154"/>
                </a:cubicBezTo>
              </a:path>
            </a:pathLst>
          </a:custGeom>
          <a:noFill/>
          <a:ln w="12700" cap="flat" cmpd="sng" algn="ctr">
            <a:solidFill>
              <a:srgbClr val="322FFF"/>
            </a:solidFill>
            <a:prstDash val="solid"/>
            <a:miter lim="800000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556FCBDF-7715-D918-C8E5-08050D92646B}"/>
              </a:ext>
            </a:extLst>
          </p:cNvPr>
          <p:cNvSpPr/>
          <p:nvPr/>
        </p:nvSpPr>
        <p:spPr>
          <a:xfrm>
            <a:off x="214705" y="2885497"/>
            <a:ext cx="164003" cy="652476"/>
          </a:xfrm>
          <a:custGeom>
            <a:avLst/>
            <a:gdLst>
              <a:gd name="connsiteX0" fmla="*/ 274883 w 499746"/>
              <a:gd name="connsiteY0" fmla="*/ 0 h 1289154"/>
              <a:gd name="connsiteX1" fmla="*/ 5060 w 499746"/>
              <a:gd name="connsiteY1" fmla="*/ 194872 h 1289154"/>
              <a:gd name="connsiteX2" fmla="*/ 484745 w 499746"/>
              <a:gd name="connsiteY2" fmla="*/ 284813 h 1289154"/>
              <a:gd name="connsiteX3" fmla="*/ 20050 w 499746"/>
              <a:gd name="connsiteY3" fmla="*/ 494675 h 1289154"/>
              <a:gd name="connsiteX4" fmla="*/ 499736 w 499746"/>
              <a:gd name="connsiteY4" fmla="*/ 584616 h 1289154"/>
              <a:gd name="connsiteX5" fmla="*/ 35041 w 499746"/>
              <a:gd name="connsiteY5" fmla="*/ 809469 h 1289154"/>
              <a:gd name="connsiteX6" fmla="*/ 364824 w 499746"/>
              <a:gd name="connsiteY6" fmla="*/ 974361 h 1289154"/>
              <a:gd name="connsiteX7" fmla="*/ 259893 w 499746"/>
              <a:gd name="connsiteY7" fmla="*/ 1154243 h 1289154"/>
              <a:gd name="connsiteX8" fmla="*/ 259893 w 499746"/>
              <a:gd name="connsiteY8" fmla="*/ 1289154 h 128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746" h="1289154">
                <a:moveTo>
                  <a:pt x="274883" y="0"/>
                </a:moveTo>
                <a:cubicBezTo>
                  <a:pt x="122483" y="73701"/>
                  <a:pt x="-29917" y="147403"/>
                  <a:pt x="5060" y="194872"/>
                </a:cubicBezTo>
                <a:cubicBezTo>
                  <a:pt x="40037" y="242341"/>
                  <a:pt x="482247" y="234846"/>
                  <a:pt x="484745" y="284813"/>
                </a:cubicBezTo>
                <a:cubicBezTo>
                  <a:pt x="487243" y="334780"/>
                  <a:pt x="17552" y="444708"/>
                  <a:pt x="20050" y="494675"/>
                </a:cubicBezTo>
                <a:cubicBezTo>
                  <a:pt x="22548" y="544642"/>
                  <a:pt x="497238" y="532151"/>
                  <a:pt x="499736" y="584616"/>
                </a:cubicBezTo>
                <a:cubicBezTo>
                  <a:pt x="502234" y="637081"/>
                  <a:pt x="57526" y="744512"/>
                  <a:pt x="35041" y="809469"/>
                </a:cubicBezTo>
                <a:cubicBezTo>
                  <a:pt x="12556" y="874427"/>
                  <a:pt x="327349" y="916899"/>
                  <a:pt x="364824" y="974361"/>
                </a:cubicBezTo>
                <a:cubicBezTo>
                  <a:pt x="402299" y="1031823"/>
                  <a:pt x="277382" y="1101778"/>
                  <a:pt x="259893" y="1154243"/>
                </a:cubicBezTo>
                <a:cubicBezTo>
                  <a:pt x="242404" y="1206709"/>
                  <a:pt x="259893" y="1289154"/>
                  <a:pt x="259893" y="1289154"/>
                </a:cubicBezTo>
              </a:path>
            </a:pathLst>
          </a:custGeom>
          <a:noFill/>
          <a:ln w="12700" cap="flat" cmpd="sng" algn="ctr">
            <a:solidFill>
              <a:srgbClr val="322FFF"/>
            </a:solidFill>
            <a:prstDash val="solid"/>
            <a:miter lim="800000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38F7A458-D4EE-FE19-F8B3-F2E25BE333FC}"/>
              </a:ext>
            </a:extLst>
          </p:cNvPr>
          <p:cNvSpPr/>
          <p:nvPr/>
        </p:nvSpPr>
        <p:spPr>
          <a:xfrm>
            <a:off x="217994" y="4057451"/>
            <a:ext cx="164003" cy="652476"/>
          </a:xfrm>
          <a:custGeom>
            <a:avLst/>
            <a:gdLst>
              <a:gd name="connsiteX0" fmla="*/ 274883 w 499746"/>
              <a:gd name="connsiteY0" fmla="*/ 0 h 1289154"/>
              <a:gd name="connsiteX1" fmla="*/ 5060 w 499746"/>
              <a:gd name="connsiteY1" fmla="*/ 194872 h 1289154"/>
              <a:gd name="connsiteX2" fmla="*/ 484745 w 499746"/>
              <a:gd name="connsiteY2" fmla="*/ 284813 h 1289154"/>
              <a:gd name="connsiteX3" fmla="*/ 20050 w 499746"/>
              <a:gd name="connsiteY3" fmla="*/ 494675 h 1289154"/>
              <a:gd name="connsiteX4" fmla="*/ 499736 w 499746"/>
              <a:gd name="connsiteY4" fmla="*/ 584616 h 1289154"/>
              <a:gd name="connsiteX5" fmla="*/ 35041 w 499746"/>
              <a:gd name="connsiteY5" fmla="*/ 809469 h 1289154"/>
              <a:gd name="connsiteX6" fmla="*/ 364824 w 499746"/>
              <a:gd name="connsiteY6" fmla="*/ 974361 h 1289154"/>
              <a:gd name="connsiteX7" fmla="*/ 259893 w 499746"/>
              <a:gd name="connsiteY7" fmla="*/ 1154243 h 1289154"/>
              <a:gd name="connsiteX8" fmla="*/ 259893 w 499746"/>
              <a:gd name="connsiteY8" fmla="*/ 1289154 h 128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746" h="1289154">
                <a:moveTo>
                  <a:pt x="274883" y="0"/>
                </a:moveTo>
                <a:cubicBezTo>
                  <a:pt x="122483" y="73701"/>
                  <a:pt x="-29917" y="147403"/>
                  <a:pt x="5060" y="194872"/>
                </a:cubicBezTo>
                <a:cubicBezTo>
                  <a:pt x="40037" y="242341"/>
                  <a:pt x="482247" y="234846"/>
                  <a:pt x="484745" y="284813"/>
                </a:cubicBezTo>
                <a:cubicBezTo>
                  <a:pt x="487243" y="334780"/>
                  <a:pt x="17552" y="444708"/>
                  <a:pt x="20050" y="494675"/>
                </a:cubicBezTo>
                <a:cubicBezTo>
                  <a:pt x="22548" y="544642"/>
                  <a:pt x="497238" y="532151"/>
                  <a:pt x="499736" y="584616"/>
                </a:cubicBezTo>
                <a:cubicBezTo>
                  <a:pt x="502234" y="637081"/>
                  <a:pt x="57526" y="744512"/>
                  <a:pt x="35041" y="809469"/>
                </a:cubicBezTo>
                <a:cubicBezTo>
                  <a:pt x="12556" y="874427"/>
                  <a:pt x="327349" y="916899"/>
                  <a:pt x="364824" y="974361"/>
                </a:cubicBezTo>
                <a:cubicBezTo>
                  <a:pt x="402299" y="1031823"/>
                  <a:pt x="277382" y="1101778"/>
                  <a:pt x="259893" y="1154243"/>
                </a:cubicBezTo>
                <a:cubicBezTo>
                  <a:pt x="242404" y="1206709"/>
                  <a:pt x="259893" y="1289154"/>
                  <a:pt x="259893" y="1289154"/>
                </a:cubicBezTo>
              </a:path>
            </a:pathLst>
          </a:custGeom>
          <a:noFill/>
          <a:ln w="12700" cap="flat" cmpd="sng" algn="ctr">
            <a:solidFill>
              <a:srgbClr val="322FFF"/>
            </a:solidFill>
            <a:prstDash val="solid"/>
            <a:miter lim="800000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F59AE6A8-B2F4-453B-C439-75E30055CD5C}"/>
              </a:ext>
            </a:extLst>
          </p:cNvPr>
          <p:cNvSpPr/>
          <p:nvPr/>
        </p:nvSpPr>
        <p:spPr>
          <a:xfrm>
            <a:off x="217971" y="5012869"/>
            <a:ext cx="164003" cy="652476"/>
          </a:xfrm>
          <a:custGeom>
            <a:avLst/>
            <a:gdLst>
              <a:gd name="connsiteX0" fmla="*/ 274883 w 499746"/>
              <a:gd name="connsiteY0" fmla="*/ 0 h 1289154"/>
              <a:gd name="connsiteX1" fmla="*/ 5060 w 499746"/>
              <a:gd name="connsiteY1" fmla="*/ 194872 h 1289154"/>
              <a:gd name="connsiteX2" fmla="*/ 484745 w 499746"/>
              <a:gd name="connsiteY2" fmla="*/ 284813 h 1289154"/>
              <a:gd name="connsiteX3" fmla="*/ 20050 w 499746"/>
              <a:gd name="connsiteY3" fmla="*/ 494675 h 1289154"/>
              <a:gd name="connsiteX4" fmla="*/ 499736 w 499746"/>
              <a:gd name="connsiteY4" fmla="*/ 584616 h 1289154"/>
              <a:gd name="connsiteX5" fmla="*/ 35041 w 499746"/>
              <a:gd name="connsiteY5" fmla="*/ 809469 h 1289154"/>
              <a:gd name="connsiteX6" fmla="*/ 364824 w 499746"/>
              <a:gd name="connsiteY6" fmla="*/ 974361 h 1289154"/>
              <a:gd name="connsiteX7" fmla="*/ 259893 w 499746"/>
              <a:gd name="connsiteY7" fmla="*/ 1154243 h 1289154"/>
              <a:gd name="connsiteX8" fmla="*/ 259893 w 499746"/>
              <a:gd name="connsiteY8" fmla="*/ 1289154 h 128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746" h="1289154">
                <a:moveTo>
                  <a:pt x="274883" y="0"/>
                </a:moveTo>
                <a:cubicBezTo>
                  <a:pt x="122483" y="73701"/>
                  <a:pt x="-29917" y="147403"/>
                  <a:pt x="5060" y="194872"/>
                </a:cubicBezTo>
                <a:cubicBezTo>
                  <a:pt x="40037" y="242341"/>
                  <a:pt x="482247" y="234846"/>
                  <a:pt x="484745" y="284813"/>
                </a:cubicBezTo>
                <a:cubicBezTo>
                  <a:pt x="487243" y="334780"/>
                  <a:pt x="17552" y="444708"/>
                  <a:pt x="20050" y="494675"/>
                </a:cubicBezTo>
                <a:cubicBezTo>
                  <a:pt x="22548" y="544642"/>
                  <a:pt x="497238" y="532151"/>
                  <a:pt x="499736" y="584616"/>
                </a:cubicBezTo>
                <a:cubicBezTo>
                  <a:pt x="502234" y="637081"/>
                  <a:pt x="57526" y="744512"/>
                  <a:pt x="35041" y="809469"/>
                </a:cubicBezTo>
                <a:cubicBezTo>
                  <a:pt x="12556" y="874427"/>
                  <a:pt x="327349" y="916899"/>
                  <a:pt x="364824" y="974361"/>
                </a:cubicBezTo>
                <a:cubicBezTo>
                  <a:pt x="402299" y="1031823"/>
                  <a:pt x="277382" y="1101778"/>
                  <a:pt x="259893" y="1154243"/>
                </a:cubicBezTo>
                <a:cubicBezTo>
                  <a:pt x="242404" y="1206709"/>
                  <a:pt x="259893" y="1289154"/>
                  <a:pt x="259893" y="1289154"/>
                </a:cubicBezTo>
              </a:path>
            </a:pathLst>
          </a:custGeom>
          <a:noFill/>
          <a:ln w="12700" cap="flat" cmpd="sng" algn="ctr">
            <a:solidFill>
              <a:srgbClr val="322FFF"/>
            </a:solidFill>
            <a:prstDash val="solid"/>
            <a:miter lim="800000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3B9A5091-B6FC-216D-4691-D7A377945738}"/>
              </a:ext>
            </a:extLst>
          </p:cNvPr>
          <p:cNvSpPr/>
          <p:nvPr/>
        </p:nvSpPr>
        <p:spPr>
          <a:xfrm>
            <a:off x="7185908" y="2923930"/>
            <a:ext cx="164003" cy="652476"/>
          </a:xfrm>
          <a:custGeom>
            <a:avLst/>
            <a:gdLst>
              <a:gd name="connsiteX0" fmla="*/ 274883 w 499746"/>
              <a:gd name="connsiteY0" fmla="*/ 0 h 1289154"/>
              <a:gd name="connsiteX1" fmla="*/ 5060 w 499746"/>
              <a:gd name="connsiteY1" fmla="*/ 194872 h 1289154"/>
              <a:gd name="connsiteX2" fmla="*/ 484745 w 499746"/>
              <a:gd name="connsiteY2" fmla="*/ 284813 h 1289154"/>
              <a:gd name="connsiteX3" fmla="*/ 20050 w 499746"/>
              <a:gd name="connsiteY3" fmla="*/ 494675 h 1289154"/>
              <a:gd name="connsiteX4" fmla="*/ 499736 w 499746"/>
              <a:gd name="connsiteY4" fmla="*/ 584616 h 1289154"/>
              <a:gd name="connsiteX5" fmla="*/ 35041 w 499746"/>
              <a:gd name="connsiteY5" fmla="*/ 809469 h 1289154"/>
              <a:gd name="connsiteX6" fmla="*/ 364824 w 499746"/>
              <a:gd name="connsiteY6" fmla="*/ 974361 h 1289154"/>
              <a:gd name="connsiteX7" fmla="*/ 259893 w 499746"/>
              <a:gd name="connsiteY7" fmla="*/ 1154243 h 1289154"/>
              <a:gd name="connsiteX8" fmla="*/ 259893 w 499746"/>
              <a:gd name="connsiteY8" fmla="*/ 1289154 h 128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746" h="1289154">
                <a:moveTo>
                  <a:pt x="274883" y="0"/>
                </a:moveTo>
                <a:cubicBezTo>
                  <a:pt x="122483" y="73701"/>
                  <a:pt x="-29917" y="147403"/>
                  <a:pt x="5060" y="194872"/>
                </a:cubicBezTo>
                <a:cubicBezTo>
                  <a:pt x="40037" y="242341"/>
                  <a:pt x="482247" y="234846"/>
                  <a:pt x="484745" y="284813"/>
                </a:cubicBezTo>
                <a:cubicBezTo>
                  <a:pt x="487243" y="334780"/>
                  <a:pt x="17552" y="444708"/>
                  <a:pt x="20050" y="494675"/>
                </a:cubicBezTo>
                <a:cubicBezTo>
                  <a:pt x="22548" y="544642"/>
                  <a:pt x="497238" y="532151"/>
                  <a:pt x="499736" y="584616"/>
                </a:cubicBezTo>
                <a:cubicBezTo>
                  <a:pt x="502234" y="637081"/>
                  <a:pt x="57526" y="744512"/>
                  <a:pt x="35041" y="809469"/>
                </a:cubicBezTo>
                <a:cubicBezTo>
                  <a:pt x="12556" y="874427"/>
                  <a:pt x="327349" y="916899"/>
                  <a:pt x="364824" y="974361"/>
                </a:cubicBezTo>
                <a:cubicBezTo>
                  <a:pt x="402299" y="1031823"/>
                  <a:pt x="277382" y="1101778"/>
                  <a:pt x="259893" y="1154243"/>
                </a:cubicBezTo>
                <a:cubicBezTo>
                  <a:pt x="242404" y="1206709"/>
                  <a:pt x="259893" y="1289154"/>
                  <a:pt x="259893" y="1289154"/>
                </a:cubicBezTo>
              </a:path>
            </a:pathLst>
          </a:custGeom>
          <a:noFill/>
          <a:ln w="12700" cap="flat" cmpd="sng" algn="ctr">
            <a:solidFill>
              <a:srgbClr val="322FFF"/>
            </a:solidFill>
            <a:prstDash val="solid"/>
            <a:miter lim="800000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F7F40ADE-F4F2-5E9B-F06C-71A689A8E621}"/>
              </a:ext>
            </a:extLst>
          </p:cNvPr>
          <p:cNvSpPr/>
          <p:nvPr/>
        </p:nvSpPr>
        <p:spPr>
          <a:xfrm>
            <a:off x="4633731" y="4057451"/>
            <a:ext cx="164003" cy="652476"/>
          </a:xfrm>
          <a:custGeom>
            <a:avLst/>
            <a:gdLst>
              <a:gd name="connsiteX0" fmla="*/ 274883 w 499746"/>
              <a:gd name="connsiteY0" fmla="*/ 0 h 1289154"/>
              <a:gd name="connsiteX1" fmla="*/ 5060 w 499746"/>
              <a:gd name="connsiteY1" fmla="*/ 194872 h 1289154"/>
              <a:gd name="connsiteX2" fmla="*/ 484745 w 499746"/>
              <a:gd name="connsiteY2" fmla="*/ 284813 h 1289154"/>
              <a:gd name="connsiteX3" fmla="*/ 20050 w 499746"/>
              <a:gd name="connsiteY3" fmla="*/ 494675 h 1289154"/>
              <a:gd name="connsiteX4" fmla="*/ 499736 w 499746"/>
              <a:gd name="connsiteY4" fmla="*/ 584616 h 1289154"/>
              <a:gd name="connsiteX5" fmla="*/ 35041 w 499746"/>
              <a:gd name="connsiteY5" fmla="*/ 809469 h 1289154"/>
              <a:gd name="connsiteX6" fmla="*/ 364824 w 499746"/>
              <a:gd name="connsiteY6" fmla="*/ 974361 h 1289154"/>
              <a:gd name="connsiteX7" fmla="*/ 259893 w 499746"/>
              <a:gd name="connsiteY7" fmla="*/ 1154243 h 1289154"/>
              <a:gd name="connsiteX8" fmla="*/ 259893 w 499746"/>
              <a:gd name="connsiteY8" fmla="*/ 1289154 h 128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746" h="1289154">
                <a:moveTo>
                  <a:pt x="274883" y="0"/>
                </a:moveTo>
                <a:cubicBezTo>
                  <a:pt x="122483" y="73701"/>
                  <a:pt x="-29917" y="147403"/>
                  <a:pt x="5060" y="194872"/>
                </a:cubicBezTo>
                <a:cubicBezTo>
                  <a:pt x="40037" y="242341"/>
                  <a:pt x="482247" y="234846"/>
                  <a:pt x="484745" y="284813"/>
                </a:cubicBezTo>
                <a:cubicBezTo>
                  <a:pt x="487243" y="334780"/>
                  <a:pt x="17552" y="444708"/>
                  <a:pt x="20050" y="494675"/>
                </a:cubicBezTo>
                <a:cubicBezTo>
                  <a:pt x="22548" y="544642"/>
                  <a:pt x="497238" y="532151"/>
                  <a:pt x="499736" y="584616"/>
                </a:cubicBezTo>
                <a:cubicBezTo>
                  <a:pt x="502234" y="637081"/>
                  <a:pt x="57526" y="744512"/>
                  <a:pt x="35041" y="809469"/>
                </a:cubicBezTo>
                <a:cubicBezTo>
                  <a:pt x="12556" y="874427"/>
                  <a:pt x="327349" y="916899"/>
                  <a:pt x="364824" y="974361"/>
                </a:cubicBezTo>
                <a:cubicBezTo>
                  <a:pt x="402299" y="1031823"/>
                  <a:pt x="277382" y="1101778"/>
                  <a:pt x="259893" y="1154243"/>
                </a:cubicBezTo>
                <a:cubicBezTo>
                  <a:pt x="242404" y="1206709"/>
                  <a:pt x="259893" y="1289154"/>
                  <a:pt x="259893" y="1289154"/>
                </a:cubicBezTo>
              </a:path>
            </a:pathLst>
          </a:custGeom>
          <a:noFill/>
          <a:ln w="12700" cap="flat" cmpd="sng" algn="ctr">
            <a:solidFill>
              <a:srgbClr val="322FFF"/>
            </a:solidFill>
            <a:prstDash val="solid"/>
            <a:miter lim="800000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F7C18C1F-279C-72BF-011D-E886AE80076A}"/>
              </a:ext>
            </a:extLst>
          </p:cNvPr>
          <p:cNvSpPr/>
          <p:nvPr/>
        </p:nvSpPr>
        <p:spPr>
          <a:xfrm>
            <a:off x="8884067" y="4883679"/>
            <a:ext cx="164003" cy="652476"/>
          </a:xfrm>
          <a:custGeom>
            <a:avLst/>
            <a:gdLst>
              <a:gd name="connsiteX0" fmla="*/ 274883 w 499746"/>
              <a:gd name="connsiteY0" fmla="*/ 0 h 1289154"/>
              <a:gd name="connsiteX1" fmla="*/ 5060 w 499746"/>
              <a:gd name="connsiteY1" fmla="*/ 194872 h 1289154"/>
              <a:gd name="connsiteX2" fmla="*/ 484745 w 499746"/>
              <a:gd name="connsiteY2" fmla="*/ 284813 h 1289154"/>
              <a:gd name="connsiteX3" fmla="*/ 20050 w 499746"/>
              <a:gd name="connsiteY3" fmla="*/ 494675 h 1289154"/>
              <a:gd name="connsiteX4" fmla="*/ 499736 w 499746"/>
              <a:gd name="connsiteY4" fmla="*/ 584616 h 1289154"/>
              <a:gd name="connsiteX5" fmla="*/ 35041 w 499746"/>
              <a:gd name="connsiteY5" fmla="*/ 809469 h 1289154"/>
              <a:gd name="connsiteX6" fmla="*/ 364824 w 499746"/>
              <a:gd name="connsiteY6" fmla="*/ 974361 h 1289154"/>
              <a:gd name="connsiteX7" fmla="*/ 259893 w 499746"/>
              <a:gd name="connsiteY7" fmla="*/ 1154243 h 1289154"/>
              <a:gd name="connsiteX8" fmla="*/ 259893 w 499746"/>
              <a:gd name="connsiteY8" fmla="*/ 1289154 h 128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746" h="1289154">
                <a:moveTo>
                  <a:pt x="274883" y="0"/>
                </a:moveTo>
                <a:cubicBezTo>
                  <a:pt x="122483" y="73701"/>
                  <a:pt x="-29917" y="147403"/>
                  <a:pt x="5060" y="194872"/>
                </a:cubicBezTo>
                <a:cubicBezTo>
                  <a:pt x="40037" y="242341"/>
                  <a:pt x="482247" y="234846"/>
                  <a:pt x="484745" y="284813"/>
                </a:cubicBezTo>
                <a:cubicBezTo>
                  <a:pt x="487243" y="334780"/>
                  <a:pt x="17552" y="444708"/>
                  <a:pt x="20050" y="494675"/>
                </a:cubicBezTo>
                <a:cubicBezTo>
                  <a:pt x="22548" y="544642"/>
                  <a:pt x="497238" y="532151"/>
                  <a:pt x="499736" y="584616"/>
                </a:cubicBezTo>
                <a:cubicBezTo>
                  <a:pt x="502234" y="637081"/>
                  <a:pt x="57526" y="744512"/>
                  <a:pt x="35041" y="809469"/>
                </a:cubicBezTo>
                <a:cubicBezTo>
                  <a:pt x="12556" y="874427"/>
                  <a:pt x="327349" y="916899"/>
                  <a:pt x="364824" y="974361"/>
                </a:cubicBezTo>
                <a:cubicBezTo>
                  <a:pt x="402299" y="1031823"/>
                  <a:pt x="277382" y="1101778"/>
                  <a:pt x="259893" y="1154243"/>
                </a:cubicBezTo>
                <a:cubicBezTo>
                  <a:pt x="242404" y="1206709"/>
                  <a:pt x="259893" y="1289154"/>
                  <a:pt x="259893" y="1289154"/>
                </a:cubicBezTo>
              </a:path>
            </a:pathLst>
          </a:custGeom>
          <a:noFill/>
          <a:ln w="12700" cap="flat" cmpd="sng" algn="ctr">
            <a:solidFill>
              <a:srgbClr val="322FFF"/>
            </a:solidFill>
            <a:prstDash val="solid"/>
            <a:miter lim="800000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Graphic 81" descr="Handshake outline">
            <a:extLst>
              <a:ext uri="{FF2B5EF4-FFF2-40B4-BE49-F238E27FC236}">
                <a16:creationId xmlns:a16="http://schemas.microsoft.com/office/drawing/2014/main" id="{7A7ACC92-2E68-BA9C-2639-B3509E742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1220" y="2502577"/>
            <a:ext cx="733700" cy="7337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3056B-5EB5-E29C-2E70-DBEF66E0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Bidirectional GPU Algorithm for Computing Maximum Matchings</a:t>
            </a:r>
          </a:p>
        </p:txBody>
      </p:sp>
    </p:spTree>
    <p:extLst>
      <p:ext uri="{BB962C8B-B14F-4D97-AF65-F5344CB8AC3E}">
        <p14:creationId xmlns:p14="http://schemas.microsoft.com/office/powerpoint/2010/main" val="1529862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animBg="1"/>
      <p:bldP spid="74" grpId="1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65ED-9A72-29F9-19BD-6386841F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Reusing Search Trees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3672-748F-2D36-FF02-D8BD565DC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23975"/>
            <a:ext cx="2957347" cy="4479925"/>
          </a:xfrm>
        </p:spPr>
        <p:txBody>
          <a:bodyPr>
            <a:normAutofit fontScale="70000" lnSpcReduction="20000"/>
          </a:bodyPr>
          <a:lstStyle/>
          <a:p>
            <a:r>
              <a:rPr lang="en-IN" dirty="0"/>
              <a:t>Search trees at the end of each iteration </a:t>
            </a:r>
          </a:p>
          <a:p>
            <a:pPr lvl="1"/>
            <a:r>
              <a:rPr lang="en-IN" dirty="0"/>
              <a:t>Dead and Active</a:t>
            </a:r>
          </a:p>
          <a:p>
            <a:r>
              <a:rPr lang="en-IN" dirty="0"/>
              <a:t>Clearing all trees </a:t>
            </a:r>
          </a:p>
          <a:p>
            <a:pPr lvl="1"/>
            <a:r>
              <a:rPr lang="en-IN" dirty="0"/>
              <a:t>Unnecessary re-computations</a:t>
            </a:r>
          </a:p>
          <a:p>
            <a:r>
              <a:rPr lang="en-IN" dirty="0">
                <a:solidFill>
                  <a:srgbClr val="FF0000"/>
                </a:solidFill>
              </a:rPr>
              <a:t>ECL-MM retains active trees</a:t>
            </a:r>
          </a:p>
          <a:p>
            <a:pPr lvl="1"/>
            <a:r>
              <a:rPr lang="en-IN" dirty="0"/>
              <a:t>Grow them further in next iteration</a:t>
            </a:r>
          </a:p>
          <a:p>
            <a:r>
              <a:rPr lang="en-IN" dirty="0"/>
              <a:t>Tree-Grafting</a:t>
            </a:r>
            <a:r>
              <a:rPr lang="en-IN" baseline="30000" dirty="0"/>
              <a:t>1</a:t>
            </a:r>
            <a:r>
              <a:rPr lang="en-IN" dirty="0"/>
              <a:t> </a:t>
            </a:r>
          </a:p>
          <a:p>
            <a:pPr lvl="1"/>
            <a:r>
              <a:rPr lang="en-IN" dirty="0"/>
              <a:t>Grafts dead vertices to active trees, but in a different way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FE128-E4D3-F59C-E16B-46634248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0F1DDC-6454-1BF5-52AB-96142D3A47AD}"/>
              </a:ext>
            </a:extLst>
          </p:cNvPr>
          <p:cNvGrpSpPr/>
          <p:nvPr/>
        </p:nvGrpSpPr>
        <p:grpSpPr>
          <a:xfrm>
            <a:off x="3445564" y="1731510"/>
            <a:ext cx="5383002" cy="3333726"/>
            <a:chOff x="2149830" y="1682926"/>
            <a:chExt cx="7767307" cy="37844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F532EAB-3997-1297-DB11-726810C45FBB}"/>
                </a:ext>
              </a:extLst>
            </p:cNvPr>
            <p:cNvGrpSpPr/>
            <p:nvPr/>
          </p:nvGrpSpPr>
          <p:grpSpPr>
            <a:xfrm>
              <a:off x="2149830" y="1682926"/>
              <a:ext cx="7767307" cy="1024724"/>
              <a:chOff x="2149830" y="1682926"/>
              <a:chExt cx="7767307" cy="1024724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2265E31-40FC-1FDF-CB3D-5C28C7245DE5}"/>
                  </a:ext>
                </a:extLst>
              </p:cNvPr>
              <p:cNvGrpSpPr/>
              <p:nvPr/>
            </p:nvGrpSpPr>
            <p:grpSpPr>
              <a:xfrm>
                <a:off x="2149830" y="2170362"/>
                <a:ext cx="7767307" cy="537288"/>
                <a:chOff x="5345205" y="1712310"/>
                <a:chExt cx="5624589" cy="319093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60A3FE21-17B9-EC99-9444-AB9D1167C41D}"/>
                    </a:ext>
                  </a:extLst>
                </p:cNvPr>
                <p:cNvSpPr/>
                <p:nvPr/>
              </p:nvSpPr>
              <p:spPr>
                <a:xfrm>
                  <a:off x="5345205" y="1717078"/>
                  <a:ext cx="414337" cy="314325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322FFF"/>
                  </a:solidFill>
                  <a:prstDash val="sysDash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20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B73CA13B-2308-02F5-5DC2-7E8FA8E8A312}"/>
                    </a:ext>
                  </a:extLst>
                </p:cNvPr>
                <p:cNvSpPr/>
                <p:nvPr/>
              </p:nvSpPr>
              <p:spPr>
                <a:xfrm>
                  <a:off x="7372345" y="1717077"/>
                  <a:ext cx="414337" cy="314325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4472C4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20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988FB12-538C-ABB6-AD29-34A9AB5E98CA}"/>
                    </a:ext>
                  </a:extLst>
                </p:cNvPr>
                <p:cNvSpPr/>
                <p:nvPr/>
              </p:nvSpPr>
              <p:spPr>
                <a:xfrm>
                  <a:off x="6310308" y="1717076"/>
                  <a:ext cx="414337" cy="314325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4472C4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20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33FDB377-F6E9-2EEE-5B58-AA57A14FE80E}"/>
                    </a:ext>
                  </a:extLst>
                </p:cNvPr>
                <p:cNvSpPr/>
                <p:nvPr/>
              </p:nvSpPr>
              <p:spPr>
                <a:xfrm>
                  <a:off x="8434377" y="1717075"/>
                  <a:ext cx="414337" cy="314325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4472C4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20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899F4C9D-2B99-95E9-7328-0BC549F8F601}"/>
                    </a:ext>
                  </a:extLst>
                </p:cNvPr>
                <p:cNvSpPr/>
                <p:nvPr/>
              </p:nvSpPr>
              <p:spPr>
                <a:xfrm>
                  <a:off x="10555457" y="1712310"/>
                  <a:ext cx="414337" cy="314325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322FFF"/>
                  </a:solidFill>
                  <a:prstDash val="sysDash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D7D31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b</a:t>
                  </a:r>
                  <a:r>
                    <a:rPr kumimoji="0" lang="en-US" sz="20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ED7D31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3</a:t>
                  </a: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882151E6-61E1-30FE-DAAE-59B9A00A26A2}"/>
                    </a:ext>
                  </a:extLst>
                </p:cNvPr>
                <p:cNvCxnSpPr>
                  <a:cxnSpLocks/>
                  <a:stCxn id="31" idx="6"/>
                  <a:endCxn id="33" idx="2"/>
                </p:cNvCxnSpPr>
                <p:nvPr/>
              </p:nvCxnSpPr>
              <p:spPr>
                <a:xfrm flipV="1">
                  <a:off x="5759542" y="1874238"/>
                  <a:ext cx="550766" cy="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0C27F61-9292-5386-5398-EA1CEE05215D}"/>
                    </a:ext>
                  </a:extLst>
                </p:cNvPr>
                <p:cNvCxnSpPr>
                  <a:cxnSpLocks/>
                  <a:stCxn id="33" idx="6"/>
                  <a:endCxn id="32" idx="2"/>
                </p:cNvCxnSpPr>
                <p:nvPr/>
              </p:nvCxnSpPr>
              <p:spPr>
                <a:xfrm>
                  <a:off x="6724645" y="1874239"/>
                  <a:ext cx="647700" cy="1"/>
                </a:xfrm>
                <a:prstGeom prst="line">
                  <a:avLst/>
                </a:prstGeom>
                <a:noFill/>
                <a:ln w="5080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14C2261-519E-DB3B-F1F9-C4721BB5EDFF}"/>
                    </a:ext>
                  </a:extLst>
                </p:cNvPr>
                <p:cNvCxnSpPr>
                  <a:cxnSpLocks/>
                  <a:stCxn id="32" idx="6"/>
                  <a:endCxn id="34" idx="2"/>
                </p:cNvCxnSpPr>
                <p:nvPr/>
              </p:nvCxnSpPr>
              <p:spPr>
                <a:xfrm flipV="1">
                  <a:off x="7786682" y="1874238"/>
                  <a:ext cx="647695" cy="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dash"/>
                  <a:miter lim="800000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EF9F8E70-FEA7-C547-55E5-09E532B62A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51698" y="1879790"/>
                  <a:ext cx="647700" cy="1"/>
                </a:xfrm>
                <a:prstGeom prst="line">
                  <a:avLst/>
                </a:prstGeom>
                <a:noFill/>
                <a:ln w="5080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BF1E3606-B06D-E4CE-1544-720B1CA5F47C}"/>
                    </a:ext>
                  </a:extLst>
                </p:cNvPr>
                <p:cNvSpPr/>
                <p:nvPr/>
              </p:nvSpPr>
              <p:spPr>
                <a:xfrm>
                  <a:off x="9496409" y="1712311"/>
                  <a:ext cx="414337" cy="314325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4472C4">
                      <a:shade val="1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r>
                    <a:rPr kumimoji="0" lang="en-US" sz="20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3</a:t>
                  </a:r>
                </a:p>
              </p:txBody>
            </p: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B763BDD9-6C45-FE44-2799-9F513B8796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10746" y="1879790"/>
                  <a:ext cx="647695" cy="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15371E2-9EB0-2F86-232A-DA42CA04EF7C}"/>
                  </a:ext>
                </a:extLst>
              </p:cNvPr>
              <p:cNvSpPr txBox="1"/>
              <p:nvPr/>
            </p:nvSpPr>
            <p:spPr>
              <a:xfrm>
                <a:off x="6499634" y="1682926"/>
                <a:ext cx="773014" cy="454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Tb</a:t>
                </a:r>
                <a:r>
                  <a:rPr kumimoji="0" lang="en-US" sz="20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2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2E33FA-135A-F845-946C-CB6CB78720ED}"/>
                  </a:ext>
                </a:extLst>
              </p:cNvPr>
              <p:cNvSpPr txBox="1"/>
              <p:nvPr/>
            </p:nvSpPr>
            <p:spPr>
              <a:xfrm>
                <a:off x="4949257" y="1682926"/>
                <a:ext cx="729066" cy="454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Ta</a:t>
                </a:r>
                <a:r>
                  <a:rPr kumimoji="0" lang="en-US" sz="20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2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34E8A58-8DFC-4254-BDA6-7DB0F9128689}"/>
                </a:ext>
              </a:extLst>
            </p:cNvPr>
            <p:cNvGrpSpPr/>
            <p:nvPr/>
          </p:nvGrpSpPr>
          <p:grpSpPr>
            <a:xfrm>
              <a:off x="3482595" y="3621090"/>
              <a:ext cx="6434542" cy="537287"/>
              <a:chOff x="3501432" y="3893745"/>
              <a:chExt cx="6434542" cy="53728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610B5C6-7C17-A4DB-4D08-2B051065BD03}"/>
                  </a:ext>
                </a:extLst>
              </p:cNvPr>
              <p:cNvSpPr/>
              <p:nvPr/>
            </p:nvSpPr>
            <p:spPr>
              <a:xfrm>
                <a:off x="4968057" y="3901772"/>
                <a:ext cx="572181" cy="52926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20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7358508-EEA0-7ADB-FC6F-DA2492C9B5FA}"/>
                  </a:ext>
                </a:extLst>
              </p:cNvPr>
              <p:cNvSpPr/>
              <p:nvPr/>
            </p:nvSpPr>
            <p:spPr>
              <a:xfrm>
                <a:off x="3501432" y="3901770"/>
                <a:ext cx="572181" cy="52926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20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D570712-3BFE-E1D4-27A4-170B95D1D58B}"/>
                  </a:ext>
                </a:extLst>
              </p:cNvPr>
              <p:cNvSpPr/>
              <p:nvPr/>
            </p:nvSpPr>
            <p:spPr>
              <a:xfrm>
                <a:off x="6434676" y="3901768"/>
                <a:ext cx="572181" cy="52926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20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B13A831-9928-F910-C4F5-74F28CC1C2A7}"/>
                  </a:ext>
                </a:extLst>
              </p:cNvPr>
              <p:cNvSpPr/>
              <p:nvPr/>
            </p:nvSpPr>
            <p:spPr>
              <a:xfrm>
                <a:off x="9363793" y="3893745"/>
                <a:ext cx="572181" cy="52926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322FFF"/>
                </a:solidFill>
                <a:prstDash val="sysDash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20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E065FE0-064D-C7DF-3FAC-B80A6FB6C2FE}"/>
                  </a:ext>
                </a:extLst>
              </p:cNvPr>
              <p:cNvCxnSpPr>
                <a:cxnSpLocks/>
                <a:stCxn id="20" idx="6"/>
                <a:endCxn id="19" idx="2"/>
              </p:cNvCxnSpPr>
              <p:nvPr/>
            </p:nvCxnSpPr>
            <p:spPr>
              <a:xfrm>
                <a:off x="4073613" y="4166401"/>
                <a:ext cx="894445" cy="2"/>
              </a:xfrm>
              <a:prstGeom prst="line">
                <a:avLst/>
              </a:prstGeom>
              <a:noFill/>
              <a:ln w="508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A1ADB3B-2D39-2C71-3285-700B017DD564}"/>
                  </a:ext>
                </a:extLst>
              </p:cNvPr>
              <p:cNvCxnSpPr>
                <a:cxnSpLocks/>
                <a:stCxn id="19" idx="6"/>
                <a:endCxn id="21" idx="2"/>
              </p:cNvCxnSpPr>
              <p:nvPr/>
            </p:nvCxnSpPr>
            <p:spPr>
              <a:xfrm flipV="1">
                <a:off x="5540238" y="4166399"/>
                <a:ext cx="894438" cy="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26C6807-1AFF-5370-3972-BCA670D5E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978" y="4175747"/>
                <a:ext cx="894445" cy="2"/>
              </a:xfrm>
              <a:prstGeom prst="line">
                <a:avLst/>
              </a:prstGeom>
              <a:noFill/>
              <a:ln w="508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3A21BD8-94C1-42A0-F138-91D77E9922A6}"/>
                  </a:ext>
                </a:extLst>
              </p:cNvPr>
              <p:cNvSpPr/>
              <p:nvPr/>
            </p:nvSpPr>
            <p:spPr>
              <a:xfrm>
                <a:off x="7901295" y="3893747"/>
                <a:ext cx="572181" cy="52926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20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EA0C85E-E605-47AB-ED8D-19DB6538A6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73476" y="4175747"/>
                <a:ext cx="894438" cy="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606D953-615B-A9FD-D380-5518695CC7C2}"/>
                </a:ext>
              </a:extLst>
            </p:cNvPr>
            <p:cNvGrpSpPr/>
            <p:nvPr/>
          </p:nvGrpSpPr>
          <p:grpSpPr>
            <a:xfrm>
              <a:off x="2149830" y="4938063"/>
              <a:ext cx="3371571" cy="529263"/>
              <a:chOff x="2042738" y="4703285"/>
              <a:chExt cx="3371571" cy="52926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B56856A-E513-8A03-8D3F-D68185DD7E2D}"/>
                  </a:ext>
                </a:extLst>
              </p:cNvPr>
              <p:cNvSpPr/>
              <p:nvPr/>
            </p:nvSpPr>
            <p:spPr>
              <a:xfrm>
                <a:off x="2042738" y="4703288"/>
                <a:ext cx="572180" cy="52926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322FFF"/>
                </a:solidFill>
                <a:prstDash val="sysDash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20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AF57BD4-EB21-DF2C-AA52-2A7A604A3D1D}"/>
                  </a:ext>
                </a:extLst>
              </p:cNvPr>
              <p:cNvSpPr/>
              <p:nvPr/>
            </p:nvSpPr>
            <p:spPr>
              <a:xfrm>
                <a:off x="4842128" y="4703287"/>
                <a:ext cx="572181" cy="52926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20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CE5225C-9EB9-64A0-05DF-E0133225AA5A}"/>
                  </a:ext>
                </a:extLst>
              </p:cNvPr>
              <p:cNvSpPr/>
              <p:nvPr/>
            </p:nvSpPr>
            <p:spPr>
              <a:xfrm>
                <a:off x="3375503" y="4703285"/>
                <a:ext cx="572181" cy="52926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20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CDDA5A8-DE60-E0A9-6BBF-F0ECB17AAC85}"/>
                  </a:ext>
                </a:extLst>
              </p:cNvPr>
              <p:cNvCxnSpPr>
                <a:cxnSpLocks/>
                <a:stCxn id="14" idx="6"/>
                <a:endCxn id="16" idx="2"/>
              </p:cNvCxnSpPr>
              <p:nvPr/>
            </p:nvCxnSpPr>
            <p:spPr>
              <a:xfrm flipV="1">
                <a:off x="2614918" y="4967915"/>
                <a:ext cx="760585" cy="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F2542FF-9B3F-F743-2A80-10A99863CB47}"/>
                  </a:ext>
                </a:extLst>
              </p:cNvPr>
              <p:cNvCxnSpPr>
                <a:cxnSpLocks/>
                <a:stCxn id="16" idx="6"/>
                <a:endCxn id="15" idx="2"/>
              </p:cNvCxnSpPr>
              <p:nvPr/>
            </p:nvCxnSpPr>
            <p:spPr>
              <a:xfrm>
                <a:off x="3947684" y="4967915"/>
                <a:ext cx="894445" cy="2"/>
              </a:xfrm>
              <a:prstGeom prst="line">
                <a:avLst/>
              </a:prstGeom>
              <a:noFill/>
              <a:ln w="508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0FD635-0B8B-703A-4C88-FA614A21FBAE}"/>
                </a:ext>
              </a:extLst>
            </p:cNvPr>
            <p:cNvCxnSpPr>
              <a:cxnSpLocks/>
              <a:stCxn id="31" idx="5"/>
              <a:endCxn id="20" idx="1"/>
            </p:cNvCxnSpPr>
            <p:nvPr/>
          </p:nvCxnSpPr>
          <p:spPr>
            <a:xfrm>
              <a:off x="2638216" y="2630141"/>
              <a:ext cx="928172" cy="107648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8064E15-D691-7836-E434-D1C0969BD250}"/>
                </a:ext>
              </a:extLst>
            </p:cNvPr>
            <p:cNvCxnSpPr>
              <a:cxnSpLocks/>
              <a:stCxn id="15" idx="7"/>
              <a:endCxn id="21" idx="3"/>
            </p:cNvCxnSpPr>
            <p:nvPr/>
          </p:nvCxnSpPr>
          <p:spPr>
            <a:xfrm flipV="1">
              <a:off x="5437607" y="4080865"/>
              <a:ext cx="1062026" cy="934709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9B8DC8-9B9D-16AE-DB46-80BD9C2A33B6}"/>
                </a:ext>
              </a:extLst>
            </p:cNvPr>
            <p:cNvSpPr txBox="1"/>
            <p:nvPr/>
          </p:nvSpPr>
          <p:spPr>
            <a:xfrm>
              <a:off x="4949257" y="3144348"/>
              <a:ext cx="729066" cy="454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Ta</a:t>
              </a:r>
              <a:r>
                <a:rPr kumimoji="0" lang="en-US" sz="20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FBB117-A7A1-C139-4691-C079CE50466A}"/>
                </a:ext>
              </a:extLst>
            </p:cNvPr>
            <p:cNvSpPr txBox="1"/>
            <p:nvPr/>
          </p:nvSpPr>
          <p:spPr>
            <a:xfrm>
              <a:off x="6415876" y="3148639"/>
              <a:ext cx="773014" cy="454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Tb</a:t>
              </a:r>
              <a:r>
                <a:rPr kumimoji="0" lang="en-US" sz="20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8F323D-B934-05C9-251E-A41C2EBC85CA}"/>
                </a:ext>
              </a:extLst>
            </p:cNvPr>
            <p:cNvSpPr txBox="1"/>
            <p:nvPr/>
          </p:nvSpPr>
          <p:spPr>
            <a:xfrm>
              <a:off x="4971454" y="4498951"/>
              <a:ext cx="743545" cy="454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Ta</a:t>
              </a:r>
              <a:r>
                <a:rPr kumimoji="0" lang="en-US" sz="20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7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DC7ACF8-A56A-8D9F-EDCD-51A2FC5778B7}"/>
              </a:ext>
            </a:extLst>
          </p:cNvPr>
          <p:cNvGrpSpPr/>
          <p:nvPr/>
        </p:nvGrpSpPr>
        <p:grpSpPr>
          <a:xfrm>
            <a:off x="3443229" y="3342140"/>
            <a:ext cx="5187067" cy="1329573"/>
            <a:chOff x="6239303" y="4515440"/>
            <a:chExt cx="5187067" cy="1329573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D28197A-C077-D8D1-00E6-832ECD56D64D}"/>
                </a:ext>
              </a:extLst>
            </p:cNvPr>
            <p:cNvCxnSpPr>
              <a:cxnSpLocks/>
            </p:cNvCxnSpPr>
            <p:nvPr/>
          </p:nvCxnSpPr>
          <p:spPr>
            <a:xfrm>
              <a:off x="6239303" y="5711257"/>
              <a:ext cx="1116568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4EB7C25-1F16-AD0A-2016-D2A196EDF62F}"/>
                </a:ext>
              </a:extLst>
            </p:cNvPr>
            <p:cNvCxnSpPr>
              <a:cxnSpLocks/>
            </p:cNvCxnSpPr>
            <p:nvPr/>
          </p:nvCxnSpPr>
          <p:spPr>
            <a:xfrm>
              <a:off x="7440820" y="5711257"/>
              <a:ext cx="1116568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79B468E-4902-F83A-33E5-C6043EC8C0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32686" y="4516938"/>
              <a:ext cx="1029182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B16AA2F-86F8-ADAF-894C-4EF3FB28A7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34438" y="4515440"/>
              <a:ext cx="991932" cy="16012"/>
            </a:xfrm>
            <a:prstGeom prst="straightConnector1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miter lim="800000"/>
              <a:tailEnd type="triangle" w="lg" len="lg"/>
            </a:ln>
            <a:effectLst/>
          </p:spPr>
        </p:cxnSp>
        <p:pic>
          <p:nvPicPr>
            <p:cNvPr id="47" name="Graphic 46" descr="Handshake outline">
              <a:extLst>
                <a:ext uri="{FF2B5EF4-FFF2-40B4-BE49-F238E27FC236}">
                  <a16:creationId xmlns:a16="http://schemas.microsoft.com/office/drawing/2014/main" id="{FBBEE998-0A9D-4FAC-5E4A-421259EE9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20588" y="5225133"/>
              <a:ext cx="619880" cy="619880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959CE9A-6A5C-2E8B-F7B4-73CA1008378B}"/>
              </a:ext>
            </a:extLst>
          </p:cNvPr>
          <p:cNvSpPr txBox="1"/>
          <p:nvPr/>
        </p:nvSpPr>
        <p:spPr>
          <a:xfrm>
            <a:off x="7700330" y="2973982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00B050"/>
                </a:solidFill>
                <a:latin typeface="Calibri" panose="020F0502020204030204"/>
              </a:rPr>
              <a:t>Dead tree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D947BC-8502-4BAD-FBCC-39A070B59D3B}"/>
              </a:ext>
            </a:extLst>
          </p:cNvPr>
          <p:cNvSpPr txBox="1"/>
          <p:nvPr/>
        </p:nvSpPr>
        <p:spPr>
          <a:xfrm>
            <a:off x="3432076" y="4146957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00B050"/>
                </a:solidFill>
                <a:latin typeface="Calibri" panose="020F0502020204030204"/>
              </a:rPr>
              <a:t>Dead tree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6873E00-2BDF-4BF6-9ED1-E9BB23D7D1C8}"/>
              </a:ext>
            </a:extLst>
          </p:cNvPr>
          <p:cNvCxnSpPr>
            <a:cxnSpLocks/>
          </p:cNvCxnSpPr>
          <p:nvPr/>
        </p:nvCxnSpPr>
        <p:spPr>
          <a:xfrm flipH="1">
            <a:off x="7815006" y="2056611"/>
            <a:ext cx="868164" cy="0"/>
          </a:xfrm>
          <a:prstGeom prst="straightConnector1">
            <a:avLst/>
          </a:prstGeom>
          <a:noFill/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45723FA-3191-A738-EFA7-0F166618B087}"/>
              </a:ext>
            </a:extLst>
          </p:cNvPr>
          <p:cNvCxnSpPr>
            <a:cxnSpLocks/>
          </p:cNvCxnSpPr>
          <p:nvPr/>
        </p:nvCxnSpPr>
        <p:spPr>
          <a:xfrm flipH="1">
            <a:off x="6589486" y="2056611"/>
            <a:ext cx="1029182" cy="0"/>
          </a:xfrm>
          <a:prstGeom prst="straightConnector1">
            <a:avLst/>
          </a:prstGeom>
          <a:noFill/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  <a:tailEnd type="triangle" w="lg" len="lg"/>
          </a:ln>
          <a:effectLst/>
        </p:spPr>
      </p:cxnSp>
      <p:pic>
        <p:nvPicPr>
          <p:cNvPr id="52" name="Graphic 51" descr="Handshake outline">
            <a:extLst>
              <a:ext uri="{FF2B5EF4-FFF2-40B4-BE49-F238E27FC236}">
                <a16:creationId xmlns:a16="http://schemas.microsoft.com/office/drawing/2014/main" id="{000D1A22-F913-7902-78A0-DD35464DF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5656" y="1735527"/>
            <a:ext cx="619875" cy="61987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0A7A7C0-B205-FD98-C5D3-E3CFA74CAB58}"/>
              </a:ext>
            </a:extLst>
          </p:cNvPr>
          <p:cNvGrpSpPr/>
          <p:nvPr/>
        </p:nvGrpSpPr>
        <p:grpSpPr>
          <a:xfrm>
            <a:off x="3496103" y="2015688"/>
            <a:ext cx="2091294" cy="1319887"/>
            <a:chOff x="6239303" y="2505453"/>
            <a:chExt cx="2091294" cy="1319887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EAD93FD-321F-7144-7979-BA13DD3F2343}"/>
                </a:ext>
              </a:extLst>
            </p:cNvPr>
            <p:cNvCxnSpPr>
              <a:cxnSpLocks/>
            </p:cNvCxnSpPr>
            <p:nvPr/>
          </p:nvCxnSpPr>
          <p:spPr>
            <a:xfrm>
              <a:off x="6239303" y="2505453"/>
              <a:ext cx="931184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BAE7A12-A79E-D514-9FA4-F83108B0C759}"/>
                </a:ext>
              </a:extLst>
            </p:cNvPr>
            <p:cNvCxnSpPr>
              <a:cxnSpLocks/>
            </p:cNvCxnSpPr>
            <p:nvPr/>
          </p:nvCxnSpPr>
          <p:spPr>
            <a:xfrm>
              <a:off x="7214029" y="2505453"/>
              <a:ext cx="1116568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6CD57D6-8021-C9D2-1D86-EEE298E4A22F}"/>
                </a:ext>
              </a:extLst>
            </p:cNvPr>
            <p:cNvCxnSpPr>
              <a:cxnSpLocks/>
            </p:cNvCxnSpPr>
            <p:nvPr/>
          </p:nvCxnSpPr>
          <p:spPr>
            <a:xfrm>
              <a:off x="6679096" y="3055689"/>
              <a:ext cx="491390" cy="746644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1193B52-3018-8C67-0129-7E14AF2CE9C0}"/>
                </a:ext>
              </a:extLst>
            </p:cNvPr>
            <p:cNvCxnSpPr>
              <a:cxnSpLocks/>
            </p:cNvCxnSpPr>
            <p:nvPr/>
          </p:nvCxnSpPr>
          <p:spPr>
            <a:xfrm>
              <a:off x="7355871" y="3802333"/>
              <a:ext cx="885334" cy="23007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tailEnd type="triangle" w="lg" len="lg"/>
            </a:ln>
            <a:effectLst/>
          </p:spPr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5B3BF511-D75D-1F9E-F820-B49AE44AE574}"/>
              </a:ext>
            </a:extLst>
          </p:cNvPr>
          <p:cNvSpPr txBox="1"/>
          <p:nvPr/>
        </p:nvSpPr>
        <p:spPr>
          <a:xfrm>
            <a:off x="3383302" y="1618655"/>
            <a:ext cx="120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ED7D31"/>
                </a:solidFill>
                <a:latin typeface="Calibri" panose="020F0502020204030204"/>
              </a:rPr>
              <a:t>Active tree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6A8656-A2D4-49C7-E015-6913BB988AAF}"/>
              </a:ext>
            </a:extLst>
          </p:cNvPr>
          <p:cNvSpPr txBox="1"/>
          <p:nvPr/>
        </p:nvSpPr>
        <p:spPr>
          <a:xfrm>
            <a:off x="606287" y="5287453"/>
            <a:ext cx="8080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IN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[1] A. Azad, A. </a:t>
            </a:r>
            <a:r>
              <a:rPr lang="en-IN" sz="14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Buluc</a:t>
            </a:r>
            <a:r>
              <a:rPr lang="en-IN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̧, and A. </a:t>
            </a:r>
            <a:r>
              <a:rPr lang="en-IN" sz="14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Pothen</a:t>
            </a:r>
            <a:r>
              <a:rPr lang="en-IN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“A parallel tree grafting algorithm for maximum cardinality matching in bipartite graphs,” IPDPS </a:t>
            </a:r>
            <a:r>
              <a:rPr lang="en-IN" sz="1400" i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2015 </a:t>
            </a:r>
            <a:endParaRPr lang="en-IN" sz="140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40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60" name="Footer Placeholder 59">
            <a:extLst>
              <a:ext uri="{FF2B5EF4-FFF2-40B4-BE49-F238E27FC236}">
                <a16:creationId xmlns:a16="http://schemas.microsoft.com/office/drawing/2014/main" id="{1C700618-F93C-C601-3094-DA1C716B1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Bidirectional GPU Algorithm for Computing Maximum Matchings</a:t>
            </a:r>
          </a:p>
        </p:txBody>
      </p:sp>
    </p:spTree>
    <p:extLst>
      <p:ext uri="{BB962C8B-B14F-4D97-AF65-F5344CB8AC3E}">
        <p14:creationId xmlns:p14="http://schemas.microsoft.com/office/powerpoint/2010/main" val="3890634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theme/theme1.xml><?xml version="1.0" encoding="utf-8"?>
<a:theme xmlns:a="http://schemas.openxmlformats.org/drawingml/2006/main" name="ECL PPT Theme (unstretched)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" id="{A5CE00F7-4BA7-414B-AB3A-5E70BEA3D19D}" vid="{40B3DA9B-4D65-4648-BFF1-DF8900A3F4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 PPT Theme (unstretched)</Template>
  <TotalTime>1813</TotalTime>
  <Words>860</Words>
  <Application>Microsoft Macintosh PowerPoint</Application>
  <PresentationFormat>On-screen Show (4:3)</PresentationFormat>
  <Paragraphs>200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Tahoma</vt:lpstr>
      <vt:lpstr>Wingdings</vt:lpstr>
      <vt:lpstr>ECL PPT Theme (unstretched)</vt:lpstr>
      <vt:lpstr>A Bidirectional GPU Algorithm for Computing Maximum Matchings</vt:lpstr>
      <vt:lpstr>Problem Setting</vt:lpstr>
      <vt:lpstr> Computing Maximum Matchings  </vt:lpstr>
      <vt:lpstr>Augmenting Path Search</vt:lpstr>
      <vt:lpstr>Augmenting-path GPU Algorithms</vt:lpstr>
      <vt:lpstr>ECL-MM – Efficient GPU Algorithm</vt:lpstr>
      <vt:lpstr>Bidirectional Augmenting Path Search</vt:lpstr>
      <vt:lpstr>Reduced Path Overlaps in Search</vt:lpstr>
      <vt:lpstr>Reusing Search Trees</vt:lpstr>
      <vt:lpstr>Evaluation Methodology</vt:lpstr>
      <vt:lpstr>Comparison with SOTA GPU Codes2</vt:lpstr>
      <vt:lpstr>CPU Comparison (Tree Grafting Code)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Anju M A</dc:creator>
  <cp:lastModifiedBy>Anju M A</cp:lastModifiedBy>
  <cp:revision>107</cp:revision>
  <dcterms:created xsi:type="dcterms:W3CDTF">2025-05-21T03:26:48Z</dcterms:created>
  <dcterms:modified xsi:type="dcterms:W3CDTF">2025-06-12T13:30:28Z</dcterms:modified>
</cp:coreProperties>
</file>