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1"/>
  </p:notesMasterIdLst>
  <p:handoutMasterIdLst>
    <p:handoutMasterId r:id="rId62"/>
  </p:handoutMasterIdLst>
  <p:sldIdLst>
    <p:sldId id="580" r:id="rId2"/>
    <p:sldId id="666" r:id="rId3"/>
    <p:sldId id="598" r:id="rId4"/>
    <p:sldId id="709" r:id="rId5"/>
    <p:sldId id="632" r:id="rId6"/>
    <p:sldId id="664" r:id="rId7"/>
    <p:sldId id="687" r:id="rId8"/>
    <p:sldId id="667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88" r:id="rId28"/>
    <p:sldId id="689" r:id="rId29"/>
    <p:sldId id="690" r:id="rId30"/>
    <p:sldId id="721" r:id="rId31"/>
    <p:sldId id="723" r:id="rId32"/>
    <p:sldId id="708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714" r:id="rId41"/>
    <p:sldId id="715" r:id="rId42"/>
    <p:sldId id="700" r:id="rId43"/>
    <p:sldId id="710" r:id="rId44"/>
    <p:sldId id="711" r:id="rId45"/>
    <p:sldId id="701" r:id="rId46"/>
    <p:sldId id="716" r:id="rId47"/>
    <p:sldId id="702" r:id="rId48"/>
    <p:sldId id="712" r:id="rId49"/>
    <p:sldId id="713" r:id="rId50"/>
    <p:sldId id="719" r:id="rId51"/>
    <p:sldId id="724" r:id="rId52"/>
    <p:sldId id="725" r:id="rId53"/>
    <p:sldId id="726" r:id="rId54"/>
    <p:sldId id="727" r:id="rId55"/>
    <p:sldId id="703" r:id="rId56"/>
    <p:sldId id="704" r:id="rId57"/>
    <p:sldId id="705" r:id="rId58"/>
    <p:sldId id="718" r:id="rId59"/>
    <p:sldId id="581" r:id="rId60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DDDDDD"/>
    <a:srgbClr val="333397"/>
    <a:srgbClr val="C0C0C0"/>
    <a:srgbClr val="B2B2B2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88580" autoAdjust="0"/>
  </p:normalViewPr>
  <p:slideViewPr>
    <p:cSldViewPr snapToGrid="0">
      <p:cViewPr varScale="1">
        <p:scale>
          <a:sx n="74" d="100"/>
          <a:sy n="74" d="100"/>
        </p:scale>
        <p:origin x="174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7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25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7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7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3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19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4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28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47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00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5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The Indigo Program-Verification Microbenchmark Suite of Irregular Parallel Code Patterns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759942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718533D-6FB0-4BA9-5F53-AD0EB35E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2043894" y="4572978"/>
            <a:ext cx="2929888" cy="1072111"/>
          </a:xfrm>
          <a:prstGeom prst="rect">
            <a:avLst/>
          </a:prstGeom>
        </p:spPr>
      </p:pic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1231"/>
            <a:ext cx="9143999" cy="2113518"/>
          </a:xfrm>
        </p:spPr>
        <p:txBody>
          <a:bodyPr/>
          <a:lstStyle/>
          <a:p>
            <a:r>
              <a:rPr lang="en-US" sz="3600" b="1" dirty="0"/>
              <a:t>Choosing the Best Parallelization and Implementation Styles for Graph Analytics Codes: Lessons learned from 1106 Programs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9464"/>
            <a:ext cx="8226425" cy="2192338"/>
          </a:xfrm>
        </p:spPr>
        <p:txBody>
          <a:bodyPr/>
          <a:lstStyle/>
          <a:p>
            <a:r>
              <a:rPr lang="en-US" sz="2800" dirty="0"/>
              <a:t>Yiqian Liu*, Noushin Azami, Avery </a:t>
            </a:r>
            <a:r>
              <a:rPr lang="en-US" sz="2800" dirty="0" err="1"/>
              <a:t>VanAusdal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and Martin Burtscher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17904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5F4-002D-FE77-D0D2-2DBCA3CB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Vertex-based vs. Edge-based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D9EE-15B0-F4BD-0D8D-B6F6958E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4336473" cy="2407514"/>
          </a:xfrm>
        </p:spPr>
        <p:txBody>
          <a:bodyPr/>
          <a:lstStyle/>
          <a:p>
            <a:r>
              <a:rPr lang="en-US" dirty="0"/>
              <a:t>Vertex-based </a:t>
            </a:r>
          </a:p>
          <a:p>
            <a:pPr lvl="1"/>
            <a:r>
              <a:rPr lang="en-US" dirty="0"/>
              <a:t>Process each </a:t>
            </a:r>
            <a:r>
              <a:rPr lang="en-US" dirty="0">
                <a:solidFill>
                  <a:srgbClr val="FF0000"/>
                </a:solidFill>
              </a:rPr>
              <a:t>vertex</a:t>
            </a:r>
            <a:r>
              <a:rPr lang="en-US" dirty="0"/>
              <a:t> by </a:t>
            </a:r>
            <a:r>
              <a:rPr lang="en-US" dirty="0">
                <a:solidFill>
                  <a:srgbClr val="0070C0"/>
                </a:solidFill>
              </a:rPr>
              <a:t>iterating over the neighbors</a:t>
            </a:r>
            <a:r>
              <a:rPr lang="en-US" dirty="0"/>
              <a:t> to compute a new distance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C796-4BCA-2170-A608-969906FA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3D9C-0CF9-5A41-B37F-09CD484A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CD6945-FA3E-AD2B-1C2D-9EC2429B590D}"/>
              </a:ext>
            </a:extLst>
          </p:cNvPr>
          <p:cNvSpPr txBox="1">
            <a:spLocks/>
          </p:cNvSpPr>
          <p:nvPr/>
        </p:nvSpPr>
        <p:spPr bwMode="auto">
          <a:xfrm>
            <a:off x="435136" y="3506427"/>
            <a:ext cx="4336473" cy="26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kern="0" dirty="0"/>
          </a:p>
          <a:p>
            <a:r>
              <a:rPr lang="en-US" kern="0" dirty="0"/>
              <a:t>Edge-based </a:t>
            </a:r>
          </a:p>
          <a:p>
            <a:pPr lvl="1"/>
            <a:r>
              <a:rPr lang="en-US" kern="0" dirty="0"/>
              <a:t>Process each </a:t>
            </a:r>
            <a:r>
              <a:rPr lang="en-US" kern="0" dirty="0">
                <a:solidFill>
                  <a:srgbClr val="FF0000"/>
                </a:solidFill>
              </a:rPr>
              <a:t>edge</a:t>
            </a:r>
            <a:r>
              <a:rPr lang="en-US" kern="0" dirty="0"/>
              <a:t> to compute a new distance for one of its </a:t>
            </a:r>
            <a:r>
              <a:rPr lang="en-US" kern="0" dirty="0">
                <a:solidFill>
                  <a:srgbClr val="0070C0"/>
                </a:solidFill>
              </a:rPr>
              <a:t>endpoints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715BB-6C39-27AB-22F0-D21F12264DA6}"/>
              </a:ext>
            </a:extLst>
          </p:cNvPr>
          <p:cNvSpPr txBox="1"/>
          <p:nvPr/>
        </p:nvSpPr>
        <p:spPr>
          <a:xfrm>
            <a:off x="4793673" y="1390306"/>
            <a:ext cx="4336473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}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3D294-1EFD-5AF0-DF1A-E05EC3664301}"/>
              </a:ext>
            </a:extLst>
          </p:cNvPr>
          <p:cNvSpPr txBox="1"/>
          <p:nvPr/>
        </p:nvSpPr>
        <p:spPr>
          <a:xfrm>
            <a:off x="4807527" y="4292613"/>
            <a:ext cx="4336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(e &lt; </a:t>
            </a:r>
            <a:r>
              <a:rPr lang="en-US" sz="1200" dirty="0" err="1">
                <a:solidFill>
                  <a:srgbClr val="002060"/>
                </a:solidFill>
              </a:rPr>
              <a:t>num_edges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v = </a:t>
            </a:r>
            <a:r>
              <a:rPr lang="en-US" sz="1200" dirty="0" err="1">
                <a:solidFill>
                  <a:srgbClr val="002060"/>
                </a:solidFill>
              </a:rPr>
              <a:t>src_list</a:t>
            </a:r>
            <a:r>
              <a:rPr lang="en-US" sz="1200" dirty="0">
                <a:solidFill>
                  <a:srgbClr val="002060"/>
                </a:solidFill>
              </a:rPr>
              <a:t>[e];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dst_list</a:t>
            </a:r>
            <a:r>
              <a:rPr lang="en-US" sz="1200" dirty="0">
                <a:solidFill>
                  <a:srgbClr val="002060"/>
                </a:solidFill>
              </a:rPr>
              <a:t>[e];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79758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D89C-AA06-7371-87B5-C4CAD3DB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vs. Data-driven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F29C-6F7D-E710-582D-7CB90750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153889" cy="1973407"/>
          </a:xfrm>
        </p:spPr>
        <p:txBody>
          <a:bodyPr/>
          <a:lstStyle/>
          <a:p>
            <a:r>
              <a:rPr lang="en-US" dirty="0"/>
              <a:t>Topology-driven</a:t>
            </a:r>
          </a:p>
          <a:p>
            <a:pPr lvl="1"/>
            <a:r>
              <a:rPr lang="en-US" dirty="0"/>
              <a:t>Process </a:t>
            </a:r>
            <a:r>
              <a:rPr lang="en-US" dirty="0">
                <a:solidFill>
                  <a:srgbClr val="FF0000"/>
                </a:solidFill>
              </a:rPr>
              <a:t>all elements</a:t>
            </a:r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0070C0"/>
                </a:solidFill>
              </a:rPr>
              <a:t>parallelism</a:t>
            </a:r>
            <a:r>
              <a:rPr lang="en-US" dirty="0"/>
              <a:t>, easier to implement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6117-7713-4321-D5B4-B3CA422F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269C5-ABAD-78FF-FC99-C8A43DED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2B0BF4-6BDD-CD70-E5A7-5658E3652E4F}"/>
              </a:ext>
            </a:extLst>
          </p:cNvPr>
          <p:cNvSpPr txBox="1">
            <a:spLocks/>
          </p:cNvSpPr>
          <p:nvPr/>
        </p:nvSpPr>
        <p:spPr bwMode="auto">
          <a:xfrm>
            <a:off x="455613" y="3508572"/>
            <a:ext cx="4719891" cy="21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Data-driven</a:t>
            </a:r>
          </a:p>
          <a:p>
            <a:pPr lvl="1"/>
            <a:r>
              <a:rPr lang="en-US" kern="0" dirty="0"/>
              <a:t>Only process the elements that likely need to be updated (</a:t>
            </a:r>
            <a:r>
              <a:rPr lang="en-US" kern="0" dirty="0">
                <a:solidFill>
                  <a:srgbClr val="FF0000"/>
                </a:solidFill>
              </a:rPr>
              <a:t>worklist</a:t>
            </a:r>
            <a:r>
              <a:rPr lang="en-US" kern="0" dirty="0"/>
              <a:t>)</a:t>
            </a:r>
          </a:p>
          <a:p>
            <a:pPr lvl="1"/>
            <a:r>
              <a:rPr lang="en-US" kern="0" dirty="0"/>
              <a:t>More work </a:t>
            </a:r>
            <a:r>
              <a:rPr lang="en-US" kern="0" dirty="0">
                <a:solidFill>
                  <a:srgbClr val="0070C0"/>
                </a:solidFill>
              </a:rPr>
              <a:t>efficient</a:t>
            </a:r>
          </a:p>
          <a:p>
            <a:pPr lvl="1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D9638-6F8E-7092-5FA4-CFC3FC8CAF05}"/>
              </a:ext>
            </a:extLst>
          </p:cNvPr>
          <p:cNvSpPr txBox="1"/>
          <p:nvPr/>
        </p:nvSpPr>
        <p:spPr>
          <a:xfrm>
            <a:off x="5507180" y="422289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&lt; 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v = 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5EEE5-4A75-6B18-3A82-9753FE6D1753}"/>
              </a:ext>
            </a:extLst>
          </p:cNvPr>
          <p:cNvSpPr txBox="1"/>
          <p:nvPr/>
        </p:nvSpPr>
        <p:spPr>
          <a:xfrm>
            <a:off x="5507179" y="1471713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35183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CAE5-3F75-7E1B-4CBF-53F0D6AB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Duplicates vs. No Duplicates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97533-EE6E-4BD4-C4F7-1610FC85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298127"/>
            <a:ext cx="5001490" cy="18149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Duplicates</a:t>
            </a:r>
            <a:r>
              <a:rPr lang="en-US" dirty="0"/>
              <a:t> on WL</a:t>
            </a:r>
          </a:p>
          <a:p>
            <a:pPr lvl="1"/>
            <a:r>
              <a:rPr lang="en-US" dirty="0"/>
              <a:t>Put vertex on WL regardless of whether the WL already contains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6E3D-9D33-97C3-E462-09FBDFDA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B3370-6182-CD2F-AC3D-07CB8EBB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9241D0-8FC0-FBB4-BCD7-5C46352256AC}"/>
              </a:ext>
            </a:extLst>
          </p:cNvPr>
          <p:cNvSpPr txBox="1">
            <a:spLocks/>
          </p:cNvSpPr>
          <p:nvPr/>
        </p:nvSpPr>
        <p:spPr bwMode="auto">
          <a:xfrm>
            <a:off x="249383" y="3101317"/>
            <a:ext cx="5549593" cy="3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No duplicates </a:t>
            </a:r>
            <a:r>
              <a:rPr lang="en-US" kern="0" dirty="0"/>
              <a:t>on WL</a:t>
            </a:r>
          </a:p>
          <a:p>
            <a:pPr lvl="1"/>
            <a:r>
              <a:rPr lang="en-US" kern="0" dirty="0"/>
              <a:t>Put vertex on WL only if it is not already on the WL</a:t>
            </a:r>
          </a:p>
          <a:p>
            <a:pPr lvl="1"/>
            <a:r>
              <a:rPr lang="en-US" kern="0" dirty="0"/>
              <a:t>Eliminates redundant work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Caps</a:t>
            </a:r>
            <a:r>
              <a:rPr lang="en-US" kern="0" dirty="0"/>
              <a:t> the WL size</a:t>
            </a:r>
          </a:p>
          <a:p>
            <a:pPr lvl="1"/>
            <a:r>
              <a:rPr lang="en-US" kern="0" dirty="0"/>
              <a:t>More synchronization </a:t>
            </a:r>
            <a:r>
              <a:rPr lang="en-US" kern="0" dirty="0">
                <a:solidFill>
                  <a:srgbClr val="0070C0"/>
                </a:solidFill>
              </a:rPr>
              <a:t>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E9497-CEE0-0E1F-4E3C-5C2DE376007F}"/>
              </a:ext>
            </a:extLst>
          </p:cNvPr>
          <p:cNvSpPr txBox="1"/>
          <p:nvPr/>
        </p:nvSpPr>
        <p:spPr>
          <a:xfrm>
            <a:off x="5566063" y="4125609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atomicMax</a:t>
            </a:r>
            <a:r>
              <a:rPr lang="en-US" sz="1200" dirty="0">
                <a:solidFill>
                  <a:srgbClr val="002060"/>
                </a:solidFill>
              </a:rPr>
              <a:t>(&amp;status[v], iteration) != iteration)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, 1);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 = v;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A2BDD-5651-D3C9-CC24-3C3844BB4708}"/>
              </a:ext>
            </a:extLst>
          </p:cNvPr>
          <p:cNvSpPr txBox="1"/>
          <p:nvPr/>
        </p:nvSpPr>
        <p:spPr>
          <a:xfrm>
            <a:off x="5566062" y="1707002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, 1);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 = v;</a:t>
            </a:r>
          </a:p>
        </p:txBody>
      </p:sp>
    </p:spTree>
    <p:extLst>
      <p:ext uri="{BB962C8B-B14F-4D97-AF65-F5344CB8AC3E}">
        <p14:creationId xmlns:p14="http://schemas.microsoft.com/office/powerpoint/2010/main" val="39650478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BCAB-8FDF-AD84-8089-CDCE8A10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B857-C08C-657A-BEEF-7E1FD86D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5001491" cy="3289589"/>
          </a:xfrm>
        </p:spPr>
        <p:txBody>
          <a:bodyPr/>
          <a:lstStyle/>
          <a:p>
            <a:r>
              <a:rPr lang="en-US" dirty="0"/>
              <a:t>Push</a:t>
            </a:r>
          </a:p>
          <a:p>
            <a:pPr lvl="1"/>
            <a:r>
              <a:rPr lang="en-US" dirty="0"/>
              <a:t>Push data to neighbors</a:t>
            </a:r>
          </a:p>
          <a:p>
            <a:pPr lvl="1"/>
            <a:r>
              <a:rPr lang="en-US" dirty="0"/>
              <a:t>Different threads may update the </a:t>
            </a:r>
            <a:r>
              <a:rPr lang="en-US" dirty="0">
                <a:solidFill>
                  <a:srgbClr val="FF0000"/>
                </a:solidFill>
              </a:rPr>
              <a:t>same neighboring </a:t>
            </a:r>
            <a:r>
              <a:rPr lang="en-US" dirty="0"/>
              <a:t>vertex</a:t>
            </a:r>
          </a:p>
          <a:p>
            <a:pPr lvl="1"/>
            <a:r>
              <a:rPr lang="en-US" dirty="0"/>
              <a:t>Preferred in combination with </a:t>
            </a:r>
            <a:r>
              <a:rPr lang="en-US" dirty="0">
                <a:solidFill>
                  <a:srgbClr val="0070C0"/>
                </a:solidFill>
              </a:rPr>
              <a:t>data-driven</a:t>
            </a:r>
            <a:r>
              <a:rPr lang="en-US" dirty="0"/>
              <a:t> style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91D7-5A18-8B08-F009-65BFC74D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4F45-23AD-4418-3A0C-3BD03D33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51820A-4A05-9DE1-7217-906C0A317860}"/>
              </a:ext>
            </a:extLst>
          </p:cNvPr>
          <p:cNvSpPr txBox="1">
            <a:spLocks/>
          </p:cNvSpPr>
          <p:nvPr/>
        </p:nvSpPr>
        <p:spPr bwMode="auto">
          <a:xfrm>
            <a:off x="455613" y="4239142"/>
            <a:ext cx="8226425" cy="184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Pull</a:t>
            </a:r>
          </a:p>
          <a:p>
            <a:pPr lvl="1"/>
            <a:r>
              <a:rPr lang="en-US" kern="0" dirty="0"/>
              <a:t>Pull data from neighbors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One writer </a:t>
            </a:r>
            <a:r>
              <a:rPr lang="en-US" kern="0" dirty="0"/>
              <a:t>per vertex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2E67C-2017-6177-C2EC-3BA7E6F8F43F}"/>
              </a:ext>
            </a:extLst>
          </p:cNvPr>
          <p:cNvSpPr txBox="1"/>
          <p:nvPr/>
        </p:nvSpPr>
        <p:spPr>
          <a:xfrm>
            <a:off x="5480462" y="1753913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 + </a:t>
            </a:r>
            <a:r>
              <a:rPr lang="en-US" sz="1200" dirty="0" err="1">
                <a:solidFill>
                  <a:srgbClr val="002060"/>
                </a:solidFill>
              </a:rPr>
              <a:t>e_weight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A7BA9-9D7B-57FF-DEDD-4A1F1E69C143}"/>
              </a:ext>
            </a:extLst>
          </p:cNvPr>
          <p:cNvSpPr txBox="1"/>
          <p:nvPr/>
        </p:nvSpPr>
        <p:spPr>
          <a:xfrm>
            <a:off x="5480462" y="434378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 + </a:t>
            </a:r>
            <a:r>
              <a:rPr lang="en-US" sz="1200" dirty="0" err="1">
                <a:solidFill>
                  <a:srgbClr val="002060"/>
                </a:solidFill>
              </a:rPr>
              <a:t>e_weight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45179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1532-F838-9B72-F9F1-68B94EDF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vs. Read-modify-write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44F4-C3FC-CFAF-7471-96483923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5569527" cy="1917989"/>
          </a:xfrm>
        </p:spPr>
        <p:txBody>
          <a:bodyPr/>
          <a:lstStyle/>
          <a:p>
            <a:r>
              <a:rPr lang="en-US" dirty="0"/>
              <a:t>Read-write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Independently</a:t>
            </a:r>
            <a:r>
              <a:rPr lang="en-US" dirty="0"/>
              <a:t> read and write</a:t>
            </a:r>
          </a:p>
          <a:p>
            <a:pPr lvl="1"/>
            <a:r>
              <a:rPr lang="en-US" dirty="0"/>
              <a:t>Update must be </a:t>
            </a:r>
            <a:r>
              <a:rPr lang="en-US" dirty="0">
                <a:solidFill>
                  <a:srgbClr val="0070C0"/>
                </a:solidFill>
              </a:rPr>
              <a:t>monotonic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EA4C-C5FC-84E6-3AA0-0C0827E1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89501-59D3-CDD2-712A-3F9F207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0B06E-A29D-FEAA-F17B-C8292FFD2CA3}"/>
              </a:ext>
            </a:extLst>
          </p:cNvPr>
          <p:cNvSpPr txBox="1">
            <a:spLocks/>
          </p:cNvSpPr>
          <p:nvPr/>
        </p:nvSpPr>
        <p:spPr bwMode="auto">
          <a:xfrm>
            <a:off x="455613" y="3311239"/>
            <a:ext cx="5140036" cy="19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Read-modify-write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Atomic</a:t>
            </a:r>
            <a:r>
              <a:rPr lang="en-US" kern="0" dirty="0"/>
              <a:t> operation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Slower</a:t>
            </a:r>
            <a:r>
              <a:rPr lang="en-US" kern="0" dirty="0"/>
              <a:t> and reduces parallelism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5DBAA-9464-D6DE-AA43-EA4778AC8606}"/>
              </a:ext>
            </a:extLst>
          </p:cNvPr>
          <p:cNvSpPr txBox="1"/>
          <p:nvPr/>
        </p:nvSpPr>
        <p:spPr>
          <a:xfrm>
            <a:off x="5886796" y="1590471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old_dist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atomicRead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&lt; </a:t>
            </a:r>
            <a:r>
              <a:rPr lang="en-US" sz="1200" dirty="0" err="1">
                <a:solidFill>
                  <a:srgbClr val="002060"/>
                </a:solidFill>
              </a:rPr>
              <a:t>old_dist</a:t>
            </a:r>
            <a:r>
              <a:rPr lang="en-US" sz="1200" dirty="0">
                <a:solidFill>
                  <a:srgbClr val="002060"/>
                </a:solidFill>
              </a:rPr>
              <a:t>) 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atomicWrite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05F0B-AE34-2207-22B8-62BDE7368389}"/>
              </a:ext>
            </a:extLst>
          </p:cNvPr>
          <p:cNvSpPr txBox="1"/>
          <p:nvPr/>
        </p:nvSpPr>
        <p:spPr>
          <a:xfrm>
            <a:off x="5886796" y="3508460"/>
            <a:ext cx="433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70568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DD0E-C971-9254-1BAA-94FA7348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Non-deterministic vs. 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5057-6279-1F3C-AEF1-7C615FC2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5023958" cy="2283690"/>
          </a:xfrm>
        </p:spPr>
        <p:txBody>
          <a:bodyPr/>
          <a:lstStyle/>
          <a:p>
            <a:r>
              <a:rPr lang="en-US" dirty="0"/>
              <a:t>Internally non-deterministic</a:t>
            </a:r>
          </a:p>
          <a:p>
            <a:pPr lvl="1"/>
            <a:r>
              <a:rPr lang="en-US" dirty="0"/>
              <a:t>Ultimate result is deterministic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Unpredictable</a:t>
            </a:r>
            <a:r>
              <a:rPr lang="en-US" dirty="0"/>
              <a:t> number of iterations to converge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14D2-3CDF-09CB-2D8B-43788DA5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9D7B3-711D-3869-0D6D-82CB919B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C2656-04AA-D816-FA63-0BD69C61373B}"/>
              </a:ext>
            </a:extLst>
          </p:cNvPr>
          <p:cNvSpPr txBox="1">
            <a:spLocks/>
          </p:cNvSpPr>
          <p:nvPr/>
        </p:nvSpPr>
        <p:spPr bwMode="auto">
          <a:xfrm>
            <a:off x="455613" y="3773926"/>
            <a:ext cx="4849091" cy="21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Deterministic</a:t>
            </a:r>
          </a:p>
          <a:p>
            <a:pPr lvl="1"/>
            <a:r>
              <a:rPr lang="en-US" kern="0" dirty="0"/>
              <a:t>Fixed number of iterations</a:t>
            </a:r>
          </a:p>
          <a:p>
            <a:pPr lvl="1"/>
            <a:r>
              <a:rPr lang="en-US" kern="0" dirty="0"/>
              <a:t>Simplifies </a:t>
            </a:r>
            <a:r>
              <a:rPr lang="en-US" kern="0" dirty="0">
                <a:solidFill>
                  <a:srgbClr val="0070C0"/>
                </a:solidFill>
              </a:rPr>
              <a:t>debugging</a:t>
            </a:r>
          </a:p>
          <a:p>
            <a:pPr lvl="1"/>
            <a:r>
              <a:rPr lang="en-US" kern="0" dirty="0"/>
              <a:t>May </a:t>
            </a:r>
            <a:r>
              <a:rPr lang="en-US" kern="0" dirty="0">
                <a:solidFill>
                  <a:srgbClr val="0070C0"/>
                </a:solidFill>
              </a:rPr>
              <a:t>slow down</a:t>
            </a:r>
            <a:r>
              <a:rPr lang="en-US" kern="0" dirty="0"/>
              <a:t> the program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AFABB-3AB0-2788-C03C-5CFC3337BC3D}"/>
              </a:ext>
            </a:extLst>
          </p:cNvPr>
          <p:cNvSpPr txBox="1"/>
          <p:nvPr/>
        </p:nvSpPr>
        <p:spPr>
          <a:xfrm>
            <a:off x="5566063" y="1699080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 + </a:t>
            </a:r>
            <a:r>
              <a:rPr lang="en-US" sz="1200" dirty="0" err="1">
                <a:solidFill>
                  <a:srgbClr val="002060"/>
                </a:solidFill>
              </a:rPr>
              <a:t>edge_weight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BE802-637F-FFFC-614C-C3654217A064}"/>
              </a:ext>
            </a:extLst>
          </p:cNvPr>
          <p:cNvSpPr txBox="1"/>
          <p:nvPr/>
        </p:nvSpPr>
        <p:spPr>
          <a:xfrm>
            <a:off x="5566063" y="4161725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dist1[v] + </a:t>
            </a:r>
            <a:r>
              <a:rPr lang="en-US" sz="1200" dirty="0" err="1">
                <a:solidFill>
                  <a:srgbClr val="002060"/>
                </a:solidFill>
              </a:rPr>
              <a:t>edge_weight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(&amp;dist2[u],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592021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A6E7-8757-60D2-4A8C-579E02AC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vs. Non-persistent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00A7-8040-9044-506C-7F6DDFC3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4835236" cy="2420204"/>
          </a:xfrm>
        </p:spPr>
        <p:txBody>
          <a:bodyPr/>
          <a:lstStyle/>
          <a:p>
            <a:r>
              <a:rPr lang="en-US" dirty="0"/>
              <a:t>Persistent</a:t>
            </a:r>
          </a:p>
          <a:p>
            <a:pPr lvl="1"/>
            <a:r>
              <a:rPr lang="en-US" dirty="0"/>
              <a:t>As many threads as the GPU can </a:t>
            </a:r>
            <a:r>
              <a:rPr lang="en-US" dirty="0">
                <a:solidFill>
                  <a:srgbClr val="FF0000"/>
                </a:solidFill>
              </a:rPr>
              <a:t>concurrently schedule</a:t>
            </a:r>
          </a:p>
          <a:p>
            <a:pPr lvl="1"/>
            <a:r>
              <a:rPr lang="en-US" dirty="0"/>
              <a:t>Precompute or preload data may improve </a:t>
            </a:r>
            <a:r>
              <a:rPr lang="en-US" dirty="0">
                <a:solidFill>
                  <a:srgbClr val="0070C0"/>
                </a:solidFill>
              </a:rPr>
              <a:t>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9F82-6BA9-5AC2-24AB-CA6DC5FD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90F7A-C943-001F-5346-8F038D7B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E7712-078C-D4CC-A6A5-F339695A3AD2}"/>
              </a:ext>
            </a:extLst>
          </p:cNvPr>
          <p:cNvSpPr txBox="1">
            <a:spLocks/>
          </p:cNvSpPr>
          <p:nvPr/>
        </p:nvSpPr>
        <p:spPr bwMode="auto">
          <a:xfrm>
            <a:off x="460374" y="3925305"/>
            <a:ext cx="4559301" cy="18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Non-persistent</a:t>
            </a:r>
          </a:p>
          <a:p>
            <a:pPr lvl="1"/>
            <a:r>
              <a:rPr lang="en-US" kern="0" dirty="0"/>
              <a:t>Assign no more than one vertex to each thread</a:t>
            </a:r>
          </a:p>
          <a:p>
            <a:pPr lvl="1"/>
            <a:r>
              <a:rPr lang="en-US" kern="0" dirty="0"/>
              <a:t>Easier to </a:t>
            </a:r>
            <a:r>
              <a:rPr lang="en-US" kern="0" dirty="0">
                <a:solidFill>
                  <a:srgbClr val="0070C0"/>
                </a:solidFill>
              </a:rPr>
              <a:t>implement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D9102-3668-4DA0-B37B-803657F6DF0A}"/>
              </a:ext>
            </a:extLst>
          </p:cNvPr>
          <p:cNvSpPr txBox="1"/>
          <p:nvPr/>
        </p:nvSpPr>
        <p:spPr>
          <a:xfrm>
            <a:off x="5292437" y="160736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gridDim.x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gridDim.x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 +=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C1EAC-7ED1-3665-4EA7-95161240A38D}"/>
              </a:ext>
            </a:extLst>
          </p:cNvPr>
          <p:cNvSpPr txBox="1"/>
          <p:nvPr/>
        </p:nvSpPr>
        <p:spPr>
          <a:xfrm>
            <a:off x="5292437" y="4385692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32238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16F-8E13-920D-A2FC-6E085137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vs. Warp vs.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2B0D-ED6C-7085-80DB-C43E3499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5874326" cy="1462510"/>
          </a:xfrm>
        </p:spPr>
        <p:txBody>
          <a:bodyPr/>
          <a:lstStyle/>
          <a:p>
            <a:r>
              <a:rPr lang="en-US" dirty="0"/>
              <a:t>Thread</a:t>
            </a:r>
          </a:p>
          <a:p>
            <a:pPr lvl="1"/>
            <a:r>
              <a:rPr lang="en-US" dirty="0"/>
              <a:t>Each thread processes an</a:t>
            </a:r>
            <a:br>
              <a:rPr lang="en-US" dirty="0"/>
            </a:br>
            <a:r>
              <a:rPr lang="en-US" dirty="0"/>
              <a:t>entire </a:t>
            </a:r>
            <a:r>
              <a:rPr lang="en-US" dirty="0">
                <a:solidFill>
                  <a:srgbClr val="FF0000"/>
                </a:solidFill>
              </a:rPr>
              <a:t>neighbor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51E5-07D7-4E27-D4A8-17A4F8BE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4855B-F65A-175F-6FB4-270EB2B5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2AB4B2-E7DE-9702-CA2F-7F77286E8019}"/>
              </a:ext>
            </a:extLst>
          </p:cNvPr>
          <p:cNvSpPr txBox="1">
            <a:spLocks/>
          </p:cNvSpPr>
          <p:nvPr/>
        </p:nvSpPr>
        <p:spPr bwMode="auto">
          <a:xfrm>
            <a:off x="455613" y="2664356"/>
            <a:ext cx="4419600" cy="21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Warp</a:t>
            </a:r>
          </a:p>
          <a:p>
            <a:pPr lvl="1"/>
            <a:r>
              <a:rPr lang="en-US" kern="0" dirty="0"/>
              <a:t>32 threads in a warp simultaneously operate on neighbors of a vertex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687B9-CF3D-DF9C-36A7-15FD8DCCB5CB}"/>
              </a:ext>
            </a:extLst>
          </p:cNvPr>
          <p:cNvSpPr txBox="1">
            <a:spLocks/>
          </p:cNvSpPr>
          <p:nvPr/>
        </p:nvSpPr>
        <p:spPr bwMode="auto">
          <a:xfrm>
            <a:off x="457201" y="4491432"/>
            <a:ext cx="5874326" cy="11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Block</a:t>
            </a:r>
          </a:p>
          <a:p>
            <a:pPr lvl="1"/>
            <a:r>
              <a:rPr lang="en-US" kern="0" dirty="0"/>
              <a:t>Entire block processes one</a:t>
            </a:r>
            <a:br>
              <a:rPr lang="en-US" kern="0" dirty="0"/>
            </a:br>
            <a:r>
              <a:rPr lang="en-US" kern="0" dirty="0"/>
              <a:t>neighbor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641B6-60F8-7644-08BD-2F0FF0722925}"/>
              </a:ext>
            </a:extLst>
          </p:cNvPr>
          <p:cNvSpPr txBox="1"/>
          <p:nvPr/>
        </p:nvSpPr>
        <p:spPr>
          <a:xfrm>
            <a:off x="5215741" y="1434284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D871-BDD8-08B6-7D71-FB9AA6F7086A}"/>
              </a:ext>
            </a:extLst>
          </p:cNvPr>
          <p:cNvSpPr txBox="1"/>
          <p:nvPr/>
        </p:nvSpPr>
        <p:spPr>
          <a:xfrm>
            <a:off x="5215741" y="4629670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 +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+=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F6B95-4DB5-3A65-D756-E1D63BA3B490}"/>
              </a:ext>
            </a:extLst>
          </p:cNvPr>
          <p:cNvSpPr txBox="1"/>
          <p:nvPr/>
        </p:nvSpPr>
        <p:spPr>
          <a:xfrm>
            <a:off x="5215741" y="2997841"/>
            <a:ext cx="4336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lane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% </a:t>
            </a:r>
            <a:r>
              <a:rPr lang="en-US" sz="1200" dirty="0" err="1">
                <a:solidFill>
                  <a:srgbClr val="002060"/>
                </a:solidFill>
              </a:rPr>
              <a:t>warpSize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 + lane;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+= </a:t>
            </a:r>
            <a:r>
              <a:rPr lang="en-US" sz="1200" dirty="0" err="1">
                <a:solidFill>
                  <a:srgbClr val="002060"/>
                </a:solidFill>
              </a:rPr>
              <a:t>warpSize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30529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4A4-74E9-5CB7-351C-F930829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vs.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2CEC-1783-9A56-5561-AD238109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4835236" cy="2472170"/>
          </a:xfrm>
        </p:spPr>
        <p:txBody>
          <a:bodyPr/>
          <a:lstStyle/>
          <a:p>
            <a:r>
              <a:rPr lang="en-US" dirty="0"/>
              <a:t>Atomic</a:t>
            </a:r>
          </a:p>
          <a:p>
            <a:pPr lvl="1"/>
            <a:r>
              <a:rPr lang="en-US" dirty="0"/>
              <a:t>Atomic 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dirty="0"/>
              <a:t>Only for </a:t>
            </a:r>
            <a:r>
              <a:rPr lang="en-US" dirty="0">
                <a:solidFill>
                  <a:srgbClr val="0070C0"/>
                </a:solidFill>
              </a:rPr>
              <a:t>GPU </a:t>
            </a:r>
            <a:r>
              <a:rPr lang="en-US" dirty="0"/>
              <a:t>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635C-1BD8-865D-2726-B64F6D7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C73DC-38D9-DA7C-9E9A-0B2B445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77734-E8FB-BC0D-182A-6A36F4CC6A5F}"/>
              </a:ext>
            </a:extLst>
          </p:cNvPr>
          <p:cNvSpPr txBox="1">
            <a:spLocks/>
          </p:cNvSpPr>
          <p:nvPr/>
        </p:nvSpPr>
        <p:spPr bwMode="auto">
          <a:xfrm>
            <a:off x="455613" y="3450649"/>
            <a:ext cx="4835236" cy="247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/>
              <a:t>CudaAtomic</a:t>
            </a:r>
            <a:endParaRPr lang="en-US" kern="0" dirty="0"/>
          </a:p>
          <a:p>
            <a:pPr lvl="1"/>
            <a:r>
              <a:rPr lang="en-US" kern="0" dirty="0"/>
              <a:t>Recent </a:t>
            </a:r>
            <a:r>
              <a:rPr lang="en-US" kern="0" dirty="0" err="1">
                <a:solidFill>
                  <a:srgbClr val="FF0000"/>
                </a:solidFill>
              </a:rPr>
              <a:t>libcu</a:t>
            </a:r>
            <a:r>
              <a:rPr lang="en-US" kern="0" dirty="0">
                <a:solidFill>
                  <a:srgbClr val="FF0000"/>
                </a:solidFill>
              </a:rPr>
              <a:t>++</a:t>
            </a:r>
            <a:r>
              <a:rPr lang="en-US" kern="0" dirty="0"/>
              <a:t> library</a:t>
            </a:r>
            <a:endParaRPr lang="en-US" kern="0" dirty="0">
              <a:solidFill>
                <a:srgbClr val="FF0000"/>
              </a:solidFill>
            </a:endParaRPr>
          </a:p>
          <a:p>
            <a:pPr lvl="1"/>
            <a:r>
              <a:rPr lang="en-US" kern="0" dirty="0"/>
              <a:t>For both CPU &amp; GPU code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Data type</a:t>
            </a:r>
            <a:r>
              <a:rPr lang="en-US" kern="0" dirty="0"/>
              <a:t>, </a:t>
            </a:r>
            <a:r>
              <a:rPr lang="en-US" kern="0" dirty="0">
                <a:solidFill>
                  <a:srgbClr val="0070C0"/>
                </a:solidFill>
              </a:rPr>
              <a:t>memory-ordering</a:t>
            </a:r>
            <a:r>
              <a:rPr lang="en-US" kern="0" dirty="0"/>
              <a:t>, and </a:t>
            </a:r>
            <a:r>
              <a:rPr lang="en-US" kern="0" dirty="0">
                <a:solidFill>
                  <a:srgbClr val="0070C0"/>
                </a:solidFill>
              </a:rPr>
              <a:t>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86C01-CEB1-BE79-78BB-92EEF105CC93}"/>
              </a:ext>
            </a:extLst>
          </p:cNvPr>
          <p:cNvSpPr txBox="1"/>
          <p:nvPr/>
        </p:nvSpPr>
        <p:spPr>
          <a:xfrm>
            <a:off x="5290849" y="1925077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__global__ type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[...];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...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48690-C676-A26B-E8BE-49DDE937FC40}"/>
              </a:ext>
            </a:extLst>
          </p:cNvPr>
          <p:cNvSpPr txBox="1"/>
          <p:nvPr/>
        </p:nvSpPr>
        <p:spPr>
          <a:xfrm>
            <a:off x="5290849" y="4290943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__global__ </a:t>
            </a:r>
            <a:r>
              <a:rPr lang="en-US" sz="1200" dirty="0" err="1">
                <a:solidFill>
                  <a:srgbClr val="002060"/>
                </a:solidFill>
              </a:rPr>
              <a:t>cuda</a:t>
            </a:r>
            <a:r>
              <a:rPr lang="en-US" sz="1200" dirty="0">
                <a:solidFill>
                  <a:srgbClr val="002060"/>
                </a:solidFill>
              </a:rPr>
              <a:t>::atomic&lt;type&gt;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[...];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...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[u].</a:t>
            </a:r>
            <a:r>
              <a:rPr lang="en-US" sz="1200" dirty="0" err="1">
                <a:solidFill>
                  <a:srgbClr val="002060"/>
                </a:solidFill>
              </a:rPr>
              <a:t>fetch_min</a:t>
            </a:r>
            <a:r>
              <a:rPr lang="en-US" sz="1200" dirty="0">
                <a:solidFill>
                  <a:srgbClr val="002060"/>
                </a:solidFill>
              </a:rPr>
              <a:t>(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832525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279D-55DA-1083-480F-90DA7E02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3880-87FD-AC00-2A50-97217F79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4668982" cy="1627043"/>
          </a:xfrm>
        </p:spPr>
        <p:txBody>
          <a:bodyPr/>
          <a:lstStyle/>
          <a:p>
            <a:r>
              <a:rPr lang="en-US" dirty="0"/>
              <a:t>Global-add</a:t>
            </a:r>
          </a:p>
          <a:p>
            <a:pPr lvl="1"/>
            <a:r>
              <a:rPr lang="en-US" dirty="0"/>
              <a:t>Update a global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4291-776E-F507-1246-F4A3CE31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801C3-5604-BAFB-2F35-6638D26F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1A370-6A57-AE5A-499A-9D00CF539D59}"/>
              </a:ext>
            </a:extLst>
          </p:cNvPr>
          <p:cNvSpPr txBox="1">
            <a:spLocks/>
          </p:cNvSpPr>
          <p:nvPr/>
        </p:nvSpPr>
        <p:spPr bwMode="auto">
          <a:xfrm>
            <a:off x="455612" y="2512998"/>
            <a:ext cx="570966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Block-add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Block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global</a:t>
            </a:r>
            <a:r>
              <a:rPr lang="en-US" kern="0" dirty="0"/>
              <a:t> solution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Shared memory</a:t>
            </a:r>
            <a:r>
              <a:rPr lang="en-US" kern="0" dirty="0"/>
              <a:t>, fewer global </a:t>
            </a:r>
            <a:r>
              <a:rPr lang="en-US" kern="0" dirty="0">
                <a:solidFill>
                  <a:srgbClr val="0070C0"/>
                </a:solidFill>
              </a:rPr>
              <a:t>atomics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B4FD7-6C71-078D-DC79-F3C58EAC68AB}"/>
              </a:ext>
            </a:extLst>
          </p:cNvPr>
          <p:cNvSpPr txBox="1">
            <a:spLocks/>
          </p:cNvSpPr>
          <p:nvPr/>
        </p:nvSpPr>
        <p:spPr bwMode="auto">
          <a:xfrm>
            <a:off x="455612" y="4417297"/>
            <a:ext cx="466898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Reduction-add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Warp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block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global</a:t>
            </a:r>
            <a:r>
              <a:rPr lang="en-US" kern="0" dirty="0"/>
              <a:t> solution</a:t>
            </a:r>
          </a:p>
          <a:p>
            <a:pPr lvl="1"/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E4FC3-A657-1870-3D6E-7ACB00FE09C1}"/>
              </a:ext>
            </a:extLst>
          </p:cNvPr>
          <p:cNvSpPr txBox="1"/>
          <p:nvPr/>
        </p:nvSpPr>
        <p:spPr>
          <a:xfrm>
            <a:off x="5723508" y="1699010"/>
            <a:ext cx="433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value);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6592A-91C3-4B1B-FC51-7009EC1D04DB}"/>
              </a:ext>
            </a:extLst>
          </p:cNvPr>
          <p:cNvSpPr txBox="1"/>
          <p:nvPr/>
        </p:nvSpPr>
        <p:spPr>
          <a:xfrm>
            <a:off x="5723508" y="284502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atomicAdd_block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, value);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== 0)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3050B-8AE7-9EFF-606B-41C14792AFA4}"/>
              </a:ext>
            </a:extLst>
          </p:cNvPr>
          <p:cNvSpPr txBox="1"/>
          <p:nvPr/>
        </p:nvSpPr>
        <p:spPr>
          <a:xfrm>
            <a:off x="5566063" y="4200452"/>
            <a:ext cx="4336473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warp_counter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warp_reduction</a:t>
            </a:r>
            <a:r>
              <a:rPr lang="en-US" sz="1200" dirty="0">
                <a:solidFill>
                  <a:srgbClr val="002060"/>
                </a:solidFill>
              </a:rPr>
              <a:t>(value);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block_reduction</a:t>
            </a:r>
            <a:r>
              <a:rPr lang="en-US" sz="1200" dirty="0">
                <a:solidFill>
                  <a:srgbClr val="002060"/>
                </a:solidFill>
              </a:rPr>
              <a:t>(</a:t>
            </a:r>
            <a:r>
              <a:rPr lang="en-US" sz="1200" dirty="0" err="1">
                <a:solidFill>
                  <a:srgbClr val="002060"/>
                </a:solidFill>
              </a:rPr>
              <a:t>warp_counter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== 0)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00444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Describe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styles for CPU and GPU graph codes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Combine the styles in </a:t>
            </a:r>
            <a:r>
              <a:rPr lang="en-US" dirty="0">
                <a:solidFill>
                  <a:srgbClr val="0070C0"/>
                </a:solidFill>
              </a:rPr>
              <a:t>100s of ways </a:t>
            </a:r>
            <a:r>
              <a:rPr lang="en-US" dirty="0"/>
              <a:t>and apply them to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important graph analytics problems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Evaluate the </a:t>
            </a:r>
            <a:r>
              <a:rPr lang="en-US" dirty="0">
                <a:solidFill>
                  <a:srgbClr val="FF0000"/>
                </a:solidFill>
              </a:rPr>
              <a:t>1106</a:t>
            </a:r>
            <a:r>
              <a:rPr lang="en-US" dirty="0"/>
              <a:t> resulting codes on </a:t>
            </a:r>
            <a:r>
              <a:rPr lang="en-US" dirty="0">
                <a:solidFill>
                  <a:srgbClr val="0070C0"/>
                </a:solidFill>
              </a:rPr>
              <a:t>2 GPUs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2 CPUs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5 input graphs </a:t>
            </a:r>
            <a:r>
              <a:rPr lang="en-US" dirty="0"/>
              <a:t>from different domains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Analyze the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and extract </a:t>
            </a:r>
            <a:r>
              <a:rPr lang="en-US" dirty="0">
                <a:solidFill>
                  <a:srgbClr val="FF0000"/>
                </a:solidFill>
              </a:rPr>
              <a:t>guidelines </a:t>
            </a:r>
            <a:r>
              <a:rPr lang="en-US" dirty="0"/>
              <a:t>for selecting the best combination of styles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23F39E-A3DC-99E9-6E6B-6E30A41C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A3566C-97CB-4AB8-29B2-558A81B4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007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8D1C-2465-C9C9-0E2A-F6D663ED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C425-6F51-7425-5B32-83F5CFB4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237018" cy="1530061"/>
          </a:xfrm>
        </p:spPr>
        <p:txBody>
          <a:bodyPr/>
          <a:lstStyle/>
          <a:p>
            <a:r>
              <a:rPr lang="en-US" dirty="0"/>
              <a:t>Atomic-reduction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Atomic</a:t>
            </a:r>
            <a:r>
              <a:rPr lang="en-US" dirty="0"/>
              <a:t>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6354-BBF4-F30D-A005-32BD959D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F7A31-D0D0-F853-5314-D594946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56839D-3771-3A4D-4F35-EDBC2A8D47EE}"/>
              </a:ext>
            </a:extLst>
          </p:cNvPr>
          <p:cNvSpPr txBox="1">
            <a:spLocks/>
          </p:cNvSpPr>
          <p:nvPr/>
        </p:nvSpPr>
        <p:spPr bwMode="auto">
          <a:xfrm>
            <a:off x="455613" y="2990561"/>
            <a:ext cx="5237018" cy="15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Critical-reduction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Critical section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5DA4A9-2066-B7DD-CE42-75E5DAA29CF2}"/>
              </a:ext>
            </a:extLst>
          </p:cNvPr>
          <p:cNvSpPr txBox="1">
            <a:spLocks/>
          </p:cNvSpPr>
          <p:nvPr/>
        </p:nvSpPr>
        <p:spPr bwMode="auto">
          <a:xfrm>
            <a:off x="455613" y="4492204"/>
            <a:ext cx="5237018" cy="15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Clause-reduction</a:t>
            </a:r>
          </a:p>
          <a:p>
            <a:pPr lvl="1"/>
            <a:r>
              <a:rPr lang="en-US" kern="0" dirty="0"/>
              <a:t>OpenMP reduction </a:t>
            </a:r>
            <a:r>
              <a:rPr lang="en-US" kern="0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35F6-7F21-77A1-DD4B-5E783910026E}"/>
              </a:ext>
            </a:extLst>
          </p:cNvPr>
          <p:cNvSpPr txBox="1"/>
          <p:nvPr/>
        </p:nvSpPr>
        <p:spPr>
          <a:xfrm>
            <a:off x="5248396" y="1534370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atomic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584C5-DF90-83DB-0838-8EC1F3B15BD7}"/>
              </a:ext>
            </a:extLst>
          </p:cNvPr>
          <p:cNvSpPr txBox="1"/>
          <p:nvPr/>
        </p:nvSpPr>
        <p:spPr>
          <a:xfrm>
            <a:off x="5248397" y="3180290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critical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FC623-6A1E-0B6A-E377-AC6FA1F33D68}"/>
              </a:ext>
            </a:extLst>
          </p:cNvPr>
          <p:cNvSpPr txBox="1"/>
          <p:nvPr/>
        </p:nvSpPr>
        <p:spPr>
          <a:xfrm>
            <a:off x="5248396" y="4636481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reduction(+: sum)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53040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5C2C-075D-F9EE-D4E1-C4994B1A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vs. Dynamic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5642-AA8A-FBA8-FCFF-E618B5E7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547223"/>
            <a:ext cx="4835236" cy="2105025"/>
          </a:xfrm>
        </p:spPr>
        <p:txBody>
          <a:bodyPr/>
          <a:lstStyle/>
          <a:p>
            <a:r>
              <a:rPr lang="en-US" dirty="0"/>
              <a:t>Default scheduling</a:t>
            </a:r>
          </a:p>
          <a:p>
            <a:pPr lvl="1"/>
            <a:r>
              <a:rPr lang="en-US" dirty="0"/>
              <a:t>OpenMP </a:t>
            </a:r>
            <a:r>
              <a:rPr lang="en-US" dirty="0">
                <a:solidFill>
                  <a:srgbClr val="FF0000"/>
                </a:solidFill>
              </a:rPr>
              <a:t>statically</a:t>
            </a:r>
            <a:r>
              <a:rPr lang="en-US" dirty="0"/>
              <a:t> assigns each thread a chunk of iterations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EA5ED-7DCD-9152-D3F0-CDCE6D8F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60087-E838-F249-C837-10F381A7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4770A8-FD6B-75F3-7B65-9C9278B0C4FF}"/>
              </a:ext>
            </a:extLst>
          </p:cNvPr>
          <p:cNvSpPr txBox="1">
            <a:spLocks/>
          </p:cNvSpPr>
          <p:nvPr/>
        </p:nvSpPr>
        <p:spPr bwMode="auto">
          <a:xfrm>
            <a:off x="455613" y="3504202"/>
            <a:ext cx="5888182" cy="2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Dynamic scheduling</a:t>
            </a:r>
          </a:p>
          <a:p>
            <a:pPr lvl="1"/>
            <a:r>
              <a:rPr lang="en-US" kern="0" dirty="0"/>
              <a:t>Assigns iterations at </a:t>
            </a:r>
            <a:r>
              <a:rPr lang="en-US" kern="0" dirty="0">
                <a:solidFill>
                  <a:srgbClr val="FF0000"/>
                </a:solidFill>
              </a:rPr>
              <a:t>runtime</a:t>
            </a:r>
          </a:p>
          <a:p>
            <a:pPr lvl="1"/>
            <a:r>
              <a:rPr lang="en-US" kern="0" dirty="0"/>
              <a:t>Maintains a worklist, incurs </a:t>
            </a:r>
            <a:r>
              <a:rPr lang="en-US" kern="0" dirty="0">
                <a:solidFill>
                  <a:srgbClr val="0070C0"/>
                </a:solidFill>
              </a:rPr>
              <a:t>overhead</a:t>
            </a:r>
          </a:p>
          <a:p>
            <a:pPr lvl="1"/>
            <a:r>
              <a:rPr lang="en-US" kern="0" dirty="0"/>
              <a:t>Improves </a:t>
            </a:r>
            <a:r>
              <a:rPr lang="en-US" kern="0" dirty="0">
                <a:solidFill>
                  <a:srgbClr val="0070C0"/>
                </a:solidFill>
              </a:rPr>
              <a:t>load balance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47E3-8C2D-E3FE-645B-33141E843276}"/>
              </a:ext>
            </a:extLst>
          </p:cNvPr>
          <p:cNvSpPr txBox="1"/>
          <p:nvPr/>
        </p:nvSpPr>
        <p:spPr>
          <a:xfrm>
            <a:off x="5566063" y="1874928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0;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4B10C-0D1C-1BD3-73DD-CC6149F292E0}"/>
              </a:ext>
            </a:extLst>
          </p:cNvPr>
          <p:cNvSpPr txBox="1"/>
          <p:nvPr/>
        </p:nvSpPr>
        <p:spPr>
          <a:xfrm>
            <a:off x="5566063" y="3793789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schedule(dynamic)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0;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39152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F3D9-DD06-B657-47C8-833221C8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vs.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91DC-AF44-0885-C951-E48D97D5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4281055" cy="2527589"/>
          </a:xfrm>
        </p:spPr>
        <p:txBody>
          <a:bodyPr/>
          <a:lstStyle/>
          <a:p>
            <a:r>
              <a:rPr lang="en-US" dirty="0"/>
              <a:t>Blocked scheduling</a:t>
            </a:r>
          </a:p>
          <a:p>
            <a:pPr lvl="1"/>
            <a:r>
              <a:rPr lang="en-US" dirty="0"/>
              <a:t>Assigns a </a:t>
            </a:r>
            <a:r>
              <a:rPr lang="en-US" dirty="0">
                <a:solidFill>
                  <a:srgbClr val="FF0000"/>
                </a:solidFill>
              </a:rPr>
              <a:t>contiguous</a:t>
            </a:r>
            <a:r>
              <a:rPr lang="en-US" dirty="0"/>
              <a:t> block of iterations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Load imbalance</a:t>
            </a:r>
            <a:r>
              <a:rPr lang="en-US" dirty="0"/>
              <a:t>, better </a:t>
            </a:r>
            <a:r>
              <a:rPr lang="en-US" dirty="0">
                <a:solidFill>
                  <a:srgbClr val="0070C0"/>
                </a:solidFill>
              </a:rPr>
              <a:t>data locality </a:t>
            </a:r>
            <a:r>
              <a:rPr lang="en-US" dirty="0"/>
              <a:t>in CPUs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1FF72-BEAB-1AD9-411B-4DD239DF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68479-7A5D-9B3E-02D2-BC77432D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B6784-8C85-4841-D18B-01E09CDD6018}"/>
              </a:ext>
            </a:extLst>
          </p:cNvPr>
          <p:cNvSpPr txBox="1">
            <a:spLocks/>
          </p:cNvSpPr>
          <p:nvPr/>
        </p:nvSpPr>
        <p:spPr bwMode="auto">
          <a:xfrm>
            <a:off x="455613" y="3898611"/>
            <a:ext cx="4558145" cy="25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Cyclic scheduling</a:t>
            </a:r>
          </a:p>
          <a:p>
            <a:pPr lvl="1"/>
            <a:r>
              <a:rPr lang="en-US" kern="0" dirty="0"/>
              <a:t>Assigns iterations in a </a:t>
            </a:r>
            <a:r>
              <a:rPr lang="en-US" kern="0" dirty="0">
                <a:solidFill>
                  <a:srgbClr val="FF0000"/>
                </a:solidFill>
              </a:rPr>
              <a:t>round-robin</a:t>
            </a:r>
            <a:r>
              <a:rPr lang="en-US" kern="0" dirty="0"/>
              <a:t> fashion</a:t>
            </a:r>
          </a:p>
          <a:p>
            <a:pPr lvl="1"/>
            <a:r>
              <a:rPr lang="en-US" kern="0" dirty="0"/>
              <a:t>Better </a:t>
            </a:r>
            <a:r>
              <a:rPr lang="en-US" kern="0" dirty="0">
                <a:solidFill>
                  <a:srgbClr val="0070C0"/>
                </a:solidFill>
              </a:rPr>
              <a:t>coalescing </a:t>
            </a:r>
            <a:r>
              <a:rPr lang="en-US" kern="0" dirty="0"/>
              <a:t>on GPUs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A71D4-13F5-740F-D0FA-108A31CE6378}"/>
              </a:ext>
            </a:extLst>
          </p:cNvPr>
          <p:cNvSpPr txBox="1"/>
          <p:nvPr/>
        </p:nvSpPr>
        <p:spPr>
          <a:xfrm>
            <a:off x="5013758" y="1797595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 /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(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 + 1) *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 /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beg; v &lt; end;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41679-1B71-F23C-410C-E1C515FB6A9D}"/>
              </a:ext>
            </a:extLst>
          </p:cNvPr>
          <p:cNvSpPr txBox="1"/>
          <p:nvPr/>
        </p:nvSpPr>
        <p:spPr>
          <a:xfrm>
            <a:off x="5013757" y="4311182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 +=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04387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" y="2952221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Experimental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600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0752-4940-7D77-200B-F5691ABB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4A5C-8578-9C4A-72DC-94C505EE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906607"/>
          </a:xfrm>
        </p:spPr>
        <p:txBody>
          <a:bodyPr/>
          <a:lstStyle/>
          <a:p>
            <a:r>
              <a:rPr lang="en-US" dirty="0"/>
              <a:t>6 graph 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FD59-5978-54AB-5363-8C77EE91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120C5-C9AE-88BD-E8F6-C52963F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F1DD9-C4EC-879A-E92C-EAEF6341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4" y="1824319"/>
            <a:ext cx="5350646" cy="222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0309D-BA57-D16A-DE7F-981345C2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4" y="4561560"/>
            <a:ext cx="5657850" cy="12328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BE65F1-62DD-0950-8608-E2AAF097A350}"/>
              </a:ext>
            </a:extLst>
          </p:cNvPr>
          <p:cNvSpPr txBox="1">
            <a:spLocks/>
          </p:cNvSpPr>
          <p:nvPr/>
        </p:nvSpPr>
        <p:spPr bwMode="auto">
          <a:xfrm>
            <a:off x="455613" y="4112708"/>
            <a:ext cx="8226425" cy="63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1106 codes</a:t>
            </a:r>
          </a:p>
        </p:txBody>
      </p:sp>
    </p:spTree>
    <p:extLst>
      <p:ext uri="{BB962C8B-B14F-4D97-AF65-F5344CB8AC3E}">
        <p14:creationId xmlns:p14="http://schemas.microsoft.com/office/powerpoint/2010/main" val="3409432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1AA4-D7F2-BB44-0E97-C90A7A62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DA918-44CC-9DFB-075B-1DA95026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083" y="3779723"/>
            <a:ext cx="5062243" cy="14391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8C3D-49B8-E1BB-C1F3-1A6DCD6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88F0-9ACA-F1AE-3672-013F98D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5CB6E-258C-6E0A-5A47-F086CE65F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3206" y="5529042"/>
            <a:ext cx="4794554" cy="13668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F3B6BB-F101-C02E-6D32-0B50143028F6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8226425" cy="17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Helvetica" pitchFamily="2" charset="0"/>
              </a:rPr>
              <a:t>5 graphs of various types, origins, sizes, and degree distributions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132EC4D0-A12D-E73A-C440-1AA5A8526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77229"/>
                  </p:ext>
                </p:extLst>
              </p:nvPr>
            </p:nvGraphicFramePr>
            <p:xfrm>
              <a:off x="142325" y="2769210"/>
              <a:ext cx="885814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1964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33670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21313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21957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07165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28548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28870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82200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06843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≥32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≥512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coPapersDBLP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540486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USA-road-</a:t>
                          </a:r>
                          <a:r>
                            <a:rPr lang="en-US" sz="1400" dirty="0" err="1"/>
                            <a:t>d.NY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Dimacs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132EC4D0-A12D-E73A-C440-1AA5A8526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77229"/>
                  </p:ext>
                </p:extLst>
              </p:nvPr>
            </p:nvGraphicFramePr>
            <p:xfrm>
              <a:off x="142325" y="2769210"/>
              <a:ext cx="885814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1964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33670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21313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21957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07165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28548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28870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82200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06843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78947" t="-6897" r="-24912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7143" t="-6897" r="-10285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coPapersDBLP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540486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USA-road-</a:t>
                          </a:r>
                          <a:r>
                            <a:rPr lang="en-US" sz="1400" dirty="0" err="1"/>
                            <a:t>d.NY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Dimacs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BCFC1E-0A47-1AA7-784E-2050AAB23974}"/>
              </a:ext>
            </a:extLst>
          </p:cNvPr>
          <p:cNvSpPr/>
          <p:nvPr/>
        </p:nvSpPr>
        <p:spPr bwMode="auto">
          <a:xfrm>
            <a:off x="5176433" y="3506490"/>
            <a:ext cx="604433" cy="399083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109E8A2-0211-6E2C-F4D7-365D068C821F}"/>
              </a:ext>
            </a:extLst>
          </p:cNvPr>
          <p:cNvSpPr/>
          <p:nvPr/>
        </p:nvSpPr>
        <p:spPr bwMode="auto">
          <a:xfrm>
            <a:off x="8101527" y="3151756"/>
            <a:ext cx="913207" cy="354734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8DAC19-9140-C3F6-7333-3E21BE01F656}"/>
              </a:ext>
            </a:extLst>
          </p:cNvPr>
          <p:cNvSpPr/>
          <p:nvPr/>
        </p:nvSpPr>
        <p:spPr bwMode="auto">
          <a:xfrm>
            <a:off x="8098944" y="4637011"/>
            <a:ext cx="913207" cy="354734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7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762C-8125-6C55-1E15-73F20EFB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3088-3109-520E-9753-D1DE53FE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System 1</a:t>
            </a:r>
            <a:r>
              <a:rPr lang="en-US" dirty="0">
                <a:effectLst/>
                <a:latin typeface="Helvetica" pitchFamily="2" charset="0"/>
              </a:rPr>
              <a:t>	</a:t>
            </a:r>
          </a:p>
          <a:p>
            <a:pPr lvl="1"/>
            <a:r>
              <a:rPr lang="en-US" dirty="0">
                <a:latin typeface="Helvetica" pitchFamily="2" charset="0"/>
              </a:rPr>
              <a:t>3.5 GHz </a:t>
            </a:r>
            <a:r>
              <a:rPr lang="en-US" dirty="0">
                <a:solidFill>
                  <a:srgbClr val="0070C0"/>
                </a:solidFill>
                <a:latin typeface="Helvetica" pitchFamily="2" charset="0"/>
              </a:rPr>
              <a:t>Ryzen </a:t>
            </a:r>
            <a:r>
              <a:rPr lang="en-US" dirty="0" err="1">
                <a:solidFill>
                  <a:srgbClr val="0070C0"/>
                </a:solidFill>
                <a:effectLst/>
                <a:latin typeface="Helvetica" pitchFamily="2" charset="0"/>
              </a:rPr>
              <a:t>Threadripper</a:t>
            </a:r>
            <a:r>
              <a:rPr lang="en-US" dirty="0">
                <a:solidFill>
                  <a:srgbClr val="0070C0"/>
                </a:solidFill>
                <a:effectLst/>
                <a:latin typeface="Helvetica" pitchFamily="2" charset="0"/>
              </a:rPr>
              <a:t> 2950X </a:t>
            </a:r>
            <a:r>
              <a:rPr lang="en-US" dirty="0">
                <a:effectLst/>
                <a:latin typeface="Helvetica" pitchFamily="2" charset="0"/>
              </a:rPr>
              <a:t>CPU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16 hyperthreaded cores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1.2 GHz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TITAN V</a:t>
            </a:r>
            <a:r>
              <a:rPr lang="en-US" dirty="0">
                <a:effectLst/>
                <a:latin typeface="Helvetica" pitchFamily="2" charset="0"/>
              </a:rPr>
              <a:t> GPU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5120 PEs distributed over 80 SMs</a:t>
            </a:r>
          </a:p>
          <a:p>
            <a:r>
              <a:rPr lang="en-US" dirty="0">
                <a:latin typeface="Helvetica" pitchFamily="2" charset="0"/>
              </a:rPr>
              <a:t>System 2</a:t>
            </a:r>
          </a:p>
          <a:p>
            <a:pPr lvl="1"/>
            <a:r>
              <a:rPr lang="en-US" dirty="0">
                <a:latin typeface="Helvetica" pitchFamily="2" charset="0"/>
              </a:rPr>
              <a:t>D</a:t>
            </a:r>
            <a:r>
              <a:rPr lang="en-US" dirty="0">
                <a:effectLst/>
                <a:latin typeface="Helvetica" pitchFamily="2" charset="0"/>
              </a:rPr>
              <a:t>ual 2.9 GHz </a:t>
            </a:r>
            <a:r>
              <a:rPr lang="en-US" dirty="0">
                <a:solidFill>
                  <a:srgbClr val="0070C0"/>
                </a:solidFill>
                <a:effectLst/>
                <a:latin typeface="Helvetica" pitchFamily="2" charset="0"/>
              </a:rPr>
              <a:t>Xeon Gold 6226R </a:t>
            </a:r>
            <a:r>
              <a:rPr lang="en-US" dirty="0">
                <a:effectLst/>
                <a:latin typeface="Helvetica" pitchFamily="2" charset="0"/>
              </a:rPr>
              <a:t>CPUs 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32 hyperthreaded cores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1.74 GHz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RTX 3090 </a:t>
            </a:r>
            <a:r>
              <a:rPr lang="en-US" dirty="0">
                <a:effectLst/>
                <a:latin typeface="Helvetica" pitchFamily="2" charset="0"/>
              </a:rPr>
              <a:t>GPU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10,496 PEs distributed over 82 SMs</a:t>
            </a:r>
          </a:p>
          <a:p>
            <a:pPr lvl="2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C535-6284-C3AE-EF33-8DE694C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BBBB-51FC-B2DC-6873-DF910E8E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E9C48CE1-3B12-FA93-95C9-379D6CCF0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82" y="2388280"/>
            <a:ext cx="1567543" cy="117565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06EC49-5EFD-8B41-4897-4C1CBBC8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4" y="4489913"/>
            <a:ext cx="2848606" cy="14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80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3087-D4DA-BE03-EA65-D640AA4B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DE36-A715-3311-36D8-653D5420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codes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GCC 11.3.1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“-O3 -</a:t>
            </a:r>
            <a:r>
              <a:rPr lang="en-US" dirty="0" err="1">
                <a:effectLst/>
                <a:latin typeface="Helvetica" pitchFamily="2" charset="0"/>
              </a:rPr>
              <a:t>fopenmp</a:t>
            </a:r>
            <a:r>
              <a:rPr lang="en-US" dirty="0">
                <a:effectLst/>
                <a:latin typeface="Helvetica" pitchFamily="2" charset="0"/>
              </a:rPr>
              <a:t>” flags for OpenMP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“-O3 -</a:t>
            </a:r>
            <a:r>
              <a:rPr lang="en-US" dirty="0" err="1">
                <a:effectLst/>
                <a:latin typeface="Helvetica" pitchFamily="2" charset="0"/>
              </a:rPr>
              <a:t>pthread</a:t>
            </a:r>
            <a:r>
              <a:rPr lang="en-US" dirty="0">
                <a:effectLst/>
                <a:latin typeface="Helvetica" pitchFamily="2" charset="0"/>
              </a:rPr>
              <a:t>” flags for C++ codes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CUDA codes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NVCC 11.7 with the “-arch=sm_70” for system 1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NVCC 11.6 with the “-arch=sm_86” for system 2</a:t>
            </a: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670C-D02A-7563-C60C-72097FB5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D23E4-FB3E-5729-EF0C-07C59C9F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68F0D29-0F9A-CF8D-1CA3-3F675509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0" y="3322464"/>
            <a:ext cx="1908629" cy="115646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55B47FF3-7968-0505-0A39-D407F8C92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31" y="1226299"/>
            <a:ext cx="1221731" cy="144164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B69323C-C417-1421-DB3B-AEA09AC4C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4" y="2122694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2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D8CE-AA4D-55F6-0DBC-26EA8E40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ACF2-FD41-5A0F-68E3-97F59069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Giga-edges per second </a:t>
            </a:r>
            <a:r>
              <a:rPr lang="en-US" dirty="0"/>
              <a:t>(n</a:t>
            </a:r>
            <a:r>
              <a:rPr lang="en-US" dirty="0">
                <a:effectLst/>
              </a:rPr>
              <a:t>umber of edges in the graph divided by the runtime and then divided by a billion)</a:t>
            </a:r>
          </a:p>
          <a:p>
            <a:pPr lvl="1"/>
            <a:endParaRPr lang="en-US" dirty="0"/>
          </a:p>
          <a:p>
            <a:r>
              <a:rPr lang="en-US" dirty="0"/>
              <a:t>Throughput ratio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compare</a:t>
            </a:r>
            <a:r>
              <a:rPr lang="en-US" dirty="0"/>
              <a:t> the throughputs of 2 alternatives</a:t>
            </a:r>
          </a:p>
          <a:p>
            <a:pPr lvl="2"/>
            <a:r>
              <a:rPr lang="en-US" dirty="0"/>
              <a:t>Push-thread / pull-thread</a:t>
            </a:r>
          </a:p>
          <a:p>
            <a:pPr lvl="2"/>
            <a:r>
              <a:rPr lang="en-US" dirty="0"/>
              <a:t>Push-warp / pull-warp</a:t>
            </a:r>
          </a:p>
          <a:p>
            <a:pPr lvl="2"/>
            <a:r>
              <a:rPr lang="en-US" dirty="0"/>
              <a:t>Push-block / pull-block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FAD7-0278-AEBD-B0BF-432E643F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00900-3AF9-B725-C0FD-9927AEC0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9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" y="2952221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31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scale, different, bunch&#10;&#10;Description automatically generated">
            <a:extLst>
              <a:ext uri="{FF2B5EF4-FFF2-40B4-BE49-F238E27FC236}">
                <a16:creationId xmlns:a16="http://schemas.microsoft.com/office/drawing/2014/main" id="{FD95ECAD-30B1-9904-8C0E-B6DC717F8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70" y="1520501"/>
            <a:ext cx="3123982" cy="2120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Important in many domains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Social networks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Search engines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Recommender systems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GPS navigators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unpredictable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data-dependent</a:t>
            </a:r>
            <a:r>
              <a:rPr lang="en-US" dirty="0"/>
              <a:t> behavior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Control flow</a:t>
            </a:r>
            <a:r>
              <a:rPr lang="en-US" dirty="0"/>
              <a:t>: </a:t>
            </a:r>
            <a:r>
              <a:rPr lang="en-US" i="1" dirty="0"/>
              <a:t>while </a:t>
            </a:r>
            <a:r>
              <a:rPr lang="en-US" dirty="0"/>
              <a:t>loops (e.g., traversing adjacency list)</a:t>
            </a:r>
            <a:endParaRPr lang="en-US" i="1" dirty="0"/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Memory accesses</a:t>
            </a:r>
            <a:r>
              <a:rPr lang="en-US" dirty="0"/>
              <a:t>: </a:t>
            </a:r>
            <a:r>
              <a:rPr lang="en-US" i="1" dirty="0">
                <a:sym typeface="Symbol" panose="05050102010706020507" pitchFamily="18" charset="2"/>
              </a:rPr>
              <a:t>pointer-chasing</a:t>
            </a:r>
            <a:r>
              <a:rPr lang="en-US" dirty="0">
                <a:sym typeface="Symbol" panose="05050102010706020507" pitchFamily="18" charset="2"/>
              </a:rPr>
              <a:t> operations</a:t>
            </a:r>
          </a:p>
          <a:p>
            <a:pPr lvl="1">
              <a:spcBef>
                <a:spcPts val="30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3FCC-F038-118B-5E4F-E8AAE7C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74ADD-C94C-EFCA-6837-C09F7C6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79615-9030-9BF4-8ADB-BE70A74FEAED}"/>
              </a:ext>
            </a:extLst>
          </p:cNvPr>
          <p:cNvSpPr txBox="1"/>
          <p:nvPr/>
        </p:nvSpPr>
        <p:spPr>
          <a:xfrm>
            <a:off x="5653995" y="3434827"/>
            <a:ext cx="3317389" cy="4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/analytics-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vidhya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/social-network-analytics-f082f4e21b16</a:t>
            </a:r>
          </a:p>
        </p:txBody>
      </p:sp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7E69-00BD-A9D5-E80E-253E7B30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6" name="Picture 15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C4AB721-A6E4-46C6-4A8E-69F80741D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82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7E69-00BD-A9D5-E80E-253E7B30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A4EEF2-97BC-94B2-FE8C-DF091CA73BAC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8226425" cy="11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Helvetica" pitchFamily="2" charset="0"/>
              </a:rPr>
              <a:t>Atomic versions are generally much faster</a:t>
            </a:r>
          </a:p>
          <a:p>
            <a:r>
              <a:rPr lang="en-US" kern="0" dirty="0">
                <a:latin typeface="Helvetica" pitchFamily="2" charset="0"/>
              </a:rPr>
              <a:t>Median: 10× on RTX 3090, 100× on Titan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835C3-7B00-F880-B12C-8A1BA763AC3C}"/>
              </a:ext>
            </a:extLst>
          </p:cNvPr>
          <p:cNvSpPr txBox="1"/>
          <p:nvPr/>
        </p:nvSpPr>
        <p:spPr>
          <a:xfrm>
            <a:off x="789565" y="2332226"/>
            <a:ext cx="329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/>
              <a:t>CudaAtomic</a:t>
            </a:r>
            <a:r>
              <a:rPr lang="en-US" sz="1600" dirty="0"/>
              <a:t> default settings slow down the programs, especially on Titan V</a:t>
            </a:r>
          </a:p>
        </p:txBody>
      </p:sp>
      <p:pic>
        <p:nvPicPr>
          <p:cNvPr id="18" name="Picture 1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FCFF0D5-0300-FF1A-736B-6F6AFB68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338EA1-3826-195F-93CF-E62158CB8442}"/>
              </a:ext>
            </a:extLst>
          </p:cNvPr>
          <p:cNvCxnSpPr>
            <a:cxnSpLocks/>
          </p:cNvCxnSpPr>
          <p:nvPr/>
        </p:nvCxnSpPr>
        <p:spPr bwMode="auto">
          <a:xfrm>
            <a:off x="5078344" y="4052362"/>
            <a:ext cx="3065908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5422C-4FAF-DC09-9A9E-019077BE97C9}"/>
              </a:ext>
            </a:extLst>
          </p:cNvPr>
          <p:cNvCxnSpPr>
            <a:cxnSpLocks/>
          </p:cNvCxnSpPr>
          <p:nvPr/>
        </p:nvCxnSpPr>
        <p:spPr bwMode="auto">
          <a:xfrm>
            <a:off x="1471053" y="4103162"/>
            <a:ext cx="3100947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343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E8D63B-3493-FC88-B59B-77931E05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  <a:p>
            <a:r>
              <a:rPr lang="en-US" dirty="0">
                <a:latin typeface="Helvetica" pitchFamily="2" charset="0"/>
              </a:rPr>
              <a:t>Median: </a:t>
            </a:r>
            <a:r>
              <a:rPr lang="en-US" kern="0" dirty="0">
                <a:latin typeface="Helvetica" pitchFamily="2" charset="0"/>
              </a:rPr>
              <a:t>10× on RTX 3090, 100× on Titan V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BE3B5-E491-0F3F-3124-5ECF19E5572C}"/>
              </a:ext>
            </a:extLst>
          </p:cNvPr>
          <p:cNvSpPr txBox="1"/>
          <p:nvPr/>
        </p:nvSpPr>
        <p:spPr>
          <a:xfrm>
            <a:off x="4708962" y="2357626"/>
            <a:ext cx="358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TC only contains atomic add operation, other programs frequently use load() and store()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66DED-E5AA-CD24-EEF7-12643F40ECEE}"/>
              </a:ext>
            </a:extLst>
          </p:cNvPr>
          <p:cNvSpPr txBox="1"/>
          <p:nvPr/>
        </p:nvSpPr>
        <p:spPr>
          <a:xfrm>
            <a:off x="789565" y="2357626"/>
            <a:ext cx="329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/>
              <a:t>CudaAtomic</a:t>
            </a:r>
            <a:r>
              <a:rPr lang="en-US" sz="1600" dirty="0"/>
              <a:t> default settings slow down the programs, especially on Titan V</a:t>
            </a:r>
          </a:p>
        </p:txBody>
      </p:sp>
      <p:pic>
        <p:nvPicPr>
          <p:cNvPr id="8" name="Picture 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C2A8C63-95F5-07E0-C3E6-6310B6667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5A04AC-5072-2FC6-D3CC-B04AEAA8007B}"/>
              </a:ext>
            </a:extLst>
          </p:cNvPr>
          <p:cNvSpPr/>
          <p:nvPr/>
        </p:nvSpPr>
        <p:spPr bwMode="auto">
          <a:xfrm>
            <a:off x="2691670" y="4305587"/>
            <a:ext cx="521430" cy="6093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75E9F9-79A7-BD95-D5D7-0459FF1C3368}"/>
              </a:ext>
            </a:extLst>
          </p:cNvPr>
          <p:cNvSpPr/>
          <p:nvPr/>
        </p:nvSpPr>
        <p:spPr bwMode="auto">
          <a:xfrm>
            <a:off x="6361969" y="4031999"/>
            <a:ext cx="419831" cy="8829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5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2D9D-DBE9-58DF-8DCB-ADBFAF9C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Vertex-based and Edge-based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560F-5926-2485-4BEC-098D9399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codes (e.g., MIS) generally fare better with a vertex-based style</a:t>
            </a:r>
          </a:p>
          <a:p>
            <a:r>
              <a:rPr lang="en-US" dirty="0"/>
              <a:t>Many codes prefer vertex-based style on the CPU but not on the GPU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45D4-DF10-40D0-D776-DAAFB671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477F7-0B92-8E74-6161-B0B23E33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E4370-7E6E-1421-11D3-C37513BE1059}"/>
              </a:ext>
            </a:extLst>
          </p:cNvPr>
          <p:cNvSpPr txBox="1"/>
          <p:nvPr/>
        </p:nvSpPr>
        <p:spPr>
          <a:xfrm>
            <a:off x="7674800" y="3386310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Edge-based simplifies load balancing</a:t>
            </a: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E02C71E8-3402-B669-142F-9F395E8A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388929"/>
            <a:ext cx="7320878" cy="21450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8D5608-9A8B-34EB-3AA5-611EF1B92380}"/>
              </a:ext>
            </a:extLst>
          </p:cNvPr>
          <p:cNvSpPr/>
          <p:nvPr/>
        </p:nvSpPr>
        <p:spPr bwMode="auto">
          <a:xfrm>
            <a:off x="1528772" y="3430796"/>
            <a:ext cx="346056" cy="66837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6C2F1C-7E00-E6DD-C4E3-608EADB33F54}"/>
              </a:ext>
            </a:extLst>
          </p:cNvPr>
          <p:cNvSpPr/>
          <p:nvPr/>
        </p:nvSpPr>
        <p:spPr bwMode="auto">
          <a:xfrm>
            <a:off x="4466858" y="3416300"/>
            <a:ext cx="346056" cy="7883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0D92-CC0F-F2E2-445F-22CC86A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and Data-driven (with duplicates on WL)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37DA-7EC8-45B1-C8C5-CB796F0A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C5C23-E302-C40C-9641-25BA1B2B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AE5DAA-08A7-A280-50E8-783B5268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719"/>
            <a:ext cx="8226425" cy="4479925"/>
          </a:xfrm>
        </p:spPr>
        <p:txBody>
          <a:bodyPr/>
          <a:lstStyle/>
          <a:p>
            <a:r>
              <a:rPr lang="en-US" dirty="0"/>
              <a:t>CUDA and OpenMP prefer duplicates on the WL</a:t>
            </a:r>
          </a:p>
          <a:p>
            <a:r>
              <a:rPr lang="en-US" dirty="0"/>
              <a:t>C++ Threads prefers topology-driven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79D87-AD27-A3C3-A738-0D6C2BBE6041}"/>
              </a:ext>
            </a:extLst>
          </p:cNvPr>
          <p:cNvSpPr txBox="1"/>
          <p:nvPr/>
        </p:nvSpPr>
        <p:spPr>
          <a:xfrm>
            <a:off x="3526472" y="2798391"/>
            <a:ext cx="241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Slower critical min and max operations for OpenMP</a:t>
            </a:r>
          </a:p>
        </p:txBody>
      </p:sp>
      <p:pic>
        <p:nvPicPr>
          <p:cNvPr id="6" name="Picture 5" descr="A diagram of a bar graph&#10;&#10;Description automatically generated">
            <a:extLst>
              <a:ext uri="{FF2B5EF4-FFF2-40B4-BE49-F238E27FC236}">
                <a16:creationId xmlns:a16="http://schemas.microsoft.com/office/drawing/2014/main" id="{A5BA773B-804B-C167-D541-200490F35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571688"/>
            <a:ext cx="6557569" cy="2233118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1E8A601-7AE1-1BB6-FD9B-20E3A286462F}"/>
              </a:ext>
            </a:extLst>
          </p:cNvPr>
          <p:cNvSpPr/>
          <p:nvPr/>
        </p:nvSpPr>
        <p:spPr bwMode="auto">
          <a:xfrm>
            <a:off x="988437" y="4088455"/>
            <a:ext cx="1900428" cy="776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C03DD8C-3CF4-3937-2931-85F7C720EB17}"/>
              </a:ext>
            </a:extLst>
          </p:cNvPr>
          <p:cNvSpPr/>
          <p:nvPr/>
        </p:nvSpPr>
        <p:spPr bwMode="auto">
          <a:xfrm>
            <a:off x="3352799" y="4127050"/>
            <a:ext cx="1638301" cy="96155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066A9-67A1-0AA3-EC5E-2B18B89371E1}"/>
              </a:ext>
            </a:extLst>
          </p:cNvPr>
          <p:cNvSpPr/>
          <p:nvPr/>
        </p:nvSpPr>
        <p:spPr bwMode="auto">
          <a:xfrm>
            <a:off x="5568565" y="3569656"/>
            <a:ext cx="1611304" cy="94012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5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864D-128E-F421-9508-9DE60598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and Data-driven (without Duplicates on WL)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D700-CCE3-7EB3-93CB-59F8F844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87043"/>
            <a:ext cx="8226425" cy="2411857"/>
          </a:xfrm>
        </p:spPr>
        <p:txBody>
          <a:bodyPr/>
          <a:lstStyle/>
          <a:p>
            <a:r>
              <a:rPr lang="en-US" dirty="0"/>
              <a:t>GPU and OpenMP prefer no duplicates on the WL (except MIS OpenMP)</a:t>
            </a:r>
          </a:p>
          <a:p>
            <a:r>
              <a:rPr lang="en-US" dirty="0"/>
              <a:t>Data-driven tends to be better on GPUs, but topology-driven can yield high speedups in some cases (e.g., low-diameter graphs)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A430-4515-2966-6BF2-F7E0D9AB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D8DE8-E2BB-5CB0-A36D-A33A8A9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 descr="A graph with colorful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E2D06E6A-708B-AE80-F3B2-EFFFE878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5" y="3885692"/>
            <a:ext cx="7103988" cy="202146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A263FAD-F731-F9B3-18FB-AF5920C4264F}"/>
              </a:ext>
            </a:extLst>
          </p:cNvPr>
          <p:cNvSpPr/>
          <p:nvPr/>
        </p:nvSpPr>
        <p:spPr bwMode="auto">
          <a:xfrm flipV="1">
            <a:off x="1150866" y="3960748"/>
            <a:ext cx="373134" cy="3445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8D6267-95FD-17AF-92C2-D114F5C38629}"/>
              </a:ext>
            </a:extLst>
          </p:cNvPr>
          <p:cNvSpPr/>
          <p:nvPr/>
        </p:nvSpPr>
        <p:spPr bwMode="auto">
          <a:xfrm>
            <a:off x="3548847" y="4089400"/>
            <a:ext cx="373134" cy="2406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6840CE6-AF0A-FC4B-6F12-8BB09188618A}"/>
              </a:ext>
            </a:extLst>
          </p:cNvPr>
          <p:cNvSpPr/>
          <p:nvPr/>
        </p:nvSpPr>
        <p:spPr bwMode="auto">
          <a:xfrm>
            <a:off x="5903868" y="4198493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9625765-3583-05F4-BF7E-4053B2CED621}"/>
              </a:ext>
            </a:extLst>
          </p:cNvPr>
          <p:cNvSpPr/>
          <p:nvPr/>
        </p:nvSpPr>
        <p:spPr bwMode="auto">
          <a:xfrm>
            <a:off x="4007354" y="3959227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C5ED0-52D3-FCA9-8AD1-6C83CFDBAA24}"/>
              </a:ext>
            </a:extLst>
          </p:cNvPr>
          <p:cNvSpPr/>
          <p:nvPr/>
        </p:nvSpPr>
        <p:spPr bwMode="auto">
          <a:xfrm>
            <a:off x="6353704" y="3972685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C8D6-534C-2FC2-4A07-FA28F951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and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4F35-8457-0AE1-57BD-4E8E2C09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568705"/>
          </a:xfrm>
        </p:spPr>
        <p:txBody>
          <a:bodyPr/>
          <a:lstStyle/>
          <a:p>
            <a:r>
              <a:rPr lang="en-US" dirty="0"/>
              <a:t>Push performs better (except PR C++ Threads)</a:t>
            </a:r>
          </a:p>
          <a:p>
            <a:r>
              <a:rPr lang="en-US" dirty="0"/>
              <a:t>Push style combines better with data-driven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0627-5E46-0C31-86E9-C5303F0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96346-7F63-3FA7-2AA8-1FBB2AA2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74CB0-9FE6-B2FF-211E-8CDF72AE7F4E}"/>
              </a:ext>
            </a:extLst>
          </p:cNvPr>
          <p:cNvSpPr txBox="1"/>
          <p:nvPr/>
        </p:nvSpPr>
        <p:spPr>
          <a:xfrm>
            <a:off x="6099804" y="4581585"/>
            <a:ext cx="320368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PR does not have data-driven implementations</a:t>
            </a:r>
          </a:p>
          <a:p>
            <a:pPr>
              <a:buNone/>
            </a:pPr>
            <a:r>
              <a:rPr lang="en-US" sz="1600" dirty="0"/>
              <a:t>PR only includes deterministic push styles</a:t>
            </a:r>
          </a:p>
        </p:txBody>
      </p:sp>
      <p:pic>
        <p:nvPicPr>
          <p:cNvPr id="9" name="Picture 8" descr="A graph with a bar chart and text&#10;&#10;Description automatically generated with medium confidence">
            <a:extLst>
              <a:ext uri="{FF2B5EF4-FFF2-40B4-BE49-F238E27FC236}">
                <a16:creationId xmlns:a16="http://schemas.microsoft.com/office/drawing/2014/main" id="{9519F7B1-AAF3-BDDD-AEDF-23AB9DFC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" y="2462928"/>
            <a:ext cx="7743434" cy="198817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B2E5B4-8A43-0786-47D1-99BD3A6B8D9D}"/>
              </a:ext>
            </a:extLst>
          </p:cNvPr>
          <p:cNvSpPr/>
          <p:nvPr/>
        </p:nvSpPr>
        <p:spPr bwMode="auto">
          <a:xfrm>
            <a:off x="7213599" y="3283481"/>
            <a:ext cx="419101" cy="5773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6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8F1F-CE54-DF14-032B-6C20FB8A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and Read-modify-write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0E9B-3FAB-93B1-FDCB-205B672AB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Read-write is slightly faster (speedup is greater on CPU)</a:t>
            </a:r>
          </a:p>
          <a:p>
            <a:r>
              <a:rPr lang="en-US" dirty="0"/>
              <a:t>Recommend read-modify-write because it is more general (applicable to more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E8F5-C9E3-D5E8-6807-36142B18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9CB7-85D3-4F17-7A53-0FDE4791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C9D216BA-B777-5726-8CD2-C44F60D0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3" y="3378199"/>
            <a:ext cx="7098513" cy="2378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D8516-1EFB-E08A-6D62-7E98D70F5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7" y="3284835"/>
            <a:ext cx="2155914" cy="199519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7BC40F-F339-77B9-6A31-296B4FB65C06}"/>
              </a:ext>
            </a:extLst>
          </p:cNvPr>
          <p:cNvSpPr/>
          <p:nvPr/>
        </p:nvSpPr>
        <p:spPr bwMode="auto">
          <a:xfrm>
            <a:off x="912933" y="3742439"/>
            <a:ext cx="522166" cy="37236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EB2316F-BFD2-F2F7-2578-8C8F7CEDA0B7}"/>
              </a:ext>
            </a:extLst>
          </p:cNvPr>
          <p:cNvSpPr/>
          <p:nvPr/>
        </p:nvSpPr>
        <p:spPr bwMode="auto">
          <a:xfrm>
            <a:off x="3196348" y="3416300"/>
            <a:ext cx="522166" cy="3134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11F73D8-9E0D-7C36-2655-001B41011F35}"/>
              </a:ext>
            </a:extLst>
          </p:cNvPr>
          <p:cNvSpPr/>
          <p:nvPr/>
        </p:nvSpPr>
        <p:spPr bwMode="auto">
          <a:xfrm>
            <a:off x="5514389" y="3602480"/>
            <a:ext cx="340312" cy="3134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18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FA77-87B5-C469-61A2-F8295531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and Non-deterministic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BF8B-7659-2394-C1D7-DC2A8C07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Non-deterministic performs better (except PR)</a:t>
            </a:r>
          </a:p>
          <a:p>
            <a:r>
              <a:rPr lang="en-US" dirty="0"/>
              <a:t>Deterministic is easier for debugging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10F4-4D35-226E-D161-45FB3629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5A426-7451-AA1F-7A83-2AC43DF0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4DE51-268D-39DA-B42A-7CFBE798B100}"/>
              </a:ext>
            </a:extLst>
          </p:cNvPr>
          <p:cNvSpPr txBox="1"/>
          <p:nvPr/>
        </p:nvSpPr>
        <p:spPr>
          <a:xfrm>
            <a:off x="6765431" y="4611778"/>
            <a:ext cx="2031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Half of the PR codes do not include non-deterministic styles</a:t>
            </a:r>
          </a:p>
        </p:txBody>
      </p:sp>
      <p:pic>
        <p:nvPicPr>
          <p:cNvPr id="9" name="Picture 8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001E93A-8ECE-6C61-1DEE-D4B1FD72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" y="2374089"/>
            <a:ext cx="8492478" cy="221542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278E70-3DA2-D91E-F99B-3CF2ADE30BB6}"/>
              </a:ext>
            </a:extLst>
          </p:cNvPr>
          <p:cNvSpPr/>
          <p:nvPr/>
        </p:nvSpPr>
        <p:spPr bwMode="auto">
          <a:xfrm>
            <a:off x="1775455" y="2573133"/>
            <a:ext cx="459745" cy="93206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B5310D1-4CAD-7C3B-74B9-A83045405D62}"/>
              </a:ext>
            </a:extLst>
          </p:cNvPr>
          <p:cNvSpPr/>
          <p:nvPr/>
        </p:nvSpPr>
        <p:spPr bwMode="auto">
          <a:xfrm>
            <a:off x="4570412" y="2566932"/>
            <a:ext cx="611188" cy="2177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3EACAF-C792-4CB1-2FE4-632C9AA79C30}"/>
              </a:ext>
            </a:extLst>
          </p:cNvPr>
          <p:cNvSpPr/>
          <p:nvPr/>
        </p:nvSpPr>
        <p:spPr bwMode="auto">
          <a:xfrm>
            <a:off x="7505482" y="2759281"/>
            <a:ext cx="459745" cy="82254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4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F8E9-C14E-7AC5-3B60-65A9278A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and Non-persistent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B51C-4929-FD2B-2C84-D26A6C23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ratios are close to 1.0</a:t>
            </a:r>
          </a:p>
          <a:p>
            <a:r>
              <a:rPr lang="en-US" dirty="0"/>
              <a:t>Recommend persistent style only when there is significant work that can be performed once and reused for multiple vertices or edges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1C83E-94CE-331E-1B6B-9FBF2DE3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73CFA-6002-1126-DD0F-D1C4037B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4BE8D-AC98-6889-D955-0D5FF74E3F8E}"/>
              </a:ext>
            </a:extLst>
          </p:cNvPr>
          <p:cNvSpPr txBox="1"/>
          <p:nvPr/>
        </p:nvSpPr>
        <p:spPr>
          <a:xfrm>
            <a:off x="5479936" y="3512970"/>
            <a:ext cx="320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Advantage of the persistent style cannot be exploited in our graph codes</a:t>
            </a:r>
          </a:p>
        </p:txBody>
      </p:sp>
      <p:pic>
        <p:nvPicPr>
          <p:cNvPr id="9" name="Picture 8" descr="A diagram of different colored shapes&#10;&#10;Description automatically generated">
            <a:extLst>
              <a:ext uri="{FF2B5EF4-FFF2-40B4-BE49-F238E27FC236}">
                <a16:creationId xmlns:a16="http://schemas.microsoft.com/office/drawing/2014/main" id="{E7CDB607-8FB8-1E43-4D1E-D0B070F58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1" y="3329835"/>
            <a:ext cx="4773338" cy="22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0FA3-CCC2-FE49-6838-1E2EDB05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" y="284050"/>
            <a:ext cx="8562109" cy="639762"/>
          </a:xfrm>
        </p:spPr>
        <p:txBody>
          <a:bodyPr/>
          <a:lstStyle/>
          <a:p>
            <a:r>
              <a:rPr lang="en-US" dirty="0"/>
              <a:t>Parallelization/Implementation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7778-6DFA-11A9-7F56-6BC69FA7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B9D70-72B9-2FE6-A991-48DE3E54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FE37C9A-904E-4416-6F70-1CD81510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74158"/>
              </p:ext>
            </p:extLst>
          </p:nvPr>
        </p:nvGraphicFramePr>
        <p:xfrm>
          <a:off x="307569" y="1171575"/>
          <a:ext cx="8562110" cy="4662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759">
                  <a:extLst>
                    <a:ext uri="{9D8B030D-6E8A-4147-A177-3AD203B41FA5}">
                      <a16:colId xmlns:a16="http://schemas.microsoft.com/office/drawing/2014/main" val="64048734"/>
                    </a:ext>
                  </a:extLst>
                </a:gridCol>
                <a:gridCol w="866701">
                  <a:extLst>
                    <a:ext uri="{9D8B030D-6E8A-4147-A177-3AD203B41FA5}">
                      <a16:colId xmlns:a16="http://schemas.microsoft.com/office/drawing/2014/main" val="22698121"/>
                    </a:ext>
                  </a:extLst>
                </a:gridCol>
                <a:gridCol w="815795">
                  <a:extLst>
                    <a:ext uri="{9D8B030D-6E8A-4147-A177-3AD203B41FA5}">
                      <a16:colId xmlns:a16="http://schemas.microsoft.com/office/drawing/2014/main" val="1987416681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3694402324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777149498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240043265"/>
                    </a:ext>
                  </a:extLst>
                </a:gridCol>
                <a:gridCol w="932687">
                  <a:extLst>
                    <a:ext uri="{9D8B030D-6E8A-4147-A177-3AD203B41FA5}">
                      <a16:colId xmlns:a16="http://schemas.microsoft.com/office/drawing/2014/main" val="3124538634"/>
                    </a:ext>
                  </a:extLst>
                </a:gridCol>
              </a:tblGrid>
              <a:tr h="3108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SSSP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990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Number of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4274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Vertex-based, edge-based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02494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Topology-driven, data-driven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5251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Duplicates on WL, no duplicates on 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14082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Push,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57089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Read-write, read-modify-write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365094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Deterministic, non-deterministic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16636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Persistent, non-persistent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05000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Thread, warp,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6452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Atomic,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cudaAtomic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99717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Global-add, block-add, reduction-add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61357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Atomic-red., critical-red., clause-red.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63340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Default schedule, dynamic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6210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Blocked scheduling, cyclic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437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B46-763A-4DC4-B1A9-5951F67F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Thread, Warp, and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B31E-730E-F77F-FEB3-9FE64908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1179444"/>
          </a:xfrm>
        </p:spPr>
        <p:txBody>
          <a:bodyPr/>
          <a:lstStyle/>
          <a:p>
            <a:r>
              <a:rPr lang="en-US" dirty="0"/>
              <a:t>Performance is highly correlated with the degree distribution of the input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194-2C8B-145D-E6B1-DF18374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E1942-F59C-32F9-8DD3-F2DD0676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16B6D2-4267-0861-5D50-B446451B6FBA}"/>
              </a:ext>
            </a:extLst>
          </p:cNvPr>
          <p:cNvSpPr txBox="1">
            <a:spLocks/>
          </p:cNvSpPr>
          <p:nvPr/>
        </p:nvSpPr>
        <p:spPr bwMode="auto">
          <a:xfrm>
            <a:off x="455613" y="4344919"/>
            <a:ext cx="8226425" cy="11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dirty="0">
                <a:latin typeface="+mn-lt"/>
              </a:rPr>
              <a:t>Thread-based provides highest performance for low-degree and relatively uniform-degree distributions</a:t>
            </a:r>
          </a:p>
        </p:txBody>
      </p:sp>
      <p:pic>
        <p:nvPicPr>
          <p:cNvPr id="11" name="Picture 10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6934964-1F07-ABD2-D91A-99536D997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300141"/>
            <a:ext cx="7772400" cy="20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78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B46-763A-4DC4-B1A9-5951F67F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Thread, Warp, and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B31E-730E-F77F-FEB3-9FE64908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050223"/>
          </a:xfrm>
        </p:spPr>
        <p:txBody>
          <a:bodyPr/>
          <a:lstStyle/>
          <a:p>
            <a:r>
              <a:rPr lang="en-US" dirty="0"/>
              <a:t>Performance is highly correlated with the degree distribution of the input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194-2C8B-145D-E6B1-DF18374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E1942-F59C-32F9-8DD3-F2DD0676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6471E-2950-E312-805F-488EA7A8639D}"/>
              </a:ext>
            </a:extLst>
          </p:cNvPr>
          <p:cNvSpPr txBox="1"/>
          <p:nvPr/>
        </p:nvSpPr>
        <p:spPr>
          <a:xfrm>
            <a:off x="6243796" y="2384029"/>
            <a:ext cx="2900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+mn-lt"/>
              </a:rPr>
              <a:t>Block is the slowest because none of our inputs have a significant number of vertices with a degree of over 512 (i.e., the number of threads per block)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DA1322-8D78-2850-43AB-7D2116266BB8}"/>
              </a:ext>
            </a:extLst>
          </p:cNvPr>
          <p:cNvSpPr txBox="1">
            <a:spLocks/>
          </p:cNvSpPr>
          <p:nvPr/>
        </p:nvSpPr>
        <p:spPr bwMode="auto">
          <a:xfrm>
            <a:off x="455613" y="4068737"/>
            <a:ext cx="8226425" cy="10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/>
            <a:r>
              <a:rPr lang="en-US" sz="3000" dirty="0">
                <a:latin typeface="+mn-lt"/>
              </a:rPr>
              <a:t>Warp-based yields best performance for scale-free graphs (high average degree or a few vertices have high degree)</a:t>
            </a:r>
          </a:p>
        </p:txBody>
      </p:sp>
      <p:pic>
        <p:nvPicPr>
          <p:cNvPr id="7" name="Picture 6" descr="A graph of different colored rectangles&#10;&#10;Description automatically generated">
            <a:extLst>
              <a:ext uri="{FF2B5EF4-FFF2-40B4-BE49-F238E27FC236}">
                <a16:creationId xmlns:a16="http://schemas.microsoft.com/office/drawing/2014/main" id="{6A420FD7-4FC8-CD5D-EA7E-8C738D7F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" y="2489246"/>
            <a:ext cx="5764499" cy="15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D02B-22BD-058B-47FD-11288345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4" y="3774390"/>
            <a:ext cx="6374956" cy="201803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67CECC9-FF1B-7FE8-4ED6-806D81B0D1A2}"/>
              </a:ext>
            </a:extLst>
          </p:cNvPr>
          <p:cNvSpPr/>
          <p:nvPr/>
        </p:nvSpPr>
        <p:spPr bwMode="auto">
          <a:xfrm>
            <a:off x="2144403" y="4395716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8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24" y="3774390"/>
            <a:ext cx="6374956" cy="201803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196D0B-9517-4C8D-38FB-E75AD8B50A0F}"/>
              </a:ext>
            </a:extLst>
          </p:cNvPr>
          <p:cNvSpPr/>
          <p:nvPr/>
        </p:nvSpPr>
        <p:spPr bwMode="auto">
          <a:xfrm>
            <a:off x="2553616" y="4034278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7CDD7E-03A0-8AD7-2D72-8754CE42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</p:spTree>
    <p:extLst>
      <p:ext uri="{BB962C8B-B14F-4D97-AF65-F5344CB8AC3E}">
        <p14:creationId xmlns:p14="http://schemas.microsoft.com/office/powerpoint/2010/main" val="24165960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7" y="3774390"/>
            <a:ext cx="6374956" cy="201803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2181A8-97F5-E709-7A3E-DFBF13D40DCE}"/>
              </a:ext>
            </a:extLst>
          </p:cNvPr>
          <p:cNvSpPr/>
          <p:nvPr/>
        </p:nvSpPr>
        <p:spPr bwMode="auto">
          <a:xfrm>
            <a:off x="6064134" y="4229987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AB8860-EA2D-8974-97E9-F0CDC8F1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</p:spTree>
    <p:extLst>
      <p:ext uri="{BB962C8B-B14F-4D97-AF65-F5344CB8AC3E}">
        <p14:creationId xmlns:p14="http://schemas.microsoft.com/office/powerpoint/2010/main" val="77510432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3FDC-A8B7-0524-DE26-0EE0D039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and Dynamic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D516-0842-5BCD-7A2F-703F941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455801"/>
          </a:xfrm>
        </p:spPr>
        <p:txBody>
          <a:bodyPr/>
          <a:lstStyle/>
          <a:p>
            <a:r>
              <a:rPr lang="en-US" dirty="0"/>
              <a:t>No difference for PR, BFS, and SSSP</a:t>
            </a:r>
          </a:p>
          <a:p>
            <a:r>
              <a:rPr lang="en-US" dirty="0"/>
              <a:t>MIS always faster with the default scheduling</a:t>
            </a:r>
          </a:p>
          <a:p>
            <a:r>
              <a:rPr lang="en-US" dirty="0"/>
              <a:t>Dynamic scheduling: load balancing, more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4E6F-0CE5-F8C6-6A97-72CE78F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5B3BC-8C55-2A14-77B0-0BAC6FC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2" name="Picture 11" descr="A diagram of different colored objects&#10;&#10;Description automatically generated">
            <a:extLst>
              <a:ext uri="{FF2B5EF4-FFF2-40B4-BE49-F238E27FC236}">
                <a16:creationId xmlns:a16="http://schemas.microsoft.com/office/drawing/2014/main" id="{85EBCA55-E775-E886-4EEE-C338A56F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0689"/>
            <a:ext cx="5168900" cy="244842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8E9E62-2F4E-75AE-B099-942251BB0202}"/>
              </a:ext>
            </a:extLst>
          </p:cNvPr>
          <p:cNvSpPr/>
          <p:nvPr/>
        </p:nvSpPr>
        <p:spPr bwMode="auto">
          <a:xfrm>
            <a:off x="3233573" y="4584487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C87EFA-A573-6045-D318-5A5F1D8C83EB}"/>
              </a:ext>
            </a:extLst>
          </p:cNvPr>
          <p:cNvSpPr/>
          <p:nvPr/>
        </p:nvSpPr>
        <p:spPr bwMode="auto">
          <a:xfrm>
            <a:off x="4620336" y="4583767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9F311A-57E6-90C6-E3B9-D5453E2099A6}"/>
              </a:ext>
            </a:extLst>
          </p:cNvPr>
          <p:cNvSpPr/>
          <p:nvPr/>
        </p:nvSpPr>
        <p:spPr bwMode="auto">
          <a:xfrm>
            <a:off x="5301186" y="4589650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1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3FDC-A8B7-0524-DE26-0EE0D039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and Dynamic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D516-0842-5BCD-7A2F-703F941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455801"/>
          </a:xfrm>
        </p:spPr>
        <p:txBody>
          <a:bodyPr/>
          <a:lstStyle/>
          <a:p>
            <a:r>
              <a:rPr lang="en-US" dirty="0"/>
              <a:t>No difference for PR, BFS, and SSSP</a:t>
            </a:r>
          </a:p>
          <a:p>
            <a:r>
              <a:rPr lang="en-US" dirty="0"/>
              <a:t>MIS always faster with the default scheduling</a:t>
            </a:r>
          </a:p>
          <a:p>
            <a:r>
              <a:rPr lang="en-US" dirty="0"/>
              <a:t>Dynamic scheduling: load balancing, more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4E6F-0CE5-F8C6-6A97-72CE78F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5B3BC-8C55-2A14-77B0-0BAC6FC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419E-52F5-B17B-6AE5-57256E2C707C}"/>
              </a:ext>
            </a:extLst>
          </p:cNvPr>
          <p:cNvSpPr txBox="1"/>
          <p:nvPr/>
        </p:nvSpPr>
        <p:spPr>
          <a:xfrm>
            <a:off x="5928185" y="3429000"/>
            <a:ext cx="305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Load balancing is unnecessary, and the overhead makes the dynamic schedule slower</a:t>
            </a:r>
          </a:p>
        </p:txBody>
      </p:sp>
      <p:pic>
        <p:nvPicPr>
          <p:cNvPr id="9" name="Picture 8" descr="A diagram of different colored objects&#10;&#10;Description automatically generated">
            <a:extLst>
              <a:ext uri="{FF2B5EF4-FFF2-40B4-BE49-F238E27FC236}">
                <a16:creationId xmlns:a16="http://schemas.microsoft.com/office/drawing/2014/main" id="{A90DCE0D-D052-EB07-16D9-084146EC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0689"/>
            <a:ext cx="5168900" cy="244842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BDCC88-E625-547B-2DD1-14D095094C67}"/>
              </a:ext>
            </a:extLst>
          </p:cNvPr>
          <p:cNvSpPr/>
          <p:nvPr/>
        </p:nvSpPr>
        <p:spPr bwMode="auto">
          <a:xfrm>
            <a:off x="2386940" y="3409152"/>
            <a:ext cx="724559" cy="13533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7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0DBE-2968-3D77-451E-65C29D2F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0CBE14-2162-F9EE-4F6E-121D9D9591DE}"/>
              </a:ext>
            </a:extLst>
          </p:cNvPr>
          <p:cNvSpPr/>
          <p:nvPr/>
        </p:nvSpPr>
        <p:spPr bwMode="auto">
          <a:xfrm>
            <a:off x="2355708" y="4069997"/>
            <a:ext cx="526334" cy="10056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99A1A3-C7CC-0A3F-9787-FE56DFE048C0}"/>
              </a:ext>
            </a:extLst>
          </p:cNvPr>
          <p:cNvSpPr/>
          <p:nvPr/>
        </p:nvSpPr>
        <p:spPr bwMode="auto">
          <a:xfrm>
            <a:off x="3073400" y="4195571"/>
            <a:ext cx="526334" cy="7955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7FF493-3AE2-E56D-2A2C-CD477F859458}"/>
              </a:ext>
            </a:extLst>
          </p:cNvPr>
          <p:cNvSpPr/>
          <p:nvPr/>
        </p:nvSpPr>
        <p:spPr bwMode="auto">
          <a:xfrm>
            <a:off x="5186937" y="3611426"/>
            <a:ext cx="526335" cy="12954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B4A2783-9739-D72E-4268-127891FE9994}"/>
              </a:ext>
            </a:extLst>
          </p:cNvPr>
          <p:cNvSpPr/>
          <p:nvPr/>
        </p:nvSpPr>
        <p:spPr bwMode="auto">
          <a:xfrm>
            <a:off x="5898497" y="4121354"/>
            <a:ext cx="526336" cy="78547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EF22B-2E04-663E-7E32-6B4AC551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8DED70-04A1-CE95-CED7-FE1396070759}"/>
              </a:ext>
            </a:extLst>
          </p:cNvPr>
          <p:cNvSpPr/>
          <p:nvPr/>
        </p:nvSpPr>
        <p:spPr bwMode="auto">
          <a:xfrm>
            <a:off x="3748146" y="4267199"/>
            <a:ext cx="582554" cy="4418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201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E3FF2-9FF9-D5E8-0C62-00BB4D2A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2B7F50-97E3-9EB6-E676-4ABFD863D5A5}"/>
              </a:ext>
            </a:extLst>
          </p:cNvPr>
          <p:cNvSpPr/>
          <p:nvPr/>
        </p:nvSpPr>
        <p:spPr bwMode="auto">
          <a:xfrm>
            <a:off x="4433946" y="4737643"/>
            <a:ext cx="582554" cy="4418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560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Granularity at which computations are parallelized</a:t>
            </a:r>
          </a:p>
          <a:p>
            <a:pPr>
              <a:spcBef>
                <a:spcPts val="30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Example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GPUs expose multiple levels of hardware parallelism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3FCC-F038-118B-5E4F-E8AAE7C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74ADD-C94C-EFCA-6837-C09F7C6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DAD052-415B-1620-09BF-2B10FD1F7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55601"/>
              </p:ext>
            </p:extLst>
          </p:nvPr>
        </p:nvGraphicFramePr>
        <p:xfrm>
          <a:off x="866054" y="3522306"/>
          <a:ext cx="76130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304">
                  <a:extLst>
                    <a:ext uri="{9D8B030D-6E8A-4147-A177-3AD203B41FA5}">
                      <a16:colId xmlns:a16="http://schemas.microsoft.com/office/drawing/2014/main" val="468147040"/>
                    </a:ext>
                  </a:extLst>
                </a:gridCol>
                <a:gridCol w="2367602">
                  <a:extLst>
                    <a:ext uri="{9D8B030D-6E8A-4147-A177-3AD203B41FA5}">
                      <a16:colId xmlns:a16="http://schemas.microsoft.com/office/drawing/2014/main" val="2153414145"/>
                    </a:ext>
                  </a:extLst>
                </a:gridCol>
                <a:gridCol w="3817154">
                  <a:extLst>
                    <a:ext uri="{9D8B030D-6E8A-4147-A177-3AD203B41FA5}">
                      <a16:colId xmlns:a16="http://schemas.microsoft.com/office/drawing/2014/main" val="24507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6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suffer from load imbalance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Warp-level 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3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7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4382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DCE6-76C2-A877-D46A-55343481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Performing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E4D5-8747-180D-5913-E02EF9449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the best-performing codes use the style of the given column</a:t>
            </a:r>
          </a:p>
          <a:p>
            <a:r>
              <a:rPr lang="en-US" dirty="0"/>
              <a:t>Vertex-based, push, and non-deterministic dominate the best-performing styles</a:t>
            </a:r>
          </a:p>
          <a:p>
            <a:r>
              <a:rPr lang="en-US" dirty="0"/>
              <a:t>C++ prefers topo-driven, others prefer data-driven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67A9-4DB2-C85E-950C-8A504711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DEE3E-0073-30B7-8419-DAD0F17D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95EBC-DB43-378F-0DA3-6088A989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6" y="3454400"/>
            <a:ext cx="7393017" cy="33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714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“Warmer” shading indicates a higher performance improvement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87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Combining push, non-deterministic, and non-persistent 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A38EE-BE48-845C-2D70-4D5F3207DF1E}"/>
              </a:ext>
            </a:extLst>
          </p:cNvPr>
          <p:cNvSpPr/>
          <p:nvPr/>
        </p:nvSpPr>
        <p:spPr bwMode="auto">
          <a:xfrm>
            <a:off x="3379846" y="22966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FDA339-32DA-3F01-4F77-C0BAA7B98DAC}"/>
              </a:ext>
            </a:extLst>
          </p:cNvPr>
          <p:cNvSpPr/>
          <p:nvPr/>
        </p:nvSpPr>
        <p:spPr bwMode="auto">
          <a:xfrm>
            <a:off x="4878446" y="22966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1BC490-4583-D1CE-BD7B-D8FFD5D233A8}"/>
              </a:ext>
            </a:extLst>
          </p:cNvPr>
          <p:cNvSpPr/>
          <p:nvPr/>
        </p:nvSpPr>
        <p:spPr bwMode="auto">
          <a:xfrm>
            <a:off x="5478483" y="22839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5421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No general preference for the vertex/edge, topo/data, dup/non-dup, RW/RMW pairs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154438-A881-E7BD-FBB3-EEA97447BF97}"/>
              </a:ext>
            </a:extLst>
          </p:cNvPr>
          <p:cNvSpPr/>
          <p:nvPr/>
        </p:nvSpPr>
        <p:spPr bwMode="auto">
          <a:xfrm>
            <a:off x="1551046" y="2296668"/>
            <a:ext cx="1828800" cy="29152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50B2A42-EAD2-43D3-A18D-8A5B5D83D8A4}"/>
              </a:ext>
            </a:extLst>
          </p:cNvPr>
          <p:cNvSpPr/>
          <p:nvPr/>
        </p:nvSpPr>
        <p:spPr bwMode="auto">
          <a:xfrm>
            <a:off x="3976746" y="2296668"/>
            <a:ext cx="595254" cy="29152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7239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FCFA-24A0-57C8-4A24-CEDEAC7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7536-A289-A86F-BDB6-F0D6FD9F5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codes: Lonestar CPU and Gardenia</a:t>
            </a:r>
          </a:p>
          <a:p>
            <a:pPr lvl="4"/>
            <a:endParaRPr lang="en-US" dirty="0"/>
          </a:p>
          <a:p>
            <a:r>
              <a:rPr lang="en-US" dirty="0"/>
              <a:t>The optimized baseline codes do not outperform our codes in many cases</a:t>
            </a:r>
          </a:p>
          <a:p>
            <a:pPr lvl="4"/>
            <a:endParaRPr lang="en-US" dirty="0"/>
          </a:p>
          <a:p>
            <a:r>
              <a:rPr lang="en-US" dirty="0"/>
              <a:t>Speedup over baseline codes: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6A11-34BD-2FA8-855C-1C304D5A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44072-4860-F038-0E0D-83F7FFC1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743829AC-999B-4E91-A144-03CD8AF1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8" y="3873474"/>
            <a:ext cx="7072619" cy="14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325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8994-F800-4BBC-D04C-AB391183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22BB-B328-668F-3DD0-5F1904136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analytics codes exhibit </a:t>
            </a:r>
            <a:r>
              <a:rPr lang="en-US" dirty="0">
                <a:solidFill>
                  <a:srgbClr val="0070C0"/>
                </a:solidFill>
              </a:rPr>
              <a:t>irregular</a:t>
            </a:r>
            <a:r>
              <a:rPr lang="en-US" dirty="0"/>
              <a:t> behavior</a:t>
            </a:r>
          </a:p>
          <a:p>
            <a:pPr lvl="1"/>
            <a:r>
              <a:rPr lang="en-US" dirty="0"/>
              <a:t>Makes efficient implementation challenging</a:t>
            </a:r>
          </a:p>
          <a:p>
            <a:pPr lvl="1"/>
            <a:endParaRPr lang="en-US" dirty="0"/>
          </a:p>
          <a:p>
            <a:r>
              <a:rPr lang="en-US" dirty="0"/>
              <a:t>Can be implemented in many different </a:t>
            </a:r>
            <a:r>
              <a:rPr lang="en-US" dirty="0">
                <a:solidFill>
                  <a:srgbClr val="FF0000"/>
                </a:solidFill>
              </a:rPr>
              <a:t>styles</a:t>
            </a:r>
          </a:p>
          <a:p>
            <a:pPr lvl="1"/>
            <a:endParaRPr lang="en-US" dirty="0"/>
          </a:p>
          <a:p>
            <a:r>
              <a:rPr lang="en-US" dirty="0"/>
              <a:t>In contrast to specific code optimizations, this work focuses on general </a:t>
            </a:r>
            <a:r>
              <a:rPr lang="en-US" dirty="0">
                <a:solidFill>
                  <a:srgbClr val="0070C0"/>
                </a:solidFill>
              </a:rPr>
              <a:t>parallelization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implementation</a:t>
            </a:r>
            <a:r>
              <a:rPr lang="en-US" dirty="0"/>
              <a:t> styles that are </a:t>
            </a:r>
            <a:r>
              <a:rPr lang="en-US" dirty="0">
                <a:solidFill>
                  <a:srgbClr val="FF0000"/>
                </a:solidFill>
              </a:rPr>
              <a:t>broadly applicable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A2E5-5DF4-34C8-BC52-BF94E835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056A5-47D2-AF2D-DC2C-50AD0B6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265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694F-9A30-EF77-586B-718BF925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604C-3BAB-F993-D34C-92CD469C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Extracted </a:t>
            </a:r>
            <a:r>
              <a:rPr lang="en-US" dirty="0">
                <a:solidFill>
                  <a:srgbClr val="0070C0"/>
                </a:solidFill>
              </a:rPr>
              <a:t>13 sets of styles </a:t>
            </a:r>
            <a:r>
              <a:rPr lang="en-US" dirty="0"/>
              <a:t>from various irregular codes and applied them to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graph problems</a:t>
            </a:r>
          </a:p>
          <a:p>
            <a:pPr lvl="1"/>
            <a:r>
              <a:rPr lang="en-US" dirty="0"/>
              <a:t>Created benchmark suite with </a:t>
            </a:r>
            <a:r>
              <a:rPr lang="en-US" dirty="0">
                <a:solidFill>
                  <a:srgbClr val="FF0000"/>
                </a:solidFill>
              </a:rPr>
              <a:t>2212</a:t>
            </a:r>
            <a:r>
              <a:rPr lang="en-US" dirty="0"/>
              <a:t> codes</a:t>
            </a:r>
          </a:p>
          <a:p>
            <a:pPr lvl="2"/>
            <a:endParaRPr lang="en-US" dirty="0"/>
          </a:p>
          <a:p>
            <a:r>
              <a:rPr lang="en-US" dirty="0"/>
              <a:t>Evaluated 1106 codes (32-bit data-type) on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2 GPUs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2 CPUs </a:t>
            </a:r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5 input graphs</a:t>
            </a:r>
          </a:p>
          <a:p>
            <a:pPr lvl="2"/>
            <a:endParaRPr lang="en-US" dirty="0"/>
          </a:p>
          <a:p>
            <a:r>
              <a:rPr lang="en-US" dirty="0"/>
              <a:t>Selecting the wrong style can easily yield a </a:t>
            </a:r>
            <a:r>
              <a:rPr lang="en-US" dirty="0">
                <a:solidFill>
                  <a:srgbClr val="FF0000"/>
                </a:solidFill>
              </a:rPr>
              <a:t>10×</a:t>
            </a:r>
            <a:r>
              <a:rPr lang="en-US" dirty="0"/>
              <a:t> slowdown on average, especially on GPUs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D38D7-51FE-7D3D-B4ED-3FEF549F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8868-3741-3049-F1FC-30488B1D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028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5B0B-75DB-16ED-5915-05A3DF1C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AF92-E5CE-0E9C-883E-8F68EF88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r>
              <a:rPr lang="en-US" dirty="0"/>
              <a:t>Help programmers write efficient </a:t>
            </a:r>
            <a:r>
              <a:rPr lang="en-US" dirty="0">
                <a:solidFill>
                  <a:srgbClr val="0070C0"/>
                </a:solidFill>
              </a:rPr>
              <a:t>parallel codes</a:t>
            </a:r>
          </a:p>
          <a:p>
            <a:pPr lvl="1"/>
            <a:r>
              <a:rPr lang="en-US" dirty="0"/>
              <a:t>Outline what styles work well under what conditions</a:t>
            </a:r>
          </a:p>
          <a:p>
            <a:pPr lvl="2"/>
            <a:endParaRPr lang="en-US" dirty="0"/>
          </a:p>
          <a:p>
            <a:r>
              <a:rPr lang="en-US" dirty="0"/>
              <a:t>We recommend using </a:t>
            </a:r>
            <a:r>
              <a:rPr lang="en-US" dirty="0">
                <a:solidFill>
                  <a:srgbClr val="0070C0"/>
                </a:solidFill>
              </a:rPr>
              <a:t>non-deterministic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push</a:t>
            </a:r>
            <a:r>
              <a:rPr lang="en-US" dirty="0"/>
              <a:t> styles</a:t>
            </a:r>
            <a:endParaRPr lang="en-US" dirty="0">
              <a:solidFill>
                <a:srgbClr val="0070C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Some styles should be </a:t>
            </a:r>
            <a:r>
              <a:rPr lang="en-US" dirty="0">
                <a:solidFill>
                  <a:srgbClr val="FF0000"/>
                </a:solidFill>
              </a:rPr>
              <a:t>avoided</a:t>
            </a:r>
            <a:r>
              <a:rPr lang="en-US" dirty="0"/>
              <a:t>, if possible, e.g.,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critical sections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default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cudaAtomics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EC55D-7D2E-27C5-5A30-1308E448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3DE17-BE3D-84A3-4686-EB0639E4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80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EFB5-D58A-1961-C858-E4385FD9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Guidelines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C077-F238-64A1-C98F-301E84A5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Edge-based</a:t>
            </a:r>
            <a:r>
              <a:rPr lang="en-US" dirty="0"/>
              <a:t> tends to yield better performance when combined with</a:t>
            </a:r>
            <a:r>
              <a:rPr lang="en-US" dirty="0">
                <a:solidFill>
                  <a:srgbClr val="0070C0"/>
                </a:solidFill>
              </a:rPr>
              <a:t> topo-driven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CUDA</a:t>
            </a:r>
          </a:p>
          <a:p>
            <a:endParaRPr lang="en-US" dirty="0"/>
          </a:p>
          <a:p>
            <a:r>
              <a:rPr lang="en-US" dirty="0"/>
              <a:t>We recommend </a:t>
            </a:r>
            <a:r>
              <a:rPr lang="en-US" dirty="0">
                <a:solidFill>
                  <a:srgbClr val="0070C0"/>
                </a:solidFill>
              </a:rPr>
              <a:t>non-persistent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CUDA</a:t>
            </a:r>
            <a:r>
              <a:rPr lang="en-US" dirty="0"/>
              <a:t> since persistent does not always improve performance</a:t>
            </a:r>
          </a:p>
          <a:p>
            <a:endParaRPr lang="en-US" dirty="0"/>
          </a:p>
          <a:p>
            <a:r>
              <a:rPr lang="en-US" dirty="0"/>
              <a:t>We suggest using </a:t>
            </a:r>
            <a:r>
              <a:rPr lang="en-US" dirty="0">
                <a:solidFill>
                  <a:srgbClr val="0070C0"/>
                </a:solidFill>
              </a:rPr>
              <a:t>default/blocked </a:t>
            </a:r>
            <a:r>
              <a:rPr lang="en-US" dirty="0"/>
              <a:t>during development and then testing other </a:t>
            </a:r>
            <a:r>
              <a:rPr lang="en-US" dirty="0">
                <a:solidFill>
                  <a:srgbClr val="FF0000"/>
                </a:solidFill>
              </a:rPr>
              <a:t>schedules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6520-8865-A5C4-969E-2F94AF26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A0A9-E6BE-7DEA-39E6-2A36BF7E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0547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8251675" cy="43350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NSF, NVIDIA, Ganesh Gopalakrishnan,                                 and John Jacobson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y_l120@txstate.edu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sz="3000" dirty="0">
                <a:latin typeface="+mn-lt"/>
              </a:rPr>
              <a:t>Web page (link to paper and benchmark suite)</a:t>
            </a:r>
          </a:p>
          <a:p>
            <a:pPr marL="800100" lvl="1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  <a:latin typeface="+mn-lt"/>
              </a:rPr>
              <a:t>https://</a:t>
            </a:r>
            <a:r>
              <a:rPr lang="en-US" sz="2600" dirty="0" err="1">
                <a:solidFill>
                  <a:srgbClr val="00B050"/>
                </a:solidFill>
                <a:latin typeface="+mn-lt"/>
              </a:rPr>
              <a:t>github.com</a:t>
            </a:r>
            <a:r>
              <a:rPr lang="en-US" sz="2600" dirty="0">
                <a:solidFill>
                  <a:srgbClr val="00B050"/>
                </a:solidFill>
                <a:latin typeface="+mn-lt"/>
              </a:rPr>
              <a:t>/</a:t>
            </a:r>
            <a:r>
              <a:rPr lang="en-US" sz="2600" dirty="0" err="1">
                <a:solidFill>
                  <a:srgbClr val="00B050"/>
                </a:solidFill>
                <a:latin typeface="+mn-lt"/>
              </a:rPr>
              <a:t>burtscher</a:t>
            </a:r>
            <a:r>
              <a:rPr lang="en-US" sz="2600">
                <a:solidFill>
                  <a:srgbClr val="00B050"/>
                </a:solidFill>
                <a:latin typeface="+mn-lt"/>
              </a:rPr>
              <a:t>/Indigo2Suite.git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1" y="1438256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6DEA-E8C3-1C56-4A85-C248E8E2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61862C-90FD-C123-DEE1-17E4AA57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Indigo Program-Verification Microbenchmark Suite of Irregular Parallel Code Patterns</a:t>
            </a:r>
            <a:endParaRPr lang="en-US" dirty="0"/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3FC56C3E-BC9F-D6EE-1794-E1D703EE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78" y="3867670"/>
            <a:ext cx="800134" cy="795713"/>
          </a:xfrm>
          <a:prstGeom prst="rect">
            <a:avLst/>
          </a:prstGeom>
        </p:spPr>
      </p:pic>
      <p:pic>
        <p:nvPicPr>
          <p:cNvPr id="11" name="Picture 10" descr="A red circle with white text&#10;&#10;Description automatically generated">
            <a:extLst>
              <a:ext uri="{FF2B5EF4-FFF2-40B4-BE49-F238E27FC236}">
                <a16:creationId xmlns:a16="http://schemas.microsoft.com/office/drawing/2014/main" id="{23F1A613-D7A2-7169-F065-2BE85D6C9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74" y="3856132"/>
            <a:ext cx="800134" cy="795713"/>
          </a:xfrm>
          <a:prstGeom prst="rect">
            <a:avLst/>
          </a:prstGeom>
        </p:spPr>
      </p:pic>
      <p:pic>
        <p:nvPicPr>
          <p:cNvPr id="13" name="Picture 12" descr="A green circle with white text and a white circle with a white circle and a white circle with a white circle with a white circle with a white circle with a white circle with a white circle with&#10;&#10;Description automatically generated">
            <a:extLst>
              <a:ext uri="{FF2B5EF4-FFF2-40B4-BE49-F238E27FC236}">
                <a16:creationId xmlns:a16="http://schemas.microsoft.com/office/drawing/2014/main" id="{A145ED60-348F-CFBB-15B2-22E193766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71" y="3867670"/>
            <a:ext cx="800135" cy="795901"/>
          </a:xfrm>
          <a:prstGeom prst="rect">
            <a:avLst/>
          </a:prstGeom>
        </p:spPr>
      </p:pic>
      <p:pic>
        <p:nvPicPr>
          <p:cNvPr id="12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BC4DD050-0A89-835E-2438-681EB179E4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6290853" y="2650553"/>
            <a:ext cx="2753084" cy="10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B8538-AC81-D24B-7B7B-C2A2154B376C}"/>
              </a:ext>
            </a:extLst>
          </p:cNvPr>
          <p:cNvGrpSpPr/>
          <p:nvPr/>
        </p:nvGrpSpPr>
        <p:grpSpPr>
          <a:xfrm>
            <a:off x="5299880" y="3740528"/>
            <a:ext cx="2108085" cy="1764818"/>
            <a:chOff x="5472157" y="4227423"/>
            <a:chExt cx="1780672" cy="1556218"/>
          </a:xfrm>
        </p:grpSpPr>
        <p:pic>
          <p:nvPicPr>
            <p:cNvPr id="7" name="Picture 6" descr="Diagram, schematic&#10;&#10;Description automatically generated">
              <a:extLst>
                <a:ext uri="{FF2B5EF4-FFF2-40B4-BE49-F238E27FC236}">
                  <a16:creationId xmlns:a16="http://schemas.microsoft.com/office/drawing/2014/main" id="{24112ED9-5F75-8BE7-5A77-BFA2105E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57" y="4227423"/>
              <a:ext cx="1780672" cy="15562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6344DD-F86F-D0FC-5104-0971C2F0F31A}"/>
                </a:ext>
              </a:extLst>
            </p:cNvPr>
            <p:cNvSpPr/>
            <p:nvPr/>
          </p:nvSpPr>
          <p:spPr bwMode="auto">
            <a:xfrm>
              <a:off x="5738191" y="5539409"/>
              <a:ext cx="1043609" cy="244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AE179D-48C8-9DD9-CA6A-78C6F80B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DF18-F887-9FFC-62E8-7C9F5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28" y="2050898"/>
            <a:ext cx="4852509" cy="4479925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Push: updates a </a:t>
            </a:r>
            <a:r>
              <a:rPr lang="en-US" dirty="0">
                <a:solidFill>
                  <a:srgbClr val="FF0000"/>
                </a:solidFill>
              </a:rPr>
              <a:t>neighbor’s</a:t>
            </a:r>
            <a:r>
              <a:rPr lang="en-US" dirty="0"/>
              <a:t> data based on </a:t>
            </a:r>
            <a:r>
              <a:rPr lang="en-US" dirty="0">
                <a:solidFill>
                  <a:srgbClr val="00B050"/>
                </a:solidFill>
              </a:rPr>
              <a:t>private</a:t>
            </a:r>
            <a:r>
              <a:rPr lang="en-US" dirty="0"/>
              <a:t> data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Pull: updates a </a:t>
            </a:r>
            <a:r>
              <a:rPr lang="en-US" dirty="0">
                <a:solidFill>
                  <a:srgbClr val="0070C0"/>
                </a:solidFill>
              </a:rPr>
              <a:t>vertex’s private</a:t>
            </a:r>
            <a:r>
              <a:rPr lang="en-US" dirty="0"/>
              <a:t> data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dirty="0"/>
              <a:t>’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340A9-9000-C2EF-ECA3-E6E74E2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E4232-587C-977A-3B09-A6726B3A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DF05C-9B7A-C63E-4D4F-019C10A5B998}"/>
              </a:ext>
            </a:extLst>
          </p:cNvPr>
          <p:cNvSpPr txBox="1"/>
          <p:nvPr/>
        </p:nvSpPr>
        <p:spPr>
          <a:xfrm>
            <a:off x="7252829" y="2170089"/>
            <a:ext cx="186944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FF0000"/>
                </a:solidFill>
              </a:rPr>
              <a:t>Red: </a:t>
            </a:r>
            <a:r>
              <a:rPr lang="en-US" sz="1200" dirty="0"/>
              <a:t>shared write </a:t>
            </a:r>
            <a:br>
              <a:rPr lang="en-US" sz="1200" dirty="0"/>
            </a:br>
            <a:r>
              <a:rPr lang="en-US" sz="1200" dirty="0">
                <a:solidFill>
                  <a:srgbClr val="00B050"/>
                </a:solidFill>
              </a:rPr>
              <a:t>Green: </a:t>
            </a:r>
            <a:r>
              <a:rPr lang="en-US" sz="1200" dirty="0"/>
              <a:t>non-shared read</a:t>
            </a:r>
          </a:p>
          <a:p>
            <a:pPr>
              <a:buNone/>
            </a:pPr>
            <a:r>
              <a:rPr lang="en-US" sz="1200" dirty="0"/>
              <a:t>         : active vertex</a:t>
            </a:r>
          </a:p>
          <a:p>
            <a:pPr>
              <a:buNone/>
            </a:pPr>
            <a:r>
              <a:rPr lang="en-US" sz="1200" dirty="0"/>
              <a:t>         : data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B1EA0-226D-426A-E1D7-9BA7C69F8AC5}"/>
              </a:ext>
            </a:extLst>
          </p:cNvPr>
          <p:cNvSpPr txBox="1"/>
          <p:nvPr/>
        </p:nvSpPr>
        <p:spPr>
          <a:xfrm>
            <a:off x="7282757" y="4224601"/>
            <a:ext cx="198661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70C0"/>
                </a:solidFill>
              </a:rPr>
              <a:t>Blue: </a:t>
            </a:r>
            <a:r>
              <a:rPr lang="en-US" sz="1200" dirty="0"/>
              <a:t>shared read </a:t>
            </a:r>
          </a:p>
          <a:p>
            <a:pPr>
              <a:buNone/>
            </a:pPr>
            <a:r>
              <a:rPr lang="en-US" sz="1200" dirty="0">
                <a:solidFill>
                  <a:srgbClr val="FFC000"/>
                </a:solidFill>
              </a:rPr>
              <a:t>Yellow: </a:t>
            </a:r>
            <a:r>
              <a:rPr lang="en-US" sz="1200" dirty="0"/>
              <a:t>non-shared write</a:t>
            </a:r>
          </a:p>
          <a:p>
            <a:pPr>
              <a:buNone/>
            </a:pPr>
            <a:r>
              <a:rPr lang="en-US" sz="1200" dirty="0"/>
              <a:t>           : active vertex</a:t>
            </a:r>
          </a:p>
          <a:p>
            <a:pPr>
              <a:buNone/>
            </a:pPr>
            <a:r>
              <a:rPr lang="en-US" sz="1200" dirty="0"/>
              <a:t>           : data flow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3D27B8-EA10-1699-20AC-4116AF7A1B0E}"/>
              </a:ext>
            </a:extLst>
          </p:cNvPr>
          <p:cNvSpPr txBox="1">
            <a:spLocks/>
          </p:cNvSpPr>
          <p:nvPr/>
        </p:nvSpPr>
        <p:spPr bwMode="auto">
          <a:xfrm>
            <a:off x="487128" y="1240256"/>
            <a:ext cx="8229600" cy="8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Style in which computations are implemented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68A9B4-6AA2-65BE-0502-28D02570006D}"/>
              </a:ext>
            </a:extLst>
          </p:cNvPr>
          <p:cNvGrpSpPr/>
          <p:nvPr/>
        </p:nvGrpSpPr>
        <p:grpSpPr>
          <a:xfrm>
            <a:off x="5269953" y="2120877"/>
            <a:ext cx="1986610" cy="1662172"/>
            <a:chOff x="5442229" y="2120877"/>
            <a:chExt cx="1810600" cy="1536266"/>
          </a:xfrm>
        </p:grpSpPr>
        <p:pic>
          <p:nvPicPr>
            <p:cNvPr id="6" name="Picture 5" descr="Diagram, schematic&#10;&#10;Description automatically generated">
              <a:extLst>
                <a:ext uri="{FF2B5EF4-FFF2-40B4-BE49-F238E27FC236}">
                  <a16:creationId xmlns:a16="http://schemas.microsoft.com/office/drawing/2014/main" id="{543C6A8E-D29C-42BA-2167-A683FA03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29" y="2120877"/>
              <a:ext cx="1810600" cy="153626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78493-C2D9-1E44-CFB3-97EFD0475E19}"/>
                </a:ext>
              </a:extLst>
            </p:cNvPr>
            <p:cNvSpPr/>
            <p:nvPr/>
          </p:nvSpPr>
          <p:spPr bwMode="auto">
            <a:xfrm>
              <a:off x="5711687" y="3429000"/>
              <a:ext cx="1179443" cy="1888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A317A9-8E9B-4514-5718-7B362DB4CB64}"/>
              </a:ext>
            </a:extLst>
          </p:cNvPr>
          <p:cNvCxnSpPr>
            <a:cxnSpLocks/>
          </p:cNvCxnSpPr>
          <p:nvPr/>
        </p:nvCxnSpPr>
        <p:spPr bwMode="auto">
          <a:xfrm>
            <a:off x="7464663" y="2945046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A110A5E-BF6E-EC17-1603-7F4228444CEF}"/>
              </a:ext>
            </a:extLst>
          </p:cNvPr>
          <p:cNvSpPr/>
          <p:nvPr/>
        </p:nvSpPr>
        <p:spPr bwMode="auto">
          <a:xfrm>
            <a:off x="7416729" y="2607136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8B8101-408F-BE18-3693-AEA0C199C5BC}"/>
              </a:ext>
            </a:extLst>
          </p:cNvPr>
          <p:cNvCxnSpPr>
            <a:cxnSpLocks/>
          </p:cNvCxnSpPr>
          <p:nvPr/>
        </p:nvCxnSpPr>
        <p:spPr bwMode="auto">
          <a:xfrm>
            <a:off x="7530923" y="5025640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2ACA0DE-0805-63A8-FB0F-03DC0DE5D64A}"/>
              </a:ext>
            </a:extLst>
          </p:cNvPr>
          <p:cNvSpPr/>
          <p:nvPr/>
        </p:nvSpPr>
        <p:spPr bwMode="auto">
          <a:xfrm>
            <a:off x="7482989" y="4687730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294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EC564-08C5-B934-C849-1481B949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Parallelization/implementation styles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sets of alternatives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Mostly </a:t>
            </a:r>
            <a:r>
              <a:rPr lang="en-US" dirty="0">
                <a:solidFill>
                  <a:srgbClr val="FF0000"/>
                </a:solidFill>
              </a:rPr>
              <a:t>orthogonal</a:t>
            </a:r>
            <a:r>
              <a:rPr lang="en-US" dirty="0"/>
              <a:t> and can be combined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Example</a:t>
            </a:r>
          </a:p>
          <a:p>
            <a:pPr lvl="3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2 sets</a:t>
            </a:r>
            <a:r>
              <a:rPr lang="en-US" dirty="0"/>
              <a:t>: {push, pull} and {thread, warp, block}</a:t>
            </a:r>
          </a:p>
          <a:p>
            <a:pPr lvl="3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6 combinations</a:t>
            </a:r>
            <a:r>
              <a:rPr lang="en-US" dirty="0"/>
              <a:t>: push-thread, push-warp, push-block, pull-thread, pull-warp, and pull-block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Most styles apply to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codes</a:t>
            </a:r>
          </a:p>
          <a:p>
            <a:pPr lvl="1">
              <a:spcBef>
                <a:spcPts val="720"/>
              </a:spcBef>
            </a:pPr>
            <a:endParaRPr lang="en-US" dirty="0"/>
          </a:p>
          <a:p>
            <a:pPr>
              <a:spcBef>
                <a:spcPts val="72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178DA-869B-C0F8-E4CE-D47F0263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64" y="4727360"/>
            <a:ext cx="4538472" cy="9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74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5" y="2820001"/>
            <a:ext cx="8647289" cy="1467379"/>
          </a:xfrm>
        </p:spPr>
        <p:txBody>
          <a:bodyPr/>
          <a:lstStyle/>
          <a:p>
            <a:pPr algn="ctr"/>
            <a:r>
              <a:rPr lang="en-US" dirty="0"/>
              <a:t>13 Parallelization and Implementation Styles in Detail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94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FC46-5B72-C019-0813-008B143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Single-Source 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7BDA-A3E6-E1C6-2464-4E6A0B5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2362480"/>
          </a:xfrm>
        </p:spPr>
        <p:txBody>
          <a:bodyPr/>
          <a:lstStyle/>
          <a:p>
            <a:r>
              <a:rPr lang="en-US" dirty="0"/>
              <a:t>Bellman-Ford SSSP algorithm</a:t>
            </a:r>
          </a:p>
          <a:p>
            <a:pPr lvl="1"/>
            <a:r>
              <a:rPr lang="en-US" dirty="0"/>
              <a:t>Computes the shortest distance from the source to every vertex for a weighted graph</a:t>
            </a:r>
          </a:p>
          <a:p>
            <a:pPr lvl="1"/>
            <a:r>
              <a:rPr lang="en-US" dirty="0"/>
              <a:t>Edge (u, v)</a:t>
            </a:r>
          </a:p>
          <a:p>
            <a:pPr lvl="2"/>
            <a:r>
              <a:rPr lang="en-US" dirty="0"/>
              <a:t>distance[v] = min(distance[u] + weight(u, v), distance[v])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24EC6-6DF2-C799-FF37-CC84843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106C-67EE-1BDF-7397-A0E80619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F5B41-E72B-7952-D13B-3E7EF0253596}"/>
              </a:ext>
            </a:extLst>
          </p:cNvPr>
          <p:cNvSpPr/>
          <p:nvPr/>
        </p:nvSpPr>
        <p:spPr bwMode="auto">
          <a:xfrm>
            <a:off x="1869151" y="3837297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89B086-7A9C-EE6E-FB40-0619B505A11E}"/>
              </a:ext>
            </a:extLst>
          </p:cNvPr>
          <p:cNvSpPr/>
          <p:nvPr/>
        </p:nvSpPr>
        <p:spPr bwMode="auto">
          <a:xfrm>
            <a:off x="1292684" y="4525996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98EAD1-A2F9-1C67-3B4C-031D64D0511C}"/>
              </a:ext>
            </a:extLst>
          </p:cNvPr>
          <p:cNvSpPr/>
          <p:nvPr/>
        </p:nvSpPr>
        <p:spPr bwMode="auto">
          <a:xfrm>
            <a:off x="1292684" y="5402205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767EB-9DD0-8338-7AA1-1330FF6B86C9}"/>
              </a:ext>
            </a:extLst>
          </p:cNvPr>
          <p:cNvSpPr/>
          <p:nvPr/>
        </p:nvSpPr>
        <p:spPr bwMode="auto">
          <a:xfrm>
            <a:off x="2419120" y="4525996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BE066-746F-D48F-E99E-EA0545773D1B}"/>
              </a:ext>
            </a:extLst>
          </p:cNvPr>
          <p:cNvSpPr/>
          <p:nvPr/>
        </p:nvSpPr>
        <p:spPr bwMode="auto">
          <a:xfrm>
            <a:off x="2419120" y="5388561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9A4BB-8700-8785-5085-E0F046CE32BB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flipH="1">
            <a:off x="1491467" y="4009575"/>
            <a:ext cx="377684" cy="516421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8E3C6-F048-F01C-6BCD-FB214A951038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2270023" y="4024896"/>
            <a:ext cx="347880" cy="50110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8784F-718A-B8DA-307E-8E9080054D4D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 bwMode="auto">
          <a:xfrm>
            <a:off x="1491467" y="4870552"/>
            <a:ext cx="0" cy="531653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4973DB-A474-6C46-2DE5-4C6BEC7DD566}"/>
              </a:ext>
            </a:extLst>
          </p:cNvPr>
          <p:cNvCxnSpPr>
            <a:cxnSpLocks/>
          </p:cNvCxnSpPr>
          <p:nvPr/>
        </p:nvCxnSpPr>
        <p:spPr bwMode="auto">
          <a:xfrm>
            <a:off x="2617903" y="4870552"/>
            <a:ext cx="0" cy="531653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9989F735-F312-588F-7C16-DC1FA27C5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74544"/>
                  </p:ext>
                </p:extLst>
              </p:nvPr>
            </p:nvGraphicFramePr>
            <p:xfrm>
              <a:off x="4183408" y="3673554"/>
              <a:ext cx="3749521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053">
                      <a:extLst>
                        <a:ext uri="{9D8B030D-6E8A-4147-A177-3AD203B41FA5}">
                          <a16:colId xmlns:a16="http://schemas.microsoft.com/office/drawing/2014/main" val="4123329812"/>
                        </a:ext>
                      </a:extLst>
                    </a:gridCol>
                    <a:gridCol w="1457888">
                      <a:extLst>
                        <a:ext uri="{9D8B030D-6E8A-4147-A177-3AD203B41FA5}">
                          <a16:colId xmlns:a16="http://schemas.microsoft.com/office/drawing/2014/main" val="4290211329"/>
                        </a:ext>
                      </a:extLst>
                    </a:gridCol>
                    <a:gridCol w="694232">
                      <a:extLst>
                        <a:ext uri="{9D8B030D-6E8A-4147-A177-3AD203B41FA5}">
                          <a16:colId xmlns:a16="http://schemas.microsoft.com/office/drawing/2014/main" val="1994508844"/>
                        </a:ext>
                      </a:extLst>
                    </a:gridCol>
                    <a:gridCol w="680348">
                      <a:extLst>
                        <a:ext uri="{9D8B030D-6E8A-4147-A177-3AD203B41FA5}">
                          <a16:colId xmlns:a16="http://schemas.microsoft.com/office/drawing/2014/main" val="1275612467"/>
                        </a:ext>
                      </a:extLst>
                    </a:gridCol>
                  </a:tblGrid>
                  <a:tr h="34759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5652519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431969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399774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872963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0131526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070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9989F735-F312-588F-7C16-DC1FA27C5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74544"/>
                  </p:ext>
                </p:extLst>
              </p:nvPr>
            </p:nvGraphicFramePr>
            <p:xfrm>
              <a:off x="4183408" y="3673554"/>
              <a:ext cx="3749521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053">
                      <a:extLst>
                        <a:ext uri="{9D8B030D-6E8A-4147-A177-3AD203B41FA5}">
                          <a16:colId xmlns:a16="http://schemas.microsoft.com/office/drawing/2014/main" val="4123329812"/>
                        </a:ext>
                      </a:extLst>
                    </a:gridCol>
                    <a:gridCol w="1457888">
                      <a:extLst>
                        <a:ext uri="{9D8B030D-6E8A-4147-A177-3AD203B41FA5}">
                          <a16:colId xmlns:a16="http://schemas.microsoft.com/office/drawing/2014/main" val="4290211329"/>
                        </a:ext>
                      </a:extLst>
                    </a:gridCol>
                    <a:gridCol w="694232">
                      <a:extLst>
                        <a:ext uri="{9D8B030D-6E8A-4147-A177-3AD203B41FA5}">
                          <a16:colId xmlns:a16="http://schemas.microsoft.com/office/drawing/2014/main" val="1994508844"/>
                        </a:ext>
                      </a:extLst>
                    </a:gridCol>
                    <a:gridCol w="680348">
                      <a:extLst>
                        <a:ext uri="{9D8B030D-6E8A-4147-A177-3AD203B41FA5}">
                          <a16:colId xmlns:a16="http://schemas.microsoft.com/office/drawing/2014/main" val="12756124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5652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106897" r="-95652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106897" r="-100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106897" r="-1852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34319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206897" r="-95652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206897" r="-100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206897" r="-1852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3997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306897" r="-95652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306897" r="-10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306897" r="-1852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98729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406897" r="-95652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406897" r="-100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406897" r="-1852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01315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506897" r="-95652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506897" r="-1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506897" r="-1852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070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A7E3248-F6DB-8298-F6ED-7A4F7EA8CAE3}"/>
              </a:ext>
            </a:extLst>
          </p:cNvPr>
          <p:cNvSpPr txBox="1"/>
          <p:nvPr/>
        </p:nvSpPr>
        <p:spPr>
          <a:xfrm>
            <a:off x="1919144" y="3809899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5D137-3C4E-63DD-8534-D2079EAA3B23}"/>
              </a:ext>
            </a:extLst>
          </p:cNvPr>
          <p:cNvSpPr txBox="1"/>
          <p:nvPr/>
        </p:nvSpPr>
        <p:spPr>
          <a:xfrm>
            <a:off x="1328228" y="451360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71B61-57D4-3574-7D52-38AAF2E2C557}"/>
              </a:ext>
            </a:extLst>
          </p:cNvPr>
          <p:cNvSpPr txBox="1"/>
          <p:nvPr/>
        </p:nvSpPr>
        <p:spPr>
          <a:xfrm>
            <a:off x="2457818" y="4515074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70AEA-9A7D-12E4-6755-7E7EBC0BF398}"/>
              </a:ext>
            </a:extLst>
          </p:cNvPr>
          <p:cNvSpPr txBox="1"/>
          <p:nvPr/>
        </p:nvSpPr>
        <p:spPr>
          <a:xfrm>
            <a:off x="1336052" y="5401607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26885A-F5D4-7220-99B0-E0BA34140915}"/>
              </a:ext>
            </a:extLst>
          </p:cNvPr>
          <p:cNvSpPr txBox="1"/>
          <p:nvPr/>
        </p:nvSpPr>
        <p:spPr>
          <a:xfrm>
            <a:off x="2461289" y="5389817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300E5-7F7C-86BB-13B4-9BAEF4DAAB51}"/>
              </a:ext>
            </a:extLst>
          </p:cNvPr>
          <p:cNvSpPr txBox="1"/>
          <p:nvPr/>
        </p:nvSpPr>
        <p:spPr>
          <a:xfrm>
            <a:off x="1378821" y="400360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95AABB-B4E5-D02C-7F0B-886921FD510B}"/>
              </a:ext>
            </a:extLst>
          </p:cNvPr>
          <p:cNvSpPr txBox="1"/>
          <p:nvPr/>
        </p:nvSpPr>
        <p:spPr>
          <a:xfrm>
            <a:off x="2427853" y="397767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CB015D-FF97-E9F9-8E4B-119DE1367234}"/>
              </a:ext>
            </a:extLst>
          </p:cNvPr>
          <p:cNvSpPr txBox="1"/>
          <p:nvPr/>
        </p:nvSpPr>
        <p:spPr>
          <a:xfrm>
            <a:off x="2574060" y="499213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450648-680A-8341-9CC6-5757D980CBF2}"/>
              </a:ext>
            </a:extLst>
          </p:cNvPr>
          <p:cNvSpPr txBox="1"/>
          <p:nvPr/>
        </p:nvSpPr>
        <p:spPr>
          <a:xfrm>
            <a:off x="1211066" y="496148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C71302-0CFD-EBA9-8E5A-DBF45F4A1B78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2090819" y="4189469"/>
            <a:ext cx="328301" cy="137137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13F5D1-7087-AFCB-DC75-D3F5E9647870}"/>
              </a:ext>
            </a:extLst>
          </p:cNvPr>
          <p:cNvSpPr txBox="1"/>
          <p:nvPr/>
        </p:nvSpPr>
        <p:spPr>
          <a:xfrm>
            <a:off x="1949869" y="4570412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00269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49448</TotalTime>
  <Words>3744</Words>
  <Application>Microsoft Office PowerPoint</Application>
  <PresentationFormat>On-screen Show (4:3)</PresentationFormat>
  <Paragraphs>796</Paragraphs>
  <Slides>59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 Math</vt:lpstr>
      <vt:lpstr>Helvetica</vt:lpstr>
      <vt:lpstr>Symbol</vt:lpstr>
      <vt:lpstr>Tahoma</vt:lpstr>
      <vt:lpstr>Wingdings</vt:lpstr>
      <vt:lpstr>Blends</vt:lpstr>
      <vt:lpstr>Choosing the Best Parallelization and Implementation Styles for Graph Analytics Codes: Lessons learned from 1106 Programs</vt:lpstr>
      <vt:lpstr>Highlights</vt:lpstr>
      <vt:lpstr>Graph Analytics Codes</vt:lpstr>
      <vt:lpstr>Parallelization/Implementation Styles</vt:lpstr>
      <vt:lpstr>Parallelization Styles</vt:lpstr>
      <vt:lpstr>Implementation Styles</vt:lpstr>
      <vt:lpstr>Combinations</vt:lpstr>
      <vt:lpstr>13 Parallelization and Implementation Styles in Detail </vt:lpstr>
      <vt:lpstr>Example: Single-Source Shortest Path</vt:lpstr>
      <vt:lpstr>Vertex-based vs. Edge-based</vt:lpstr>
      <vt:lpstr>Topology-driven vs. Data-driven</vt:lpstr>
      <vt:lpstr>Duplicates vs. No Duplicates </vt:lpstr>
      <vt:lpstr>Push vs. Pull</vt:lpstr>
      <vt:lpstr>Read-write vs. Read-modify-write</vt:lpstr>
      <vt:lpstr>Non-deterministic vs. Deterministic</vt:lpstr>
      <vt:lpstr>Persistent vs. Non-persistent</vt:lpstr>
      <vt:lpstr>Thread vs. Warp vs. Block</vt:lpstr>
      <vt:lpstr>Atomic vs. CudaAtomic</vt:lpstr>
      <vt:lpstr>GPU Reduction Styles</vt:lpstr>
      <vt:lpstr>CPU Reduction Styles</vt:lpstr>
      <vt:lpstr>Default vs. Dynamic Schedule</vt:lpstr>
      <vt:lpstr>Blocked vs. Cyclic Scheduling</vt:lpstr>
      <vt:lpstr>Experimental Methodology</vt:lpstr>
      <vt:lpstr>Graph Analytics Codes</vt:lpstr>
      <vt:lpstr>Inputs</vt:lpstr>
      <vt:lpstr>Hardware</vt:lpstr>
      <vt:lpstr>Software</vt:lpstr>
      <vt:lpstr>Metrics</vt:lpstr>
      <vt:lpstr>Results</vt:lpstr>
      <vt:lpstr>Atomic and CudaAtomic</vt:lpstr>
      <vt:lpstr>Atomic and CudaAtomic</vt:lpstr>
      <vt:lpstr>Atomic and CudaAtomic</vt:lpstr>
      <vt:lpstr>Vertex-based and Edge-based</vt:lpstr>
      <vt:lpstr>Topology-driven and Data-driven (with duplicates on WL)</vt:lpstr>
      <vt:lpstr>Topology-driven and Data-driven (without Duplicates on WL)</vt:lpstr>
      <vt:lpstr>Push and Pull</vt:lpstr>
      <vt:lpstr>Read-write and Read-modify-write</vt:lpstr>
      <vt:lpstr>Deterministic and Non-deterministic</vt:lpstr>
      <vt:lpstr>Persistent and Non-persistent</vt:lpstr>
      <vt:lpstr>Thread, Warp, and Block</vt:lpstr>
      <vt:lpstr>Thread, Warp, and Block</vt:lpstr>
      <vt:lpstr>Reduction Styles</vt:lpstr>
      <vt:lpstr>Reduction Styles</vt:lpstr>
      <vt:lpstr>Reduction Styles</vt:lpstr>
      <vt:lpstr>Default and Dynamic Scheduling</vt:lpstr>
      <vt:lpstr>Default and Dynamic Scheduling</vt:lpstr>
      <vt:lpstr>Blocked and Cyclic Scheduling</vt:lpstr>
      <vt:lpstr>Blocked and Cyclic Scheduling</vt:lpstr>
      <vt:lpstr>Blocked and Cyclic Scheduling</vt:lpstr>
      <vt:lpstr>Best Performing Styles</vt:lpstr>
      <vt:lpstr>Style Combinations</vt:lpstr>
      <vt:lpstr>Style Combinations</vt:lpstr>
      <vt:lpstr>Style Combinations</vt:lpstr>
      <vt:lpstr>Comparison with Baseline</vt:lpstr>
      <vt:lpstr>Summary</vt:lpstr>
      <vt:lpstr>Summary and Conclusions</vt:lpstr>
      <vt:lpstr>Programming Guidelines</vt:lpstr>
      <vt:lpstr>Programming Guidelines (cont.)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Burtscher, Martin</cp:lastModifiedBy>
  <cp:revision>2872</cp:revision>
  <cp:lastPrinted>1601-01-01T00:00:00Z</cp:lastPrinted>
  <dcterms:created xsi:type="dcterms:W3CDTF">2004-05-06T20:27:51Z</dcterms:created>
  <dcterms:modified xsi:type="dcterms:W3CDTF">2024-07-25T14:48:04Z</dcterms:modified>
</cp:coreProperties>
</file>