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49"/>
  </p:notesMasterIdLst>
  <p:handoutMasterIdLst>
    <p:handoutMasterId r:id="rId50"/>
  </p:handoutMasterIdLst>
  <p:sldIdLst>
    <p:sldId id="256" r:id="rId2"/>
    <p:sldId id="953" r:id="rId3"/>
    <p:sldId id="954" r:id="rId4"/>
    <p:sldId id="955" r:id="rId5"/>
    <p:sldId id="943" r:id="rId6"/>
    <p:sldId id="956" r:id="rId7"/>
    <p:sldId id="911" r:id="rId8"/>
    <p:sldId id="910" r:id="rId9"/>
    <p:sldId id="909" r:id="rId10"/>
    <p:sldId id="908" r:id="rId11"/>
    <p:sldId id="914" r:id="rId12"/>
    <p:sldId id="915" r:id="rId13"/>
    <p:sldId id="916" r:id="rId14"/>
    <p:sldId id="917" r:id="rId15"/>
    <p:sldId id="918" r:id="rId16"/>
    <p:sldId id="921" r:id="rId17"/>
    <p:sldId id="920" r:id="rId18"/>
    <p:sldId id="919" r:id="rId19"/>
    <p:sldId id="923" r:id="rId20"/>
    <p:sldId id="900" r:id="rId21"/>
    <p:sldId id="902" r:id="rId22"/>
    <p:sldId id="932" r:id="rId23"/>
    <p:sldId id="947" r:id="rId24"/>
    <p:sldId id="924" r:id="rId25"/>
    <p:sldId id="925" r:id="rId26"/>
    <p:sldId id="926" r:id="rId27"/>
    <p:sldId id="927" r:id="rId28"/>
    <p:sldId id="928" r:id="rId29"/>
    <p:sldId id="929" r:id="rId30"/>
    <p:sldId id="930" r:id="rId31"/>
    <p:sldId id="931" r:id="rId32"/>
    <p:sldId id="936" r:id="rId33"/>
    <p:sldId id="949" r:id="rId34"/>
    <p:sldId id="941" r:id="rId35"/>
    <p:sldId id="948" r:id="rId36"/>
    <p:sldId id="940" r:id="rId37"/>
    <p:sldId id="939" r:id="rId38"/>
    <p:sldId id="950" r:id="rId39"/>
    <p:sldId id="951" r:id="rId40"/>
    <p:sldId id="952" r:id="rId41"/>
    <p:sldId id="810" r:id="rId42"/>
    <p:sldId id="581" r:id="rId43"/>
    <p:sldId id="942" r:id="rId44"/>
    <p:sldId id="856" r:id="rId45"/>
    <p:sldId id="934" r:id="rId46"/>
    <p:sldId id="937" r:id="rId47"/>
    <p:sldId id="897" r:id="rId48"/>
  </p:sldIdLst>
  <p:sldSz cx="9144000" cy="6858000" type="screen4x3"/>
  <p:notesSz cx="6946900" cy="92075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7030A0"/>
    <a:srgbClr val="336699"/>
    <a:srgbClr val="006699"/>
    <a:srgbClr val="3366CC"/>
    <a:srgbClr val="0033CC"/>
    <a:srgbClr val="969696"/>
    <a:srgbClr val="DDDDDD"/>
    <a:srgbClr val="C0C0C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44" autoAdjust="0"/>
    <p:restoredTop sz="94307" autoAdjust="0"/>
  </p:normalViewPr>
  <p:slideViewPr>
    <p:cSldViewPr>
      <p:cViewPr varScale="1">
        <p:scale>
          <a:sx n="63" d="100"/>
          <a:sy n="63" d="100"/>
        </p:scale>
        <p:origin x="1444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fld id="{DD978F5E-19E5-42A7-A065-E4EA71ECC80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189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0563"/>
            <a:ext cx="4603750" cy="3452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73563"/>
            <a:ext cx="50958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fld id="{63EA9836-303D-4056-B115-97A20F820B1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31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73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55613" y="1141413"/>
            <a:ext cx="8226425" cy="1919287"/>
          </a:xfrm>
        </p:spPr>
        <p:txBody>
          <a:bodyPr lIns="91440"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563938"/>
            <a:ext cx="8226425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fld id="{9491F1F5-4FD5-4701-8651-B6E66F92959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5554" name="Rectangle 18"/>
          <p:cNvSpPr>
            <a:spLocks noChangeArrowheads="1"/>
          </p:cNvSpPr>
          <p:nvPr userDrawn="1"/>
        </p:nvSpPr>
        <p:spPr bwMode="gray">
          <a:xfrm>
            <a:off x="547688" y="3276600"/>
            <a:ext cx="8043862" cy="26988"/>
          </a:xfrm>
          <a:prstGeom prst="rect">
            <a:avLst/>
          </a:prstGeom>
          <a:gradFill rotWithShape="0">
            <a:gsLst>
              <a:gs pos="0">
                <a:srgbClr val="333395">
                  <a:gamma/>
                  <a:tint val="24706"/>
                  <a:invGamma/>
                </a:srgbClr>
              </a:gs>
              <a:gs pos="50000">
                <a:srgbClr val="333395"/>
              </a:gs>
              <a:gs pos="100000">
                <a:srgbClr val="333395">
                  <a:gamma/>
                  <a:tint val="2470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US" sz="2400" dirty="0"/>
          </a:p>
        </p:txBody>
      </p:sp>
      <p:pic>
        <p:nvPicPr>
          <p:cNvPr id="65556" name="Picture 20" descr="C:\Martin\Talks\JobTalk\menu0bild.jpg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-328613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7" name="Picture 21" descr="C:\Martin\Talks\JobTalk\menu0bildmir.JPG"/>
          <p:cNvPicPr>
            <a:picLocks noChangeAspect="1" noChangeArrowheads="1"/>
          </p:cNvPicPr>
          <p:nvPr userDrawn="1"/>
        </p:nvPicPr>
        <p:blipFill>
          <a:blip r:embed="rId3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5392738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47688"/>
            <a:ext cx="2057400" cy="5256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7688"/>
            <a:ext cx="6019800" cy="5256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23975"/>
            <a:ext cx="8226425" cy="2163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40138"/>
            <a:ext cx="8226425" cy="2163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8783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52593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3BD80475-FB4C-4631-B1F6-3BF1B3F77F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5075"/>
            <a:ext cx="8226425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128C3A0-0B0F-41AE-8690-F6AFB346F1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A3A3E02-7133-44D2-A69A-0DB94D074E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725987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37" name="Picture 25" descr="C:\Martin\Talks\JobTalk\menu0bildmir.JPG"/>
          <p:cNvPicPr>
            <a:picLocks noChangeAspect="1" noChangeArrowheads="1"/>
          </p:cNvPicPr>
          <p:nvPr userDrawn="1"/>
        </p:nvPicPr>
        <p:blipFill>
          <a:blip r:embed="rId16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5392738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6" name="Picture 24" descr="C:\Martin\Talks\JobTalk\menu0bild.jpg"/>
          <p:cNvPicPr>
            <a:picLocks noChangeAspect="1" noChangeArrowheads="1"/>
          </p:cNvPicPr>
          <p:nvPr userDrawn="1"/>
        </p:nvPicPr>
        <p:blipFill>
          <a:blip r:embed="rId17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-319088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768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4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23975"/>
            <a:ext cx="8226425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596900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</a:defRPr>
            </a:lvl1pPr>
          </a:lstStyle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98813" y="5969000"/>
            <a:ext cx="548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  <a:cs typeface="Times New Roman" charset="0"/>
              </a:defRPr>
            </a:lvl1pPr>
          </a:lstStyle>
          <a:p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ransition/>
  <p:hf hdr="0" ftr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7B7BD1"/>
        </a:buClr>
        <a:buSzPct val="95000"/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8282D4"/>
        </a:buClr>
        <a:buSzPct val="90000"/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A8AD6"/>
        </a:buClr>
        <a:buSzPct val="80000"/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if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tif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of a university">
            <a:extLst>
              <a:ext uri="{FF2B5EF4-FFF2-40B4-BE49-F238E27FC236}">
                <a16:creationId xmlns:a16="http://schemas.microsoft.com/office/drawing/2014/main" id="{CCB38AAE-91C8-2866-CC29-0B259DEF86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5" b="16558"/>
          <a:stretch/>
        </p:blipFill>
        <p:spPr>
          <a:xfrm>
            <a:off x="480529" y="4267200"/>
            <a:ext cx="4091471" cy="1497160"/>
          </a:xfrm>
          <a:prstGeom prst="rect">
            <a:avLst/>
          </a:prstGeom>
        </p:spPr>
      </p:pic>
      <p:sp>
        <p:nvSpPr>
          <p:cNvPr id="36966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143999" cy="1904999"/>
          </a:xfrm>
        </p:spPr>
        <p:txBody>
          <a:bodyPr/>
          <a:lstStyle/>
          <a:p>
            <a:r>
              <a:rPr lang="en-US" sz="3800" b="1" dirty="0"/>
              <a:t>A GPU Algorithm for Detecting</a:t>
            </a:r>
            <a:br>
              <a:rPr lang="en-US" sz="3800" b="1" dirty="0"/>
            </a:br>
            <a:r>
              <a:rPr lang="en-US" sz="3800" b="1" dirty="0"/>
              <a:t>Strongly Connected Components</a:t>
            </a:r>
          </a:p>
        </p:txBody>
      </p:sp>
      <p:sp>
        <p:nvSpPr>
          <p:cNvPr id="36966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429000"/>
            <a:ext cx="8226425" cy="2116138"/>
          </a:xfrm>
        </p:spPr>
        <p:txBody>
          <a:bodyPr/>
          <a:lstStyle/>
          <a:p>
            <a:r>
              <a:rPr lang="en-US" dirty="0"/>
              <a:t>Ghadeer </a:t>
            </a:r>
            <a:r>
              <a:rPr lang="en-US" dirty="0" err="1"/>
              <a:t>Alabandi</a:t>
            </a:r>
            <a:r>
              <a:rPr lang="en-US" baseline="30000" dirty="0" err="1">
                <a:solidFill>
                  <a:srgbClr val="B2B2B2"/>
                </a:solidFill>
              </a:rPr>
              <a:t>TXST</a:t>
            </a:r>
            <a:r>
              <a:rPr lang="en-US" dirty="0"/>
              <a:t>, William </a:t>
            </a:r>
            <a:r>
              <a:rPr lang="en-US" dirty="0" err="1"/>
              <a:t>Sands</a:t>
            </a:r>
            <a:r>
              <a:rPr lang="en-US" baseline="30000" dirty="0" err="1">
                <a:solidFill>
                  <a:srgbClr val="B2B2B2"/>
                </a:solidFill>
              </a:rPr>
              <a:t>UTA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George </a:t>
            </a:r>
            <a:r>
              <a:rPr lang="en-US" dirty="0" err="1"/>
              <a:t>Biros</a:t>
            </a:r>
            <a:r>
              <a:rPr lang="en-US" baseline="30000" dirty="0" err="1">
                <a:solidFill>
                  <a:srgbClr val="B2B2B2"/>
                </a:solidFill>
              </a:rPr>
              <a:t>UTA</a:t>
            </a:r>
            <a:r>
              <a:rPr lang="en-US" dirty="0"/>
              <a:t>, and Martin </a:t>
            </a:r>
            <a:r>
              <a:rPr lang="en-US" dirty="0" err="1"/>
              <a:t>Burtscher</a:t>
            </a:r>
            <a:r>
              <a:rPr lang="en-US" baseline="30000" dirty="0" err="1">
                <a:solidFill>
                  <a:srgbClr val="B2B2B2"/>
                </a:solidFill>
              </a:rPr>
              <a:t>TXST</a:t>
            </a:r>
            <a:endParaRPr lang="en-US" dirty="0">
              <a:solidFill>
                <a:srgbClr val="B2B2B2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807E93C-6D5F-A63F-3D23-59AB249BE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780" y="4648200"/>
            <a:ext cx="3308820" cy="92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6D584B-2D83-014B-AF84-1CFC93D0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Parallel Forward-Backward Algorithm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B64472-AB49-D647-B2FE-98B3DDB55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5075"/>
            <a:ext cx="8226425" cy="470852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Leading </a:t>
            </a:r>
            <a:r>
              <a:rPr lang="en-US" sz="2800" dirty="0">
                <a:solidFill>
                  <a:srgbClr val="FF0000"/>
                </a:solidFill>
              </a:rPr>
              <a:t>parallel</a:t>
            </a:r>
            <a:r>
              <a:rPr lang="en-US" sz="2800" dirty="0"/>
              <a:t> SCC algorithms are based on</a:t>
            </a:r>
            <a:br>
              <a:rPr lang="en-US" sz="2800" dirty="0"/>
            </a:br>
            <a:r>
              <a:rPr lang="en-US" sz="2800" dirty="0">
                <a:solidFill>
                  <a:srgbClr val="0070C0"/>
                </a:solidFill>
              </a:rPr>
              <a:t>Forward-Backward</a:t>
            </a:r>
            <a:r>
              <a:rPr lang="en-US" sz="2800" dirty="0"/>
              <a:t> (FB) approach</a:t>
            </a:r>
          </a:p>
          <a:p>
            <a:pPr lvl="1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Randomly select a pivot vertex</a:t>
            </a:r>
          </a:p>
          <a:p>
            <a:pPr lvl="1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Perform parallel forward BFS</a:t>
            </a:r>
          </a:p>
          <a:p>
            <a:pPr lvl="1"/>
            <a:r>
              <a:rPr lang="en-US" sz="2400" dirty="0"/>
              <a:t>Perform parallel </a:t>
            </a:r>
            <a:r>
              <a:rPr lang="en-US" sz="2400" dirty="0">
                <a:solidFill>
                  <a:srgbClr val="FF0000"/>
                </a:solidFill>
              </a:rPr>
              <a:t>backward</a:t>
            </a:r>
            <a:r>
              <a:rPr lang="en-US" sz="2400" dirty="0"/>
              <a:t> BFS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Result partitions graph into 4 subgraphs</a:t>
            </a:r>
          </a:p>
          <a:p>
            <a:pPr marL="914400" lvl="2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Vertices reached by both BFSs (green)</a:t>
            </a:r>
          </a:p>
          <a:p>
            <a:pPr marL="914400" lvl="2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Vertices only reached by </a:t>
            </a:r>
            <a:r>
              <a:rPr lang="en-US" sz="2000" dirty="0" err="1">
                <a:solidFill>
                  <a:schemeClr val="bg1"/>
                </a:solidFill>
              </a:rPr>
              <a:t>fwd</a:t>
            </a:r>
            <a:r>
              <a:rPr lang="en-US" sz="2000" dirty="0">
                <a:solidFill>
                  <a:schemeClr val="bg1"/>
                </a:solidFill>
              </a:rPr>
              <a:t> BFS (blue)</a:t>
            </a:r>
          </a:p>
          <a:p>
            <a:pPr marL="914400" lvl="2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Vertices only reached by </a:t>
            </a:r>
            <a:r>
              <a:rPr lang="en-US" sz="2000" dirty="0" err="1">
                <a:solidFill>
                  <a:schemeClr val="bg1"/>
                </a:solidFill>
              </a:rPr>
              <a:t>bwd</a:t>
            </a:r>
            <a:r>
              <a:rPr lang="en-US" sz="2000" dirty="0">
                <a:solidFill>
                  <a:schemeClr val="bg1"/>
                </a:solidFill>
              </a:rPr>
              <a:t> BFS (yellow)</a:t>
            </a:r>
          </a:p>
          <a:p>
            <a:pPr marL="914400" lvl="2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Vertices not reached by BFS (unshaded)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First set (green) is done (SCC of pivot)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Recurse on latter three sets</a:t>
            </a:r>
          </a:p>
          <a:p>
            <a:pPr marL="914400" lvl="2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Independent, can be done in parallel</a:t>
            </a:r>
          </a:p>
          <a:p>
            <a:pPr lvl="1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F8B7-A8C5-8235-2CB2-3E1ED5858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48F30-BD2B-5F41-ADCB-AE9D0A60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9F4A-4795-E84E-8EB4-2F23E9A42D4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0C5B16F-A7DD-CC15-8BA9-7938887DB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3620" y="1885950"/>
            <a:ext cx="2793977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3016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6D584B-2D83-014B-AF84-1CFC93D0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Parallel Forward-Backward Algorithm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B64472-AB49-D647-B2FE-98B3DDB55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5075"/>
            <a:ext cx="8226425" cy="470852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Leading </a:t>
            </a:r>
            <a:r>
              <a:rPr lang="en-US" sz="2800" dirty="0">
                <a:solidFill>
                  <a:srgbClr val="FF0000"/>
                </a:solidFill>
              </a:rPr>
              <a:t>parallel</a:t>
            </a:r>
            <a:r>
              <a:rPr lang="en-US" sz="2800" dirty="0"/>
              <a:t> SCC algorithms are based on</a:t>
            </a:r>
            <a:br>
              <a:rPr lang="en-US" sz="2800" dirty="0"/>
            </a:br>
            <a:r>
              <a:rPr lang="en-US" sz="2800" dirty="0">
                <a:solidFill>
                  <a:srgbClr val="0070C0"/>
                </a:solidFill>
              </a:rPr>
              <a:t>Forward-Backward</a:t>
            </a:r>
            <a:r>
              <a:rPr lang="en-US" sz="2800" dirty="0"/>
              <a:t> (FB) approach</a:t>
            </a:r>
          </a:p>
          <a:p>
            <a:pPr lvl="1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Randomly select a pivot vertex</a:t>
            </a:r>
          </a:p>
          <a:p>
            <a:pPr lvl="1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Perform parallel forward BFS</a:t>
            </a:r>
          </a:p>
          <a:p>
            <a:pPr lvl="1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Perform parallel backward BFS</a:t>
            </a:r>
          </a:p>
          <a:p>
            <a:pPr lvl="1"/>
            <a:r>
              <a:rPr lang="en-US" sz="2400" dirty="0"/>
              <a:t>Result </a:t>
            </a:r>
            <a:r>
              <a:rPr lang="en-US" sz="2400" dirty="0">
                <a:solidFill>
                  <a:srgbClr val="FF0000"/>
                </a:solidFill>
              </a:rPr>
              <a:t>partitions</a:t>
            </a:r>
            <a:r>
              <a:rPr lang="en-US" sz="2400" dirty="0"/>
              <a:t> graph into 4 subgraphs</a:t>
            </a:r>
          </a:p>
          <a:p>
            <a:pPr lvl="2"/>
            <a:r>
              <a:rPr lang="en-US" sz="2000" dirty="0"/>
              <a:t>Vertices reached by both BFSs (</a:t>
            </a:r>
            <a:r>
              <a:rPr lang="en-US" sz="2100" dirty="0">
                <a:solidFill>
                  <a:srgbClr val="7FFF7F"/>
                </a:solidFill>
              </a:rPr>
              <a:t>green</a:t>
            </a:r>
            <a:r>
              <a:rPr lang="en-US" sz="2000" dirty="0"/>
              <a:t>)</a:t>
            </a:r>
          </a:p>
          <a:p>
            <a:pPr lvl="2"/>
            <a:r>
              <a:rPr lang="en-US" sz="2000" dirty="0"/>
              <a:t>Vertices only reached by </a:t>
            </a:r>
            <a:r>
              <a:rPr lang="en-US" sz="2000" dirty="0" err="1"/>
              <a:t>fwd</a:t>
            </a:r>
            <a:r>
              <a:rPr lang="en-US" sz="2000" dirty="0"/>
              <a:t> BFS (</a:t>
            </a:r>
            <a:r>
              <a:rPr lang="en-US" sz="2100" dirty="0">
                <a:solidFill>
                  <a:srgbClr val="7FFFFF"/>
                </a:solidFill>
              </a:rPr>
              <a:t>blue</a:t>
            </a:r>
            <a:r>
              <a:rPr lang="en-US" sz="2000" dirty="0"/>
              <a:t>)</a:t>
            </a:r>
          </a:p>
          <a:p>
            <a:pPr lvl="2"/>
            <a:r>
              <a:rPr lang="en-US" sz="2000" dirty="0"/>
              <a:t>Vertices only reached by </a:t>
            </a:r>
            <a:r>
              <a:rPr lang="en-US" sz="2000" dirty="0" err="1"/>
              <a:t>bwd</a:t>
            </a:r>
            <a:r>
              <a:rPr lang="en-US" sz="2000" dirty="0"/>
              <a:t> BFS (</a:t>
            </a:r>
            <a:r>
              <a:rPr lang="en-US" sz="2100" dirty="0">
                <a:solidFill>
                  <a:srgbClr val="FFFF7F"/>
                </a:solidFill>
              </a:rPr>
              <a:t>yellow</a:t>
            </a:r>
            <a:r>
              <a:rPr lang="en-US" sz="2000" dirty="0"/>
              <a:t>)</a:t>
            </a:r>
          </a:p>
          <a:p>
            <a:pPr lvl="2"/>
            <a:r>
              <a:rPr lang="en-US" sz="2000" dirty="0"/>
              <a:t>Vertices not reached by BFS (unshaded)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First set (green) is done (SCC of pivot)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Recurse on latter three sets</a:t>
            </a:r>
          </a:p>
          <a:p>
            <a:pPr marL="914400" lvl="2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Independent, can be done in parallel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2E38F7-8878-4201-6800-DFD7F0E8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48F30-BD2B-5F41-ADCB-AE9D0A60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9F4A-4795-E84E-8EB4-2F23E9A42D4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9DF900F-169C-C400-2675-6385F5DFC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5240" y="1885950"/>
            <a:ext cx="2793977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111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6D584B-2D83-014B-AF84-1CFC93D0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Parallel Forward-Backward Algorithm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B64472-AB49-D647-B2FE-98B3DDB55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5075"/>
            <a:ext cx="8226425" cy="470852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Leading </a:t>
            </a:r>
            <a:r>
              <a:rPr lang="en-US" sz="2800" dirty="0">
                <a:solidFill>
                  <a:srgbClr val="FF0000"/>
                </a:solidFill>
              </a:rPr>
              <a:t>parallel</a:t>
            </a:r>
            <a:r>
              <a:rPr lang="en-US" sz="2800" dirty="0"/>
              <a:t> SCC algorithms are based on</a:t>
            </a:r>
            <a:br>
              <a:rPr lang="en-US" sz="2800" dirty="0"/>
            </a:br>
            <a:r>
              <a:rPr lang="en-US" sz="2800" dirty="0">
                <a:solidFill>
                  <a:srgbClr val="0070C0"/>
                </a:solidFill>
              </a:rPr>
              <a:t>Forward-Backward</a:t>
            </a:r>
            <a:r>
              <a:rPr lang="en-US" sz="2800" dirty="0"/>
              <a:t> (FB) approach</a:t>
            </a:r>
          </a:p>
          <a:p>
            <a:pPr lvl="1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Randomly select a pivot vertex</a:t>
            </a:r>
          </a:p>
          <a:p>
            <a:pPr lvl="1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Perform parallel forward BFS</a:t>
            </a:r>
          </a:p>
          <a:p>
            <a:pPr lvl="1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Perform parallel backward BFS</a:t>
            </a:r>
          </a:p>
          <a:p>
            <a:pPr lvl="1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Result partitions graph into 4 subgraphs</a:t>
            </a:r>
          </a:p>
          <a:p>
            <a:pPr lvl="2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Vertices reached by both BFSs (green)</a:t>
            </a:r>
          </a:p>
          <a:p>
            <a:pPr lvl="2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Vertices only reached by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</a:rPr>
              <a:t>fwd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BFS (blue)</a:t>
            </a:r>
          </a:p>
          <a:p>
            <a:pPr lvl="2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Vertices only reached by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</a:rPr>
              <a:t>bwd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BFS (yellow)</a:t>
            </a:r>
          </a:p>
          <a:p>
            <a:pPr lvl="2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Vertices not reached by BFS (unshaded)</a:t>
            </a:r>
          </a:p>
          <a:p>
            <a:pPr lvl="1"/>
            <a:r>
              <a:rPr lang="en-US" sz="2400" dirty="0"/>
              <a:t>First set (</a:t>
            </a:r>
            <a:r>
              <a:rPr lang="en-US" sz="2400" dirty="0">
                <a:solidFill>
                  <a:srgbClr val="7FFF7F"/>
                </a:solidFill>
              </a:rPr>
              <a:t>green</a:t>
            </a:r>
            <a:r>
              <a:rPr lang="en-US" sz="2400" dirty="0"/>
              <a:t>) is done (SCC of pivot)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Recurse on latter three sets</a:t>
            </a:r>
          </a:p>
          <a:p>
            <a:pPr marL="914400" lvl="2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Independent, can be done in parallel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653760-0EEA-B89B-6A44-C455A68A1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48F30-BD2B-5F41-ADCB-AE9D0A60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9F4A-4795-E84E-8EB4-2F23E9A42D4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3B9B480-FB2A-4D65-0858-475424B86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3620" y="1885950"/>
            <a:ext cx="2793977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8519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6D584B-2D83-014B-AF84-1CFC93D0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Parallel Forward-Backward Algorithm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B64472-AB49-D647-B2FE-98B3DDB55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5075"/>
            <a:ext cx="8226425" cy="470852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Leading </a:t>
            </a:r>
            <a:r>
              <a:rPr lang="en-US" sz="2800" dirty="0">
                <a:solidFill>
                  <a:srgbClr val="FF0000"/>
                </a:solidFill>
              </a:rPr>
              <a:t>parallel</a:t>
            </a:r>
            <a:r>
              <a:rPr lang="en-US" sz="2800" dirty="0"/>
              <a:t> SCC algorithms are based on</a:t>
            </a:r>
            <a:br>
              <a:rPr lang="en-US" sz="2800" dirty="0"/>
            </a:br>
            <a:r>
              <a:rPr lang="en-US" sz="2800" dirty="0">
                <a:solidFill>
                  <a:srgbClr val="0070C0"/>
                </a:solidFill>
              </a:rPr>
              <a:t>Forward-Backward</a:t>
            </a:r>
            <a:r>
              <a:rPr lang="en-US" sz="2800" dirty="0"/>
              <a:t> (FB) approach</a:t>
            </a:r>
          </a:p>
          <a:p>
            <a:pPr lvl="1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Randomly select a pivot vertex</a:t>
            </a:r>
          </a:p>
          <a:p>
            <a:pPr lvl="1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Perform parallel forward BFS</a:t>
            </a:r>
          </a:p>
          <a:p>
            <a:pPr lvl="1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Perform parallel backward BFS</a:t>
            </a:r>
          </a:p>
          <a:p>
            <a:pPr lvl="1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Result partitions graph into 4 subgraphs</a:t>
            </a:r>
          </a:p>
          <a:p>
            <a:pPr lvl="2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Vertices reached by both BFSs (green)</a:t>
            </a:r>
          </a:p>
          <a:p>
            <a:pPr lvl="2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Vertices only reached by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</a:rPr>
              <a:t>fwd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BFS (blue)</a:t>
            </a:r>
          </a:p>
          <a:p>
            <a:pPr lvl="2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Vertices only reached by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</a:rPr>
              <a:t>bwd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BFS (yellow)</a:t>
            </a:r>
          </a:p>
          <a:p>
            <a:pPr lvl="2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Vertices not reached by BFS (unshaded)</a:t>
            </a:r>
          </a:p>
          <a:p>
            <a:pPr lvl="1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First set (green) is done (SCC of pivot)</a:t>
            </a:r>
          </a:p>
          <a:p>
            <a:pPr lvl="1"/>
            <a:r>
              <a:rPr lang="en-US" sz="2400" dirty="0"/>
              <a:t>Recurse on latter three sets</a:t>
            </a:r>
          </a:p>
          <a:p>
            <a:pPr lvl="2"/>
            <a:r>
              <a:rPr lang="en-US" sz="2000" dirty="0"/>
              <a:t>Independent, can be done in parallel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144048-F1CB-268B-C366-409BB797D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48F30-BD2B-5F41-ADCB-AE9D0A60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9F4A-4795-E84E-8EB4-2F23E9A42D4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6EA684D-DAB2-C4CD-60AF-8FF6E7853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3620" y="1885950"/>
            <a:ext cx="2793977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9252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6D584B-2D83-014B-AF84-1CFC93D0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Parallel Forward-Backward Algorithm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B64472-AB49-D647-B2FE-98B3DDB55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5075"/>
            <a:ext cx="8226425" cy="470852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Leading </a:t>
            </a:r>
            <a:r>
              <a:rPr lang="en-US" sz="2800" dirty="0">
                <a:solidFill>
                  <a:srgbClr val="FF0000"/>
                </a:solidFill>
              </a:rPr>
              <a:t>parallel</a:t>
            </a:r>
            <a:r>
              <a:rPr lang="en-US" sz="2800" dirty="0"/>
              <a:t> SCC algorithms are based on</a:t>
            </a:r>
            <a:br>
              <a:rPr lang="en-US" sz="2800" dirty="0"/>
            </a:br>
            <a:r>
              <a:rPr lang="en-US" sz="2800" dirty="0">
                <a:solidFill>
                  <a:srgbClr val="0070C0"/>
                </a:solidFill>
              </a:rPr>
              <a:t>Forward-Backward</a:t>
            </a:r>
            <a:r>
              <a:rPr lang="en-US" sz="2800" dirty="0"/>
              <a:t> (FB) approach</a:t>
            </a:r>
          </a:p>
          <a:p>
            <a:pPr lvl="1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Randomly select a pivot vertex</a:t>
            </a:r>
          </a:p>
          <a:p>
            <a:pPr lvl="1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Perform parallel forward BFS</a:t>
            </a:r>
          </a:p>
          <a:p>
            <a:pPr lvl="1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Perform parallel backward BFS</a:t>
            </a:r>
          </a:p>
          <a:p>
            <a:pPr lvl="1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Result partitions graph into 4 subgraphs</a:t>
            </a:r>
          </a:p>
          <a:p>
            <a:pPr lvl="2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Vertices reached by both BFSs (green)</a:t>
            </a:r>
          </a:p>
          <a:p>
            <a:pPr lvl="2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Vertices only reached by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</a:rPr>
              <a:t>fwd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BFS (blue)</a:t>
            </a:r>
          </a:p>
          <a:p>
            <a:pPr lvl="2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Vertices only reached by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</a:rPr>
              <a:t>bwd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BFS (yellow)</a:t>
            </a:r>
          </a:p>
          <a:p>
            <a:pPr lvl="2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Vertices not reached by BFS (unshaded)</a:t>
            </a:r>
          </a:p>
          <a:p>
            <a:pPr lvl="1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First set (green) is done (SCC of pivot)</a:t>
            </a:r>
          </a:p>
          <a:p>
            <a:pPr lvl="1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Recurse on latter three sets</a:t>
            </a:r>
          </a:p>
          <a:p>
            <a:pPr lvl="2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Independent, can be done in parallel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1F6A3B-B56A-8D55-ED01-96FC9A6E7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48F30-BD2B-5F41-ADCB-AE9D0A60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9F4A-4795-E84E-8EB4-2F23E9A42D4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C0DBAC-F58B-EB2A-5C2D-1CDE0F8C6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3620" y="1885950"/>
            <a:ext cx="2793977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9442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6D584B-2D83-014B-AF84-1CFC93D0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FB with Trim Optimizations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B64472-AB49-D647-B2FE-98B3DDB55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5075"/>
            <a:ext cx="8226425" cy="47085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FB can be slow in presence of many </a:t>
            </a:r>
            <a:r>
              <a:rPr lang="en-US" dirty="0">
                <a:solidFill>
                  <a:srgbClr val="0070C0"/>
                </a:solidFill>
              </a:rPr>
              <a:t>small SCCs</a:t>
            </a:r>
          </a:p>
          <a:p>
            <a:r>
              <a:rPr lang="en-US" dirty="0">
                <a:solidFill>
                  <a:srgbClr val="FF0000"/>
                </a:solidFill>
              </a:rPr>
              <a:t>Trim optimizations </a:t>
            </a:r>
            <a:r>
              <a:rPr lang="en-US" dirty="0"/>
              <a:t>can help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Trim-1: detects some 1-vertex SCCs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Vertex with no in- or no out-edges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Trim-2: detects some 2-vertex SCCs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Any cyclically connected vertex pair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with otherwise no in- or no out-edges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Trim-3: detects some 3-vertex SCCs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Any cyclically connected vertex triple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with otherwise no in- or no out-edges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Detected based on a set of patterns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Trim steps may be iterated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DC885C-0973-6E82-4A3B-16A1851C2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48F30-BD2B-5F41-ADCB-AE9D0A60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9F4A-4795-E84E-8EB4-2F23E9A42D4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2A2328D-97CD-2AD0-9CC3-A7E64E1B1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3620" y="1885950"/>
            <a:ext cx="2793977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3062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6D584B-2D83-014B-AF84-1CFC93D0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FB with Trim Optimizations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B64472-AB49-D647-B2FE-98B3DDB55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5075"/>
            <a:ext cx="8226425" cy="470852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FB can be slow in presence of many small SCCs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Trim optimizations can help</a:t>
            </a:r>
          </a:p>
          <a:p>
            <a:r>
              <a:rPr lang="en-US" dirty="0">
                <a:solidFill>
                  <a:srgbClr val="FF0000"/>
                </a:solidFill>
              </a:rPr>
              <a:t>Trim-1</a:t>
            </a:r>
            <a:r>
              <a:rPr lang="en-US" dirty="0"/>
              <a:t>: detects some 1-vertex SCCs</a:t>
            </a:r>
          </a:p>
          <a:p>
            <a:pPr lvl="1"/>
            <a:r>
              <a:rPr lang="en-US" dirty="0"/>
              <a:t>Vertex with no in- or no out-edges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Trim-2: detects some 2-vertex SCCs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Any cyclically connected vertex pair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with otherwise no in- or no out-edges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Trim-3: detects some 3-vertex SCCs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Any cyclically connected vertex triple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with otherwise no in- or no out-edges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Detected based on a set of patterns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Trim steps may be iterated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745D26-4F9D-404B-25EA-B03317CDA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48F30-BD2B-5F41-ADCB-AE9D0A60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9F4A-4795-E84E-8EB4-2F23E9A42D4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DDE84AF-A483-C11D-7A80-06540E488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3620" y="1885950"/>
            <a:ext cx="2793977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9385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6D584B-2D83-014B-AF84-1CFC93D0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FB with Trim Optimizations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B64472-AB49-D647-B2FE-98B3DDB55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5075"/>
            <a:ext cx="8226425" cy="470852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FB can be slow in presence of many small SCCs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Trim optimizations can help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Trim-1: detects some 1-vertex SCCs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Vertex with no in- or no out-edges</a:t>
            </a:r>
          </a:p>
          <a:p>
            <a:r>
              <a:rPr lang="en-US" dirty="0">
                <a:solidFill>
                  <a:srgbClr val="FF0000"/>
                </a:solidFill>
              </a:rPr>
              <a:t>Trim-2</a:t>
            </a:r>
            <a:r>
              <a:rPr lang="en-US" dirty="0"/>
              <a:t>: detects some 2-vertex SCCs</a:t>
            </a:r>
          </a:p>
          <a:p>
            <a:pPr lvl="1"/>
            <a:r>
              <a:rPr lang="en-US" dirty="0"/>
              <a:t>Any cyclically connected vertex pair</a:t>
            </a:r>
            <a:br>
              <a:rPr lang="en-US" dirty="0"/>
            </a:br>
            <a:r>
              <a:rPr lang="en-US" dirty="0"/>
              <a:t>with otherwise no in- or no out-edges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Trim-3: detects some 3-vertex SCCs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Any cyclically connected vertex triple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with otherwise no in- or no out-edges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Detected based on a set of patterns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Trim steps may be iterated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D49968-D753-5D04-5032-604A87903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48F30-BD2B-5F41-ADCB-AE9D0A60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9F4A-4795-E84E-8EB4-2F23E9A42D4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9F4B558-F584-7399-45E5-F0DDA5357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3620" y="1885950"/>
            <a:ext cx="2793977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7663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6D584B-2D83-014B-AF84-1CFC93D0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FB with Trim Optimizations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B64472-AB49-D647-B2FE-98B3DDB55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5075"/>
            <a:ext cx="8226425" cy="470852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FB can be slow in presence of many small SCCs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Trim optimizations can help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Trim-1: detects some 1-vertex SCCs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Vertex with no in- or no out-edges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Trim-2: detects some 2-vertex SCCs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Any cyclically connected vertex pair</a:t>
            </a:r>
            <a:br>
              <a:rPr lang="en-US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with otherwise no in- or no out-edges</a:t>
            </a:r>
          </a:p>
          <a:p>
            <a:r>
              <a:rPr lang="en-US" dirty="0">
                <a:solidFill>
                  <a:srgbClr val="FF0000"/>
                </a:solidFill>
              </a:rPr>
              <a:t>Trim-3</a:t>
            </a:r>
            <a:r>
              <a:rPr lang="en-US" dirty="0"/>
              <a:t>: detects some 3-vertex SCCs</a:t>
            </a:r>
          </a:p>
          <a:p>
            <a:pPr lvl="1"/>
            <a:r>
              <a:rPr lang="en-US" dirty="0"/>
              <a:t>Any cyclically connected vertex triple</a:t>
            </a:r>
            <a:br>
              <a:rPr lang="en-US" dirty="0"/>
            </a:br>
            <a:r>
              <a:rPr lang="en-US" dirty="0"/>
              <a:t>with otherwise no in- or no out-edges</a:t>
            </a:r>
          </a:p>
          <a:p>
            <a:pPr lvl="1"/>
            <a:r>
              <a:rPr lang="en-US" dirty="0"/>
              <a:t>Detected based on a set of patterns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Trim steps may be iterated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4E5BAC-B3E5-2911-7989-62C723FAB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48F30-BD2B-5F41-ADCB-AE9D0A60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9F4A-4795-E84E-8EB4-2F23E9A42D41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A8BC8A8-7D24-4B20-6C68-45679BE8F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3620" y="1885950"/>
            <a:ext cx="2793977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5706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E53A7383-42BC-90EE-0575-8DCA25D99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3620" y="1885950"/>
            <a:ext cx="2793977" cy="329184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86D584B-2D83-014B-AF84-1CFC93D0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FB with Trim Optimizations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B64472-AB49-D647-B2FE-98B3DDB55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5075"/>
            <a:ext cx="8226425" cy="470852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FB can be slow in presence of many small SCCs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Trim optimizations can help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Trim-1: detects some 1-vertex SCCs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Vertex with no in- or no out-edges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Trim-2: detects some 2-vertex SCCs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Any cyclically connected vertex pair</a:t>
            </a:r>
            <a:br>
              <a:rPr lang="en-US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with otherwise no in- or no out-edges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Trim-3: detects some 3-vertex SCCs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Any cyclically connected vertex triple</a:t>
            </a:r>
            <a:br>
              <a:rPr lang="en-US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with otherwise no in- or no out-edges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Detected based on a set of patterns</a:t>
            </a:r>
          </a:p>
          <a:p>
            <a:r>
              <a:rPr lang="en-US" dirty="0"/>
              <a:t>Trim steps may be </a:t>
            </a:r>
            <a:r>
              <a:rPr lang="en-US" dirty="0">
                <a:solidFill>
                  <a:srgbClr val="0070C0"/>
                </a:solidFill>
              </a:rPr>
              <a:t>iterated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210811-F687-53DA-85AF-B34166468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48F30-BD2B-5F41-ADCB-AE9D0A60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9F4A-4795-E84E-8EB4-2F23E9A42D4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58915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AA589-3881-1C16-2755-0013C4C40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7688"/>
            <a:ext cx="8534400" cy="639762"/>
          </a:xfrm>
        </p:spPr>
        <p:txBody>
          <a:bodyPr/>
          <a:lstStyle/>
          <a:p>
            <a:r>
              <a:rPr lang="en-US" dirty="0"/>
              <a:t>Strongly Connected Components (SCC)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FC003-C212-0FB5-134F-2DA8D6B1A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SCC </a:t>
            </a:r>
            <a:r>
              <a:rPr lang="en-US" dirty="0"/>
              <a:t>of </a:t>
            </a:r>
            <a:r>
              <a:rPr lang="en-US" dirty="0">
                <a:solidFill>
                  <a:srgbClr val="0070C0"/>
                </a:solidFill>
              </a:rPr>
              <a:t>directed</a:t>
            </a:r>
            <a:r>
              <a:rPr lang="en-US" dirty="0"/>
              <a:t> graph 𝐺 = (𝑉, 𝐸)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Maximal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subset</a:t>
            </a:r>
            <a:r>
              <a:rPr lang="en-US" dirty="0"/>
              <a:t> 𝑆 of vertices</a:t>
            </a:r>
            <a:br>
              <a:rPr lang="en-US" dirty="0"/>
            </a:br>
            <a:r>
              <a:rPr lang="en-US" dirty="0"/>
              <a:t>that can </a:t>
            </a:r>
            <a:r>
              <a:rPr lang="en-US" dirty="0">
                <a:solidFill>
                  <a:srgbClr val="FF0000"/>
                </a:solidFill>
              </a:rPr>
              <a:t>reach</a:t>
            </a:r>
            <a:r>
              <a:rPr lang="en-US" dirty="0"/>
              <a:t> each other</a:t>
            </a:r>
          </a:p>
          <a:p>
            <a:pPr lvl="4"/>
            <a:endParaRPr lang="en-US" dirty="0"/>
          </a:p>
          <a:p>
            <a:r>
              <a:rPr lang="en-US" dirty="0"/>
              <a:t>General SCC properties</a:t>
            </a:r>
          </a:p>
          <a:p>
            <a:pPr lvl="1"/>
            <a:r>
              <a:rPr lang="en-US" dirty="0"/>
              <a:t>Every vertex belongs to exactly </a:t>
            </a:r>
            <a:r>
              <a:rPr lang="en-US" dirty="0">
                <a:solidFill>
                  <a:srgbClr val="0070C0"/>
                </a:solidFill>
              </a:rPr>
              <a:t>one SCC</a:t>
            </a:r>
          </a:p>
          <a:p>
            <a:pPr lvl="1"/>
            <a:r>
              <a:rPr lang="en-US" dirty="0"/>
              <a:t>Contracting each SCC into a single vertex</a:t>
            </a:r>
            <a:br>
              <a:rPr lang="en-US" dirty="0"/>
            </a:br>
            <a:r>
              <a:rPr lang="en-US" dirty="0"/>
              <a:t>turns 𝐺 into a Directed Acyclic Graph (</a:t>
            </a:r>
            <a:r>
              <a:rPr lang="en-US" dirty="0">
                <a:solidFill>
                  <a:srgbClr val="0070C0"/>
                </a:solidFill>
              </a:rPr>
              <a:t>DAG</a:t>
            </a:r>
            <a:r>
              <a:rPr lang="en-US" dirty="0"/>
              <a:t>)</a:t>
            </a:r>
          </a:p>
          <a:p>
            <a:pPr lvl="4"/>
            <a:endParaRPr lang="en-US" dirty="0"/>
          </a:p>
          <a:p>
            <a:r>
              <a:rPr lang="en-US" dirty="0"/>
              <a:t>Finding SCCs is key building block in many apps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D3080-41C8-1D8F-9179-848085177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FEA992-8618-EF36-F491-81D00AB8E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EEDEC5-DDF1-73C2-C629-5A31C0F45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1" y="1806474"/>
            <a:ext cx="3124200" cy="14829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723A8-D223-AD3A-A460-8B1D72F55FD9}"/>
              </a:ext>
            </a:extLst>
          </p:cNvPr>
          <p:cNvSpPr txBox="1"/>
          <p:nvPr/>
        </p:nvSpPr>
        <p:spPr>
          <a:xfrm>
            <a:off x="6172200" y="3213222"/>
            <a:ext cx="2340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Obtained form wikipedia</a:t>
            </a:r>
          </a:p>
        </p:txBody>
      </p:sp>
    </p:spTree>
    <p:extLst>
      <p:ext uri="{BB962C8B-B14F-4D97-AF65-F5344CB8AC3E}">
        <p14:creationId xmlns:p14="http://schemas.microsoft.com/office/powerpoint/2010/main" val="190367055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6D584B-2D83-014B-AF84-1CFC93D0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B64472-AB49-D647-B2FE-98B3DDB55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5075"/>
            <a:ext cx="8226425" cy="47085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Many parallel SCC codes target </a:t>
            </a:r>
            <a:r>
              <a:rPr lang="en-US" dirty="0">
                <a:solidFill>
                  <a:srgbClr val="FF0000"/>
                </a:solidFill>
              </a:rPr>
              <a:t>power-law graphs</a:t>
            </a:r>
            <a:endParaRPr lang="en-US" dirty="0"/>
          </a:p>
          <a:p>
            <a:pPr lvl="1"/>
            <a:r>
              <a:rPr lang="en-US" dirty="0"/>
              <a:t>Often have a few </a:t>
            </a:r>
            <a:r>
              <a:rPr lang="en-US" dirty="0">
                <a:solidFill>
                  <a:srgbClr val="0070C0"/>
                </a:solidFill>
              </a:rPr>
              <a:t>high-degree vertices</a:t>
            </a:r>
          </a:p>
          <a:p>
            <a:pPr lvl="1"/>
            <a:r>
              <a:rPr lang="en-US" dirty="0"/>
              <a:t>Tend to have one large SCC and several small SCCs</a:t>
            </a:r>
          </a:p>
          <a:p>
            <a:pPr lvl="1"/>
            <a:r>
              <a:rPr lang="en-US" dirty="0"/>
              <a:t>Have </a:t>
            </a:r>
            <a:r>
              <a:rPr lang="en-US" dirty="0">
                <a:solidFill>
                  <a:srgbClr val="0070C0"/>
                </a:solidFill>
              </a:rPr>
              <a:t>shallow DAG </a:t>
            </a:r>
            <a:r>
              <a:rPr lang="en-US" dirty="0"/>
              <a:t>when collapsing the SCCs</a:t>
            </a:r>
          </a:p>
          <a:p>
            <a:pPr lvl="3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Mesh graphs </a:t>
            </a:r>
            <a:r>
              <a:rPr lang="en-US" dirty="0"/>
              <a:t>from thermal radiative transfer sims</a:t>
            </a:r>
          </a:p>
          <a:p>
            <a:pPr lvl="1"/>
            <a:r>
              <a:rPr lang="en-US" dirty="0"/>
              <a:t>Have </a:t>
            </a:r>
            <a:r>
              <a:rPr lang="en-US" dirty="0">
                <a:solidFill>
                  <a:srgbClr val="0070C0"/>
                </a:solidFill>
              </a:rPr>
              <a:t>low-degree vertices</a:t>
            </a:r>
          </a:p>
          <a:p>
            <a:pPr lvl="1"/>
            <a:r>
              <a:rPr lang="en-US" dirty="0"/>
              <a:t>Have variable numbers and sizes of SCCs</a:t>
            </a:r>
          </a:p>
          <a:p>
            <a:pPr lvl="1"/>
            <a:r>
              <a:rPr lang="en-US" dirty="0"/>
              <a:t>Often have a </a:t>
            </a:r>
            <a:r>
              <a:rPr lang="en-US" dirty="0">
                <a:solidFill>
                  <a:srgbClr val="0070C0"/>
                </a:solidFill>
              </a:rPr>
              <a:t>deeper DAG </a:t>
            </a:r>
            <a:r>
              <a:rPr lang="en-US" dirty="0"/>
              <a:t>when collapsing the SCCs</a:t>
            </a:r>
          </a:p>
          <a:p>
            <a:pPr lvl="3"/>
            <a:endParaRPr lang="en-US" dirty="0"/>
          </a:p>
          <a:p>
            <a:r>
              <a:rPr lang="en-US" dirty="0"/>
              <a:t>Prior parallel SCC codes are ineffective on meshes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Often slower than serial code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37A1DF-4B82-B983-C385-4B34F82F8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48F30-BD2B-5F41-ADCB-AE9D0A60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9F4A-4795-E84E-8EB4-2F23E9A42D4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65BF1EFD-2379-3577-D30D-CA7E7DA2C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3429000"/>
            <a:ext cx="1433513" cy="71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6149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6D584B-2D83-014B-AF84-1CFC93D0B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809779"/>
            <a:ext cx="8153400" cy="74215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Our ECL-SCC Algorithm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285793-AB60-11BE-78F2-B9B84695A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F94AAD-4759-1C81-DCCA-9D883E434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62149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6D584B-2D83-014B-AF84-1CFC93D0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Parallel ECL-SCC Algorithm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B64472-AB49-D647-B2FE-98B3DDB55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5075"/>
            <a:ext cx="8226425" cy="4708525"/>
          </a:xfrm>
        </p:spPr>
        <p:txBody>
          <a:bodyPr>
            <a:normAutofit/>
          </a:bodyPr>
          <a:lstStyle/>
          <a:p>
            <a:r>
              <a:rPr lang="en-US" sz="2400" dirty="0"/>
              <a:t>Computes </a:t>
            </a:r>
            <a:r>
              <a:rPr lang="en-US" sz="2400" dirty="0">
                <a:solidFill>
                  <a:srgbClr val="0070C0"/>
                </a:solidFill>
              </a:rPr>
              <a:t>two </a:t>
            </a:r>
            <a:r>
              <a:rPr lang="en-US" sz="2400" dirty="0">
                <a:solidFill>
                  <a:srgbClr val="FF0000"/>
                </a:solidFill>
              </a:rPr>
              <a:t>signature</a:t>
            </a:r>
            <a:r>
              <a:rPr lang="en-US" sz="2400" dirty="0">
                <a:solidFill>
                  <a:srgbClr val="0070C0"/>
                </a:solidFill>
              </a:rPr>
              <a:t> values </a:t>
            </a:r>
            <a:r>
              <a:rPr lang="en-US" sz="2400" dirty="0"/>
              <a:t>for each vertex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𝑣</a:t>
            </a:r>
            <a:r>
              <a:rPr lang="en-US" sz="1800" baseline="-25000" dirty="0">
                <a:solidFill>
                  <a:srgbClr val="FF0000"/>
                </a:solidFill>
              </a:rPr>
              <a:t>𝑖𝑛</a:t>
            </a:r>
            <a:r>
              <a:rPr lang="en-US" sz="1800" dirty="0"/>
              <a:t>: max reachable vertex ID on incoming paths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𝑣</a:t>
            </a:r>
            <a:r>
              <a:rPr lang="en-US" sz="1800" baseline="-25000" dirty="0">
                <a:solidFill>
                  <a:srgbClr val="FF0000"/>
                </a:solidFill>
              </a:rPr>
              <a:t>𝑜𝑢𝑡</a:t>
            </a:r>
            <a:r>
              <a:rPr lang="en-US" sz="1800" dirty="0"/>
              <a:t>: max reachable vertex ID on outgoing paths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Step 1: signature initialization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Initializes signature values to vertex ID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Step 2: maximum-value propagation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Updates signatures until fixed-point reached</a:t>
            </a:r>
          </a:p>
          <a:p>
            <a:pPr marL="914400" lvl="2" indent="0">
              <a:spcBef>
                <a:spcPts val="450"/>
              </a:spcBef>
              <a:buNone/>
            </a:pPr>
            <a:r>
              <a:rPr lang="en-US" sz="1800" dirty="0">
                <a:solidFill>
                  <a:schemeClr val="bg1"/>
                </a:solidFill>
                <a:cs typeface="Times New Roman" panose="02020603050405020304" pitchFamily="18" charset="0"/>
              </a:rPr>
              <a:t>𝑣</a:t>
            </a:r>
            <a:r>
              <a:rPr lang="en-US" sz="1800" baseline="-25000" dirty="0">
                <a:solidFill>
                  <a:schemeClr val="bg1"/>
                </a:solidFill>
                <a:cs typeface="Times New Roman" panose="02020603050405020304" pitchFamily="18" charset="0"/>
              </a:rPr>
              <a:t>𝑖𝑛</a:t>
            </a:r>
            <a:r>
              <a:rPr lang="en-US" sz="1600" dirty="0">
                <a:solidFill>
                  <a:schemeClr val="bg1"/>
                </a:solidFill>
              </a:rPr>
              <a:t> = max of itself and </a:t>
            </a:r>
            <a:r>
              <a:rPr lang="en-US" sz="1800" dirty="0">
                <a:solidFill>
                  <a:schemeClr val="bg1"/>
                </a:solidFill>
                <a:cs typeface="Times New Roman" panose="02020603050405020304" pitchFamily="18" charset="0"/>
              </a:rPr>
              <a:t>𝑣</a:t>
            </a:r>
            <a:r>
              <a:rPr lang="en-US" sz="1800" baseline="-25000" dirty="0">
                <a:solidFill>
                  <a:schemeClr val="bg1"/>
                </a:solidFill>
                <a:cs typeface="Times New Roman" panose="02020603050405020304" pitchFamily="18" charset="0"/>
              </a:rPr>
              <a:t>𝑖𝑛</a:t>
            </a:r>
            <a:r>
              <a:rPr lang="en-US" sz="1600" baseline="-250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of in-neighbors</a:t>
            </a:r>
          </a:p>
          <a:p>
            <a:pPr marL="914400" lvl="2" indent="0">
              <a:spcBef>
                <a:spcPts val="450"/>
              </a:spcBef>
              <a:buNone/>
            </a:pPr>
            <a:r>
              <a:rPr lang="en-US" sz="1800" dirty="0">
                <a:solidFill>
                  <a:schemeClr val="bg1"/>
                </a:solidFill>
                <a:cs typeface="Times New Roman" panose="02020603050405020304" pitchFamily="18" charset="0"/>
              </a:rPr>
              <a:t>𝑣</a:t>
            </a:r>
            <a:r>
              <a:rPr lang="en-US" sz="1800" baseline="-25000" dirty="0">
                <a:solidFill>
                  <a:schemeClr val="bg1"/>
                </a:solidFill>
                <a:cs typeface="Times New Roman" panose="02020603050405020304" pitchFamily="18" charset="0"/>
              </a:rPr>
              <a:t>𝑜𝑢𝑡</a:t>
            </a:r>
            <a:r>
              <a:rPr lang="en-US" sz="1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= max of itself and </a:t>
            </a:r>
            <a:r>
              <a:rPr lang="en-US" sz="1800" dirty="0">
                <a:solidFill>
                  <a:schemeClr val="bg1"/>
                </a:solidFill>
                <a:cs typeface="Times New Roman" panose="02020603050405020304" pitchFamily="18" charset="0"/>
              </a:rPr>
              <a:t>𝑣</a:t>
            </a:r>
            <a:r>
              <a:rPr lang="en-US" sz="1800" baseline="-25000" dirty="0">
                <a:solidFill>
                  <a:schemeClr val="bg1"/>
                </a:solidFill>
                <a:cs typeface="Times New Roman" panose="02020603050405020304" pitchFamily="18" charset="0"/>
              </a:rPr>
              <a:t>𝑜𝑢𝑡</a:t>
            </a:r>
            <a:r>
              <a:rPr lang="en-US" sz="1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of out-neighbors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Step 3: edge removal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Delete edges between differing signatures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Repeat above steps until every vertex satisfies 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𝑣</a:t>
            </a:r>
            <a:r>
              <a:rPr lang="en-US" sz="2800" baseline="-25000" dirty="0">
                <a:solidFill>
                  <a:schemeClr val="bg1"/>
                </a:solidFill>
                <a:cs typeface="Times New Roman" panose="02020603050405020304" pitchFamily="18" charset="0"/>
              </a:rPr>
              <a:t>𝑖𝑛</a:t>
            </a:r>
            <a:r>
              <a:rPr lang="en-US" sz="2400" dirty="0">
                <a:solidFill>
                  <a:schemeClr val="bg1"/>
                </a:solidFill>
              </a:rPr>
              <a:t> = 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𝑣</a:t>
            </a:r>
            <a:r>
              <a:rPr lang="en-US" sz="2800" baseline="-25000" dirty="0">
                <a:solidFill>
                  <a:schemeClr val="bg1"/>
                </a:solidFill>
                <a:cs typeface="Times New Roman" panose="02020603050405020304" pitchFamily="18" charset="0"/>
              </a:rPr>
              <a:t>out</a:t>
            </a:r>
            <a:endParaRPr lang="en-US" sz="2400" baseline="-25000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3F462C-3532-7709-98DF-FADEAD2AD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48F30-BD2B-5F41-ADCB-AE9D0A60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9F4A-4795-E84E-8EB4-2F23E9A42D4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96518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6D584B-2D83-014B-AF84-1CFC93D0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Parallel ECL-SCC Algorithm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B64472-AB49-D647-B2FE-98B3DDB55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5075"/>
            <a:ext cx="8226425" cy="4708525"/>
          </a:xfrm>
        </p:spPr>
        <p:txBody>
          <a:bodyPr>
            <a:normAutofit/>
          </a:bodyPr>
          <a:lstStyle/>
          <a:p>
            <a:r>
              <a:rPr lang="en-US" sz="2400" dirty="0"/>
              <a:t>Computes </a:t>
            </a:r>
            <a:r>
              <a:rPr lang="en-US" sz="2400" dirty="0">
                <a:solidFill>
                  <a:srgbClr val="0070C0"/>
                </a:solidFill>
              </a:rPr>
              <a:t>two </a:t>
            </a:r>
            <a:r>
              <a:rPr lang="en-US" sz="2400" dirty="0">
                <a:solidFill>
                  <a:srgbClr val="FF0000"/>
                </a:solidFill>
              </a:rPr>
              <a:t>signature</a:t>
            </a:r>
            <a:r>
              <a:rPr lang="en-US" sz="2400" dirty="0">
                <a:solidFill>
                  <a:srgbClr val="0070C0"/>
                </a:solidFill>
              </a:rPr>
              <a:t> values </a:t>
            </a:r>
            <a:r>
              <a:rPr lang="en-US" sz="2400" dirty="0"/>
              <a:t>for each vertex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𝑣</a:t>
            </a:r>
            <a:r>
              <a:rPr lang="en-US" sz="1800" baseline="-25000" dirty="0">
                <a:solidFill>
                  <a:srgbClr val="FF0000"/>
                </a:solidFill>
              </a:rPr>
              <a:t>𝑖𝑛</a:t>
            </a:r>
            <a:r>
              <a:rPr lang="en-US" sz="1800" dirty="0"/>
              <a:t>: max reachable vertex ID on incoming paths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𝑣</a:t>
            </a:r>
            <a:r>
              <a:rPr lang="en-US" sz="1800" baseline="-25000" dirty="0">
                <a:solidFill>
                  <a:srgbClr val="FF0000"/>
                </a:solidFill>
              </a:rPr>
              <a:t>𝑜𝑢𝑡</a:t>
            </a:r>
            <a:r>
              <a:rPr lang="en-US" sz="1800" dirty="0"/>
              <a:t>: max reachable vertex ID on outgoing paths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Step 1: signature initialization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Initializes signature values to vertex ID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Step 2: maximum-value propagation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Updates signatures until fixed-point reached</a:t>
            </a:r>
          </a:p>
          <a:p>
            <a:pPr marL="914400" lvl="2" indent="0">
              <a:spcBef>
                <a:spcPts val="450"/>
              </a:spcBef>
              <a:buNone/>
            </a:pPr>
            <a:r>
              <a:rPr lang="en-US" sz="1800" dirty="0">
                <a:solidFill>
                  <a:schemeClr val="bg1"/>
                </a:solidFill>
                <a:cs typeface="Times New Roman" panose="02020603050405020304" pitchFamily="18" charset="0"/>
              </a:rPr>
              <a:t>𝑣</a:t>
            </a:r>
            <a:r>
              <a:rPr lang="en-US" sz="1800" baseline="-25000" dirty="0">
                <a:solidFill>
                  <a:schemeClr val="bg1"/>
                </a:solidFill>
                <a:cs typeface="Times New Roman" panose="02020603050405020304" pitchFamily="18" charset="0"/>
              </a:rPr>
              <a:t>𝑖𝑛</a:t>
            </a:r>
            <a:r>
              <a:rPr lang="en-US" sz="1600" dirty="0">
                <a:solidFill>
                  <a:schemeClr val="bg1"/>
                </a:solidFill>
              </a:rPr>
              <a:t> = max of itself and </a:t>
            </a:r>
            <a:r>
              <a:rPr lang="en-US" sz="1800" dirty="0">
                <a:solidFill>
                  <a:schemeClr val="bg1"/>
                </a:solidFill>
                <a:cs typeface="Times New Roman" panose="02020603050405020304" pitchFamily="18" charset="0"/>
              </a:rPr>
              <a:t>𝑣</a:t>
            </a:r>
            <a:r>
              <a:rPr lang="en-US" sz="1800" baseline="-25000" dirty="0">
                <a:solidFill>
                  <a:schemeClr val="bg1"/>
                </a:solidFill>
                <a:cs typeface="Times New Roman" panose="02020603050405020304" pitchFamily="18" charset="0"/>
              </a:rPr>
              <a:t>𝑖𝑛</a:t>
            </a:r>
            <a:r>
              <a:rPr lang="en-US" sz="1600" baseline="-250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of in-neighbors</a:t>
            </a:r>
          </a:p>
          <a:p>
            <a:pPr marL="914400" lvl="2" indent="0">
              <a:spcBef>
                <a:spcPts val="450"/>
              </a:spcBef>
              <a:buNone/>
            </a:pPr>
            <a:r>
              <a:rPr lang="en-US" sz="1800" dirty="0">
                <a:solidFill>
                  <a:schemeClr val="bg1"/>
                </a:solidFill>
                <a:cs typeface="Times New Roman" panose="02020603050405020304" pitchFamily="18" charset="0"/>
              </a:rPr>
              <a:t>𝑣</a:t>
            </a:r>
            <a:r>
              <a:rPr lang="en-US" sz="1800" baseline="-25000" dirty="0">
                <a:solidFill>
                  <a:schemeClr val="bg1"/>
                </a:solidFill>
                <a:cs typeface="Times New Roman" panose="02020603050405020304" pitchFamily="18" charset="0"/>
              </a:rPr>
              <a:t>𝑜𝑢𝑡</a:t>
            </a:r>
            <a:r>
              <a:rPr lang="en-US" sz="1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= max of itself and </a:t>
            </a:r>
            <a:r>
              <a:rPr lang="en-US" sz="1800" dirty="0">
                <a:solidFill>
                  <a:schemeClr val="bg1"/>
                </a:solidFill>
                <a:cs typeface="Times New Roman" panose="02020603050405020304" pitchFamily="18" charset="0"/>
              </a:rPr>
              <a:t>𝑣</a:t>
            </a:r>
            <a:r>
              <a:rPr lang="en-US" sz="1800" baseline="-25000" dirty="0">
                <a:solidFill>
                  <a:schemeClr val="bg1"/>
                </a:solidFill>
                <a:cs typeface="Times New Roman" panose="02020603050405020304" pitchFamily="18" charset="0"/>
              </a:rPr>
              <a:t>𝑜𝑢𝑡</a:t>
            </a:r>
            <a:r>
              <a:rPr lang="en-US" sz="1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of out-neighbors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Step 3: edge removal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Delete edges between differing signatures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Repeat above steps until every vertex satisfies 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𝑣</a:t>
            </a:r>
            <a:r>
              <a:rPr lang="en-US" sz="2800" baseline="-25000" dirty="0">
                <a:solidFill>
                  <a:schemeClr val="bg1"/>
                </a:solidFill>
                <a:cs typeface="Times New Roman" panose="02020603050405020304" pitchFamily="18" charset="0"/>
              </a:rPr>
              <a:t>𝑖𝑛</a:t>
            </a:r>
            <a:r>
              <a:rPr lang="en-US" sz="2400" dirty="0">
                <a:solidFill>
                  <a:schemeClr val="bg1"/>
                </a:solidFill>
              </a:rPr>
              <a:t> = 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𝑣</a:t>
            </a:r>
            <a:r>
              <a:rPr lang="en-US" sz="2800" baseline="-25000" dirty="0">
                <a:solidFill>
                  <a:schemeClr val="bg1"/>
                </a:solidFill>
                <a:cs typeface="Times New Roman" panose="02020603050405020304" pitchFamily="18" charset="0"/>
              </a:rPr>
              <a:t>out</a:t>
            </a:r>
            <a:endParaRPr lang="en-US" sz="2400" baseline="-25000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5CA57D-ACF1-F758-7375-326A0F59C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48F30-BD2B-5F41-ADCB-AE9D0A60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9F4A-4795-E84E-8EB4-2F23E9A42D41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4A95B8-1392-D056-0ABE-77E3A5A75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3620" y="1885950"/>
            <a:ext cx="2793977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8336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6D584B-2D83-014B-AF84-1CFC93D0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Parallel ECL-SCC Algorithm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B510A05-56A9-6A07-CD1D-8AA54C6BE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5075"/>
            <a:ext cx="8226425" cy="4708525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Computes two signature values for each vertex</a:t>
            </a:r>
          </a:p>
          <a:p>
            <a:pPr lvl="1"/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𝑣</a:t>
            </a:r>
            <a:r>
              <a:rPr lang="en-US" sz="1800" baseline="-25000" dirty="0">
                <a:solidFill>
                  <a:schemeClr val="bg1">
                    <a:lumMod val="65000"/>
                  </a:schemeClr>
                </a:solidFill>
              </a:rPr>
              <a:t>𝑖𝑛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: max reachable vertex ID on incoming paths</a:t>
            </a:r>
          </a:p>
          <a:p>
            <a:pPr lvl="1"/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𝑣</a:t>
            </a:r>
            <a:r>
              <a:rPr lang="en-US" sz="1800" baseline="-25000" dirty="0">
                <a:solidFill>
                  <a:schemeClr val="bg1">
                    <a:lumMod val="65000"/>
                  </a:schemeClr>
                </a:solidFill>
              </a:rPr>
              <a:t>𝑜𝑢𝑡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: max reachable vertex ID on outgoing paths</a:t>
            </a:r>
          </a:p>
          <a:p>
            <a:r>
              <a:rPr lang="en-US" sz="2400" dirty="0"/>
              <a:t>Step 1: signature initialization</a:t>
            </a:r>
          </a:p>
          <a:p>
            <a:pPr lvl="1"/>
            <a:r>
              <a:rPr lang="en-US" sz="1800" dirty="0"/>
              <a:t>Initializes signature values to vertex ID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Step 2: maximum-value propagation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Updates signatures until fixed-point reached</a:t>
            </a:r>
          </a:p>
          <a:p>
            <a:pPr marL="914400" lvl="2" indent="0">
              <a:spcBef>
                <a:spcPts val="450"/>
              </a:spcBef>
              <a:buNone/>
            </a:pPr>
            <a:r>
              <a:rPr lang="en-US" sz="1800" dirty="0">
                <a:solidFill>
                  <a:schemeClr val="bg1"/>
                </a:solidFill>
                <a:cs typeface="Times New Roman" panose="02020603050405020304" pitchFamily="18" charset="0"/>
              </a:rPr>
              <a:t>𝑣</a:t>
            </a:r>
            <a:r>
              <a:rPr lang="en-US" sz="1800" baseline="-25000" dirty="0">
                <a:solidFill>
                  <a:schemeClr val="bg1"/>
                </a:solidFill>
                <a:cs typeface="Times New Roman" panose="02020603050405020304" pitchFamily="18" charset="0"/>
              </a:rPr>
              <a:t>𝑖𝑛</a:t>
            </a:r>
            <a:r>
              <a:rPr lang="en-US" sz="1600" dirty="0">
                <a:solidFill>
                  <a:schemeClr val="bg1"/>
                </a:solidFill>
              </a:rPr>
              <a:t> = max of itself and </a:t>
            </a:r>
            <a:r>
              <a:rPr lang="en-US" sz="1800" dirty="0">
                <a:solidFill>
                  <a:schemeClr val="bg1"/>
                </a:solidFill>
                <a:cs typeface="Times New Roman" panose="02020603050405020304" pitchFamily="18" charset="0"/>
              </a:rPr>
              <a:t>𝑣</a:t>
            </a:r>
            <a:r>
              <a:rPr lang="en-US" sz="1800" baseline="-25000" dirty="0">
                <a:solidFill>
                  <a:schemeClr val="bg1"/>
                </a:solidFill>
                <a:cs typeface="Times New Roman" panose="02020603050405020304" pitchFamily="18" charset="0"/>
              </a:rPr>
              <a:t>𝑖𝑛</a:t>
            </a:r>
            <a:r>
              <a:rPr lang="en-US" sz="1600" baseline="-250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of in-neighbors</a:t>
            </a:r>
          </a:p>
          <a:p>
            <a:pPr marL="914400" lvl="2" indent="0">
              <a:spcBef>
                <a:spcPts val="450"/>
              </a:spcBef>
              <a:buNone/>
            </a:pPr>
            <a:r>
              <a:rPr lang="en-US" sz="1800" dirty="0">
                <a:solidFill>
                  <a:schemeClr val="bg1"/>
                </a:solidFill>
                <a:cs typeface="Times New Roman" panose="02020603050405020304" pitchFamily="18" charset="0"/>
              </a:rPr>
              <a:t>𝑣</a:t>
            </a:r>
            <a:r>
              <a:rPr lang="en-US" sz="1800" baseline="-25000" dirty="0">
                <a:solidFill>
                  <a:schemeClr val="bg1"/>
                </a:solidFill>
                <a:cs typeface="Times New Roman" panose="02020603050405020304" pitchFamily="18" charset="0"/>
              </a:rPr>
              <a:t>𝑜𝑢𝑡</a:t>
            </a:r>
            <a:r>
              <a:rPr lang="en-US" sz="1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= max of itself and </a:t>
            </a:r>
            <a:r>
              <a:rPr lang="en-US" sz="1800" dirty="0">
                <a:solidFill>
                  <a:schemeClr val="bg1"/>
                </a:solidFill>
                <a:cs typeface="Times New Roman" panose="02020603050405020304" pitchFamily="18" charset="0"/>
              </a:rPr>
              <a:t>𝑣</a:t>
            </a:r>
            <a:r>
              <a:rPr lang="en-US" sz="1800" baseline="-25000" dirty="0">
                <a:solidFill>
                  <a:schemeClr val="bg1"/>
                </a:solidFill>
                <a:cs typeface="Times New Roman" panose="02020603050405020304" pitchFamily="18" charset="0"/>
              </a:rPr>
              <a:t>𝑜𝑢𝑡</a:t>
            </a:r>
            <a:r>
              <a:rPr lang="en-US" sz="1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of out-neighbors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Step 3: edge removal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Delete edges between differing signatures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Repeat above steps until every vertex satisfies 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𝑣</a:t>
            </a:r>
            <a:r>
              <a:rPr lang="en-US" sz="2800" baseline="-25000" dirty="0">
                <a:solidFill>
                  <a:schemeClr val="bg1"/>
                </a:solidFill>
                <a:cs typeface="Times New Roman" panose="02020603050405020304" pitchFamily="18" charset="0"/>
              </a:rPr>
              <a:t>𝑖𝑛</a:t>
            </a:r>
            <a:r>
              <a:rPr lang="en-US" sz="2400" dirty="0">
                <a:solidFill>
                  <a:schemeClr val="bg1"/>
                </a:solidFill>
              </a:rPr>
              <a:t> = 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𝑣</a:t>
            </a:r>
            <a:r>
              <a:rPr lang="en-US" sz="2800" baseline="-25000" dirty="0">
                <a:solidFill>
                  <a:schemeClr val="bg1"/>
                </a:solidFill>
                <a:cs typeface="Times New Roman" panose="02020603050405020304" pitchFamily="18" charset="0"/>
              </a:rPr>
              <a:t>out</a:t>
            </a:r>
            <a:endParaRPr lang="en-US" sz="2400" baseline="-25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2151EE-CF0A-DD1A-53E1-5890D845C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48F30-BD2B-5F41-ADCB-AE9D0A60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9F4A-4795-E84E-8EB4-2F23E9A42D41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1B7AB92-D302-BAD1-F0E4-D34077BF3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6460" y="1885950"/>
            <a:ext cx="3021923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8698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6D584B-2D83-014B-AF84-1CFC93D0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Parallel ECL-SCC Algorithm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AC3D68-FA09-3F18-B8A6-5CD5DA876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5075"/>
            <a:ext cx="8226425" cy="4708525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Computes two signature values for each vertex</a:t>
            </a:r>
          </a:p>
          <a:p>
            <a:pPr lvl="1"/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𝑣</a:t>
            </a:r>
            <a:r>
              <a:rPr lang="en-US" sz="1800" baseline="-25000" dirty="0">
                <a:solidFill>
                  <a:schemeClr val="bg1">
                    <a:lumMod val="65000"/>
                  </a:schemeClr>
                </a:solidFill>
              </a:rPr>
              <a:t>𝑖𝑛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: max reachable vertex ID on incoming paths</a:t>
            </a:r>
          </a:p>
          <a:p>
            <a:pPr lvl="1"/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𝑣</a:t>
            </a:r>
            <a:r>
              <a:rPr lang="en-US" sz="1800" baseline="-25000" dirty="0">
                <a:solidFill>
                  <a:schemeClr val="bg1">
                    <a:lumMod val="65000"/>
                  </a:schemeClr>
                </a:solidFill>
              </a:rPr>
              <a:t>𝑜𝑢𝑡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: max reachable vertex ID on outgoing paths</a:t>
            </a:r>
          </a:p>
          <a:p>
            <a:r>
              <a:rPr lang="en-US" sz="2400" dirty="0"/>
              <a:t>Step 1: signature initialization</a:t>
            </a:r>
          </a:p>
          <a:p>
            <a:pPr lvl="1"/>
            <a:r>
              <a:rPr lang="en-US" sz="1800" dirty="0"/>
              <a:t>Initializes signature values to vertex ID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Step 2: maximum-value propagation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Updates signatures until fixed-point reached</a:t>
            </a:r>
          </a:p>
          <a:p>
            <a:pPr marL="914400" lvl="2" indent="0">
              <a:spcBef>
                <a:spcPts val="450"/>
              </a:spcBef>
              <a:buNone/>
            </a:pPr>
            <a:r>
              <a:rPr lang="en-US" sz="1800" dirty="0">
                <a:solidFill>
                  <a:schemeClr val="bg1"/>
                </a:solidFill>
                <a:cs typeface="Times New Roman" panose="02020603050405020304" pitchFamily="18" charset="0"/>
              </a:rPr>
              <a:t>𝑣</a:t>
            </a:r>
            <a:r>
              <a:rPr lang="en-US" sz="1800" baseline="-25000" dirty="0">
                <a:solidFill>
                  <a:schemeClr val="bg1"/>
                </a:solidFill>
                <a:cs typeface="Times New Roman" panose="02020603050405020304" pitchFamily="18" charset="0"/>
              </a:rPr>
              <a:t>𝑖𝑛</a:t>
            </a:r>
            <a:r>
              <a:rPr lang="en-US" sz="1600" dirty="0">
                <a:solidFill>
                  <a:schemeClr val="bg1"/>
                </a:solidFill>
              </a:rPr>
              <a:t> = max of itself and </a:t>
            </a:r>
            <a:r>
              <a:rPr lang="en-US" sz="1800" dirty="0">
                <a:solidFill>
                  <a:schemeClr val="bg1"/>
                </a:solidFill>
                <a:cs typeface="Times New Roman" panose="02020603050405020304" pitchFamily="18" charset="0"/>
              </a:rPr>
              <a:t>𝑣</a:t>
            </a:r>
            <a:r>
              <a:rPr lang="en-US" sz="1800" baseline="-25000" dirty="0">
                <a:solidFill>
                  <a:schemeClr val="bg1"/>
                </a:solidFill>
                <a:cs typeface="Times New Roman" panose="02020603050405020304" pitchFamily="18" charset="0"/>
              </a:rPr>
              <a:t>𝑖𝑛</a:t>
            </a:r>
            <a:r>
              <a:rPr lang="en-US" sz="1600" baseline="-250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of in-neighbors</a:t>
            </a:r>
          </a:p>
          <a:p>
            <a:pPr marL="914400" lvl="2" indent="0">
              <a:spcBef>
                <a:spcPts val="450"/>
              </a:spcBef>
              <a:buNone/>
            </a:pPr>
            <a:r>
              <a:rPr lang="en-US" sz="1800" dirty="0">
                <a:solidFill>
                  <a:schemeClr val="bg1"/>
                </a:solidFill>
                <a:cs typeface="Times New Roman" panose="02020603050405020304" pitchFamily="18" charset="0"/>
              </a:rPr>
              <a:t>𝑣</a:t>
            </a:r>
            <a:r>
              <a:rPr lang="en-US" sz="1800" baseline="-25000" dirty="0">
                <a:solidFill>
                  <a:schemeClr val="bg1"/>
                </a:solidFill>
                <a:cs typeface="Times New Roman" panose="02020603050405020304" pitchFamily="18" charset="0"/>
              </a:rPr>
              <a:t>𝑜𝑢𝑡</a:t>
            </a:r>
            <a:r>
              <a:rPr lang="en-US" sz="1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= max of itself and </a:t>
            </a:r>
            <a:r>
              <a:rPr lang="en-US" sz="1800" dirty="0">
                <a:solidFill>
                  <a:schemeClr val="bg1"/>
                </a:solidFill>
                <a:cs typeface="Times New Roman" panose="02020603050405020304" pitchFamily="18" charset="0"/>
              </a:rPr>
              <a:t>𝑣</a:t>
            </a:r>
            <a:r>
              <a:rPr lang="en-US" sz="1800" baseline="-25000" dirty="0">
                <a:solidFill>
                  <a:schemeClr val="bg1"/>
                </a:solidFill>
                <a:cs typeface="Times New Roman" panose="02020603050405020304" pitchFamily="18" charset="0"/>
              </a:rPr>
              <a:t>𝑜𝑢𝑡</a:t>
            </a:r>
            <a:r>
              <a:rPr lang="en-US" sz="1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of out-neighbors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Step 3: edge removal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Delete edges between differing signatures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Repeat above steps until every vertex satisfies 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𝑣</a:t>
            </a:r>
            <a:r>
              <a:rPr lang="en-US" sz="2800" baseline="-25000" dirty="0">
                <a:solidFill>
                  <a:schemeClr val="bg1"/>
                </a:solidFill>
                <a:cs typeface="Times New Roman" panose="02020603050405020304" pitchFamily="18" charset="0"/>
              </a:rPr>
              <a:t>𝑖𝑛</a:t>
            </a:r>
            <a:r>
              <a:rPr lang="en-US" sz="2400" dirty="0">
                <a:solidFill>
                  <a:schemeClr val="bg1"/>
                </a:solidFill>
              </a:rPr>
              <a:t> = 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𝑣</a:t>
            </a:r>
            <a:r>
              <a:rPr lang="en-US" sz="2800" baseline="-25000" dirty="0">
                <a:solidFill>
                  <a:schemeClr val="bg1"/>
                </a:solidFill>
                <a:cs typeface="Times New Roman" panose="02020603050405020304" pitchFamily="18" charset="0"/>
              </a:rPr>
              <a:t>out</a:t>
            </a:r>
            <a:endParaRPr lang="en-US" sz="2400" baseline="-25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8A46AC-EC04-B280-0CC9-FAE3E733E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48F30-BD2B-5F41-ADCB-AE9D0A60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9F4A-4795-E84E-8EB4-2F23E9A42D41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6E55104-50F4-05ED-16CD-409065809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6460" y="1885950"/>
            <a:ext cx="3021923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6136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6D584B-2D83-014B-AF84-1CFC93D0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Parallel ECL-SCC Algorithm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CB5D77-E591-9C5E-E39A-C7E8E8026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5075"/>
            <a:ext cx="8226425" cy="4708525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Computes two signature values for each vertex</a:t>
            </a:r>
          </a:p>
          <a:p>
            <a:pPr lvl="1"/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𝑣</a:t>
            </a:r>
            <a:r>
              <a:rPr lang="en-US" sz="1800" baseline="-25000" dirty="0">
                <a:solidFill>
                  <a:schemeClr val="bg1">
                    <a:lumMod val="65000"/>
                  </a:schemeClr>
                </a:solidFill>
              </a:rPr>
              <a:t>𝑖𝑛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: max reachable vertex ID on incoming paths</a:t>
            </a:r>
          </a:p>
          <a:p>
            <a:pPr lvl="1"/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𝑣</a:t>
            </a:r>
            <a:r>
              <a:rPr lang="en-US" sz="1800" baseline="-25000" dirty="0">
                <a:solidFill>
                  <a:schemeClr val="bg1">
                    <a:lumMod val="65000"/>
                  </a:schemeClr>
                </a:solidFill>
              </a:rPr>
              <a:t>𝑜𝑢𝑡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: max reachable vertex ID on outgoing paths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Step 1: signature initialization</a:t>
            </a:r>
          </a:p>
          <a:p>
            <a:pPr lvl="1"/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Initializes signature values to vertex ID</a:t>
            </a:r>
          </a:p>
          <a:p>
            <a:r>
              <a:rPr lang="en-US" sz="2400" dirty="0"/>
              <a:t>Step 2: maximum-value propagation</a:t>
            </a:r>
          </a:p>
          <a:p>
            <a:pPr lvl="1"/>
            <a:r>
              <a:rPr lang="en-US" sz="1800" dirty="0"/>
              <a:t>Updates signatures until </a:t>
            </a:r>
            <a:r>
              <a:rPr lang="en-US" sz="1800" dirty="0">
                <a:solidFill>
                  <a:srgbClr val="0070C0"/>
                </a:solidFill>
              </a:rPr>
              <a:t>fixed-point</a:t>
            </a:r>
            <a:r>
              <a:rPr lang="en-US" sz="1800" dirty="0"/>
              <a:t> reached</a:t>
            </a:r>
          </a:p>
          <a:p>
            <a:pPr lvl="2">
              <a:spcBef>
                <a:spcPts val="450"/>
              </a:spcBef>
            </a:pPr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𝑣</a:t>
            </a:r>
            <a:r>
              <a:rPr lang="en-US" sz="1800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𝑖𝑛</a:t>
            </a:r>
            <a:r>
              <a:rPr lang="en-US" sz="1600" dirty="0"/>
              <a:t> = max of itself and </a:t>
            </a:r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𝑣</a:t>
            </a:r>
            <a:r>
              <a:rPr lang="en-US" sz="1800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𝑖𝑛</a:t>
            </a:r>
            <a:r>
              <a:rPr lang="en-US" sz="1600" baseline="-25000" dirty="0"/>
              <a:t> </a:t>
            </a:r>
            <a:r>
              <a:rPr lang="en-US" sz="1600" dirty="0"/>
              <a:t>of in-neighbors</a:t>
            </a:r>
          </a:p>
          <a:p>
            <a:pPr lvl="2">
              <a:spcBef>
                <a:spcPts val="450"/>
              </a:spcBef>
            </a:pPr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𝑣</a:t>
            </a:r>
            <a:r>
              <a:rPr lang="en-US" sz="1800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𝑜𝑢𝑡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en-US" sz="1600" dirty="0"/>
              <a:t>= max of itself and </a:t>
            </a:r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𝑣</a:t>
            </a:r>
            <a:r>
              <a:rPr lang="en-US" sz="1800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𝑜𝑢𝑡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en-US" sz="1600" dirty="0"/>
              <a:t>of out-neighbors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Step 3: edge removal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Delete edges between differing signatures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Repeat above steps until every vertex satisfies 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𝑣</a:t>
            </a:r>
            <a:r>
              <a:rPr lang="en-US" sz="2800" baseline="-25000" dirty="0">
                <a:solidFill>
                  <a:schemeClr val="bg1"/>
                </a:solidFill>
                <a:cs typeface="Times New Roman" panose="02020603050405020304" pitchFamily="18" charset="0"/>
              </a:rPr>
              <a:t>𝑖𝑛</a:t>
            </a:r>
            <a:r>
              <a:rPr lang="en-US" sz="2400" dirty="0">
                <a:solidFill>
                  <a:schemeClr val="bg1"/>
                </a:solidFill>
              </a:rPr>
              <a:t> = 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𝑣</a:t>
            </a:r>
            <a:r>
              <a:rPr lang="en-US" sz="2800" baseline="-25000" dirty="0">
                <a:solidFill>
                  <a:schemeClr val="bg1"/>
                </a:solidFill>
                <a:cs typeface="Times New Roman" panose="02020603050405020304" pitchFamily="18" charset="0"/>
              </a:rPr>
              <a:t>out</a:t>
            </a:r>
            <a:endParaRPr lang="en-US" sz="2400" baseline="-25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A6F87D-1FC4-92D7-2B33-17ABB5700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48F30-BD2B-5F41-ADCB-AE9D0A60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9F4A-4795-E84E-8EB4-2F23E9A42D41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09EF085-829E-428D-E8CA-FF7C3FCF7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6460" y="1885950"/>
            <a:ext cx="3021923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9788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6D584B-2D83-014B-AF84-1CFC93D0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Parallel ECL-SCC Algorithm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DC850BD-63BF-5D4E-9963-05D9DDC99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5075"/>
            <a:ext cx="8226425" cy="4708525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Computes two signature values for each vertex</a:t>
            </a:r>
          </a:p>
          <a:p>
            <a:pPr lvl="1"/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𝑣</a:t>
            </a:r>
            <a:r>
              <a:rPr lang="en-US" sz="1800" baseline="-25000" dirty="0">
                <a:solidFill>
                  <a:schemeClr val="bg1">
                    <a:lumMod val="65000"/>
                  </a:schemeClr>
                </a:solidFill>
              </a:rPr>
              <a:t>𝑖𝑛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: max reachable vertex ID on incoming paths</a:t>
            </a:r>
          </a:p>
          <a:p>
            <a:pPr lvl="1"/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𝑣</a:t>
            </a:r>
            <a:r>
              <a:rPr lang="en-US" sz="1800" baseline="-25000" dirty="0">
                <a:solidFill>
                  <a:schemeClr val="bg1">
                    <a:lumMod val="65000"/>
                  </a:schemeClr>
                </a:solidFill>
              </a:rPr>
              <a:t>𝑜𝑢𝑡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: max reachable vertex ID on outgoing paths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Step 1: signature initialization</a:t>
            </a:r>
          </a:p>
          <a:p>
            <a:pPr lvl="1"/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Initializes signature values to vertex ID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Step 2: maximum-value propagation</a:t>
            </a:r>
          </a:p>
          <a:p>
            <a:pPr lvl="1"/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Updates signatures until fixed-point reached</a:t>
            </a:r>
          </a:p>
          <a:p>
            <a:pPr lvl="2">
              <a:spcBef>
                <a:spcPts val="450"/>
              </a:spcBef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𝑣</a:t>
            </a:r>
            <a:r>
              <a:rPr lang="en-US" sz="1800" baseline="-25000" dirty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𝑖𝑛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= max of itself and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𝑣</a:t>
            </a:r>
            <a:r>
              <a:rPr lang="en-US" sz="1800" baseline="-25000" dirty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𝑖𝑛</a:t>
            </a:r>
            <a:r>
              <a:rPr lang="en-US" sz="1600" baseline="-25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of in-neighbors</a:t>
            </a:r>
          </a:p>
          <a:p>
            <a:pPr lvl="2">
              <a:spcBef>
                <a:spcPts val="450"/>
              </a:spcBef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𝑣</a:t>
            </a:r>
            <a:r>
              <a:rPr lang="en-US" sz="1800" baseline="-25000" dirty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𝑜𝑢𝑡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= max of itself and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𝑣</a:t>
            </a:r>
            <a:r>
              <a:rPr lang="en-US" sz="1800" baseline="-25000" dirty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𝑜𝑢𝑡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of out-neighbors</a:t>
            </a:r>
          </a:p>
          <a:p>
            <a:r>
              <a:rPr lang="en-US" sz="2400" dirty="0"/>
              <a:t>Step 3: edge removal</a:t>
            </a:r>
          </a:p>
          <a:p>
            <a:pPr lvl="1"/>
            <a:r>
              <a:rPr lang="en-US" sz="1800" dirty="0"/>
              <a:t>Delete edges between differing signatures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Repeat above steps until every vertex satisfies 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𝑣</a:t>
            </a:r>
            <a:r>
              <a:rPr lang="en-US" sz="2800" baseline="-25000" dirty="0">
                <a:solidFill>
                  <a:schemeClr val="bg1"/>
                </a:solidFill>
                <a:cs typeface="Times New Roman" panose="02020603050405020304" pitchFamily="18" charset="0"/>
              </a:rPr>
              <a:t>𝑖𝑛</a:t>
            </a:r>
            <a:r>
              <a:rPr lang="en-US" sz="2400" dirty="0">
                <a:solidFill>
                  <a:schemeClr val="bg1"/>
                </a:solidFill>
              </a:rPr>
              <a:t> = 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𝑣</a:t>
            </a:r>
            <a:r>
              <a:rPr lang="en-US" sz="2800" baseline="-25000" dirty="0">
                <a:solidFill>
                  <a:schemeClr val="bg1"/>
                </a:solidFill>
                <a:cs typeface="Times New Roman" panose="02020603050405020304" pitchFamily="18" charset="0"/>
              </a:rPr>
              <a:t>out</a:t>
            </a:r>
            <a:endParaRPr lang="en-US" sz="2400" baseline="-25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AEC6EB-2520-225B-41B2-AD442646A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48F30-BD2B-5F41-ADCB-AE9D0A60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9F4A-4795-E84E-8EB4-2F23E9A42D41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4D7097E-DA50-5BA0-F5A4-2E6A6AE34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6460" y="1885950"/>
            <a:ext cx="3021923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3955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6D584B-2D83-014B-AF84-1CFC93D0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Parallel ECL-SCC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1E422-4331-F225-4ABC-635D9D9AA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Computes two signature values for each vertex</a:t>
            </a:r>
          </a:p>
          <a:p>
            <a:pPr lvl="1"/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𝑣</a:t>
            </a:r>
            <a:r>
              <a:rPr lang="en-US" sz="1800" baseline="-25000" dirty="0">
                <a:solidFill>
                  <a:schemeClr val="bg1">
                    <a:lumMod val="65000"/>
                  </a:schemeClr>
                </a:solidFill>
              </a:rPr>
              <a:t>𝑖𝑛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: max reachable vertex ID on incoming paths</a:t>
            </a:r>
          </a:p>
          <a:p>
            <a:pPr lvl="1"/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𝑣</a:t>
            </a:r>
            <a:r>
              <a:rPr lang="en-US" sz="1800" baseline="-25000" dirty="0">
                <a:solidFill>
                  <a:schemeClr val="bg1">
                    <a:lumMod val="65000"/>
                  </a:schemeClr>
                </a:solidFill>
              </a:rPr>
              <a:t>𝑜𝑢𝑡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: max reachable vertex ID on outgoing paths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Step 1: signature initialization</a:t>
            </a:r>
          </a:p>
          <a:p>
            <a:pPr lvl="1"/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Initializes signature values to vertex ID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Step 2: maximum-value propagation</a:t>
            </a:r>
          </a:p>
          <a:p>
            <a:pPr lvl="1"/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Updates signatures until fixed-point reached</a:t>
            </a:r>
          </a:p>
          <a:p>
            <a:pPr lvl="2">
              <a:spcBef>
                <a:spcPts val="450"/>
              </a:spcBef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𝑣</a:t>
            </a:r>
            <a:r>
              <a:rPr lang="en-US" sz="1800" baseline="-25000" dirty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𝑖𝑛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= max of itself and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𝑣</a:t>
            </a:r>
            <a:r>
              <a:rPr lang="en-US" sz="1800" baseline="-25000" dirty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𝑖𝑛</a:t>
            </a:r>
            <a:r>
              <a:rPr lang="en-US" sz="1600" baseline="-25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of in-neighbors</a:t>
            </a:r>
          </a:p>
          <a:p>
            <a:pPr lvl="2">
              <a:spcBef>
                <a:spcPts val="450"/>
              </a:spcBef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𝑣</a:t>
            </a:r>
            <a:r>
              <a:rPr lang="en-US" sz="1800" baseline="-25000" dirty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𝑜𝑢𝑡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= max of itself and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𝑣</a:t>
            </a:r>
            <a:r>
              <a:rPr lang="en-US" sz="1800" baseline="-25000" dirty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𝑜𝑢𝑡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of out-neighbors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Step 3: edge removal</a:t>
            </a:r>
          </a:p>
          <a:p>
            <a:pPr lvl="1"/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Delete edges between differing signatures</a:t>
            </a:r>
          </a:p>
          <a:p>
            <a:pPr>
              <a:spcBef>
                <a:spcPts val="450"/>
              </a:spcBef>
            </a:pPr>
            <a:r>
              <a:rPr lang="en-US" sz="2400" dirty="0"/>
              <a:t>Repeat above steps until every vertex satisfies 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𝑣</a:t>
            </a:r>
            <a:r>
              <a:rPr lang="en-US" sz="2800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𝑖𝑛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=</a:t>
            </a:r>
            <a:r>
              <a:rPr lang="en-US" sz="2400" dirty="0"/>
              <a:t> 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𝑣</a:t>
            </a:r>
            <a:r>
              <a:rPr lang="en-US" sz="2800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out</a:t>
            </a:r>
            <a:endParaRPr lang="en-US" sz="2400" baseline="-25000" dirty="0"/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45F47C-C281-5C55-238C-FEB1B4435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48F30-BD2B-5F41-ADCB-AE9D0A60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9F4A-4795-E84E-8EB4-2F23E9A42D41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4A68F86-82D9-CA48-5A8B-514DE2602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6460" y="1885950"/>
            <a:ext cx="3021923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2221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6D584B-2D83-014B-AF84-1CFC93D0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Parallel ECL-SCC Algorithm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02634D-40FB-2AE4-E92C-7FFE25B23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5075"/>
            <a:ext cx="8226425" cy="4708525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Computes two signature values for each vertex</a:t>
            </a:r>
          </a:p>
          <a:p>
            <a:pPr lvl="1"/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𝑣</a:t>
            </a:r>
            <a:r>
              <a:rPr lang="en-US" sz="1800" baseline="-25000" dirty="0">
                <a:solidFill>
                  <a:schemeClr val="bg1">
                    <a:lumMod val="65000"/>
                  </a:schemeClr>
                </a:solidFill>
              </a:rPr>
              <a:t>𝑖𝑛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: max reachable vertex ID on incoming paths</a:t>
            </a:r>
          </a:p>
          <a:p>
            <a:pPr lvl="1"/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𝑣</a:t>
            </a:r>
            <a:r>
              <a:rPr lang="en-US" sz="1800" baseline="-25000" dirty="0">
                <a:solidFill>
                  <a:schemeClr val="bg1">
                    <a:lumMod val="65000"/>
                  </a:schemeClr>
                </a:solidFill>
              </a:rPr>
              <a:t>𝑜𝑢𝑡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: max reachable vertex ID on outgoing paths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Step 1: signature initialization</a:t>
            </a:r>
          </a:p>
          <a:p>
            <a:pPr lvl="1"/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Initializes signature values to vertex ID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Step 2: maximum-value propagation</a:t>
            </a:r>
          </a:p>
          <a:p>
            <a:pPr lvl="1"/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Updates signatures until fixed-point reached</a:t>
            </a:r>
          </a:p>
          <a:p>
            <a:pPr lvl="2">
              <a:spcBef>
                <a:spcPts val="450"/>
              </a:spcBef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𝑣</a:t>
            </a:r>
            <a:r>
              <a:rPr lang="en-US" sz="1800" baseline="-25000" dirty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𝑖𝑛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= max of itself and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𝑣</a:t>
            </a:r>
            <a:r>
              <a:rPr lang="en-US" sz="1800" baseline="-25000" dirty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𝑖𝑛</a:t>
            </a:r>
            <a:r>
              <a:rPr lang="en-US" sz="1600" baseline="-25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of in-neighbors</a:t>
            </a:r>
          </a:p>
          <a:p>
            <a:pPr lvl="2">
              <a:spcBef>
                <a:spcPts val="450"/>
              </a:spcBef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𝑣</a:t>
            </a:r>
            <a:r>
              <a:rPr lang="en-US" sz="1800" baseline="-25000" dirty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𝑜𝑢𝑡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= max of itself and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𝑣</a:t>
            </a:r>
            <a:r>
              <a:rPr lang="en-US" sz="1800" baseline="-25000" dirty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𝑜𝑢𝑡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of out-neighbors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Step 3: edge removal</a:t>
            </a:r>
          </a:p>
          <a:p>
            <a:pPr lvl="1"/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Delete edges between differing signatures</a:t>
            </a:r>
          </a:p>
          <a:p>
            <a:pPr>
              <a:spcBef>
                <a:spcPts val="450"/>
              </a:spcBef>
            </a:pPr>
            <a:r>
              <a:rPr lang="en-US" sz="2400" dirty="0"/>
              <a:t>Repeat above steps until every vertex satisfies 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𝑣</a:t>
            </a:r>
            <a:r>
              <a:rPr lang="en-US" sz="2800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𝑖𝑛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=</a:t>
            </a:r>
            <a:r>
              <a:rPr lang="en-US" sz="2400" dirty="0"/>
              <a:t> 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𝑣</a:t>
            </a:r>
            <a:r>
              <a:rPr lang="en-US" sz="2800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out</a:t>
            </a:r>
            <a:endParaRPr lang="en-US" sz="2400" baseline="-250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406636-E48D-3E77-3F9E-964A78E75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48F30-BD2B-5F41-ADCB-AE9D0A60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9F4A-4795-E84E-8EB4-2F23E9A42D41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299EA12-91CD-6FDF-4AA9-EE6E80F48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6460" y="1885950"/>
            <a:ext cx="3021921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9584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165EF-D110-FCD1-2ED4-B89EF9FA2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7688"/>
            <a:ext cx="8382000" cy="639762"/>
          </a:xfrm>
        </p:spPr>
        <p:txBody>
          <a:bodyPr/>
          <a:lstStyle/>
          <a:p>
            <a:r>
              <a:rPr lang="en-US" dirty="0"/>
              <a:t>SCC Detection in Sweep-based Solvers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C24D2-2525-DBF7-A0E7-29CA89186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5075"/>
            <a:ext cx="8226425" cy="47085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Sweep solvers for thermal radiation transfer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</a:rPr>
              <a:t>Sweep</a:t>
            </a:r>
            <a:r>
              <a:rPr lang="en-US" dirty="0"/>
              <a:t> over domain in multiple </a:t>
            </a:r>
            <a:r>
              <a:rPr lang="en-US" dirty="0">
                <a:solidFill>
                  <a:srgbClr val="0070C0"/>
                </a:solidFill>
              </a:rPr>
              <a:t>directions Ω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Each direction induces a </a:t>
            </a:r>
            <a:r>
              <a:rPr lang="en-US" dirty="0">
                <a:solidFill>
                  <a:srgbClr val="FF0000"/>
                </a:solidFill>
              </a:rPr>
              <a:t>directed graph</a:t>
            </a:r>
          </a:p>
          <a:p>
            <a:pPr lvl="4"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</a:rPr>
              <a:t>Cycles</a:t>
            </a:r>
            <a:r>
              <a:rPr lang="en-US" dirty="0"/>
              <a:t> in induced graphs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Can lead to accuracy and </a:t>
            </a:r>
            <a:r>
              <a:rPr lang="en-US" dirty="0" err="1"/>
              <a:t>livelock</a:t>
            </a:r>
            <a:r>
              <a:rPr lang="en-US" dirty="0"/>
              <a:t> issues</a:t>
            </a:r>
          </a:p>
          <a:p>
            <a:pPr lvl="4"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SCC identification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Critical first step in some sweeping algorithms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Needs to be performed for each sweep direction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E37AC-E59A-B282-3264-6CD5C6D89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5ACD69-6F96-D2EE-BD19-513433DAF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E17E0E-B18E-6099-4358-D6550830F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953" y="2743200"/>
            <a:ext cx="2165448" cy="11476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9086F6-34B9-C0F0-063B-956F8F553299}"/>
              </a:ext>
            </a:extLst>
          </p:cNvPr>
          <p:cNvSpPr txBox="1"/>
          <p:nvPr/>
        </p:nvSpPr>
        <p:spPr>
          <a:xfrm>
            <a:off x="6902353" y="3928646"/>
            <a:ext cx="2165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Plimpton et al. 2005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DE7B393-6CCF-F5E0-ACCC-BB58EF531CA4}"/>
              </a:ext>
            </a:extLst>
          </p:cNvPr>
          <p:cNvCxnSpPr>
            <a:cxnSpLocks/>
          </p:cNvCxnSpPr>
          <p:nvPr/>
        </p:nvCxnSpPr>
        <p:spPr>
          <a:xfrm>
            <a:off x="7816753" y="2906809"/>
            <a:ext cx="0" cy="26477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F23879E-9620-0AF3-9401-B59FE977B246}"/>
              </a:ext>
            </a:extLst>
          </p:cNvPr>
          <p:cNvSpPr txBox="1"/>
          <p:nvPr/>
        </p:nvSpPr>
        <p:spPr>
          <a:xfrm>
            <a:off x="7586287" y="3099662"/>
            <a:ext cx="538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l-GR" dirty="0"/>
              <a:t>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17485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8D320A63-4866-826E-6A5E-FC61EC33C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267200"/>
            <a:ext cx="166077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86D584B-2D83-014B-AF84-1CFC93D0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ECL-SCC Parallelization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B64472-AB49-D647-B2FE-98B3DDB55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5075"/>
            <a:ext cx="8226425" cy="4708525"/>
          </a:xfrm>
        </p:spPr>
        <p:txBody>
          <a:bodyPr/>
          <a:lstStyle/>
          <a:p>
            <a:r>
              <a:rPr lang="en-US" dirty="0"/>
              <a:t>Algorithm designed to be </a:t>
            </a:r>
            <a:r>
              <a:rPr lang="en-US" dirty="0">
                <a:solidFill>
                  <a:srgbClr val="FF0000"/>
                </a:solidFill>
              </a:rPr>
              <a:t>parallelism friendly</a:t>
            </a:r>
          </a:p>
          <a:p>
            <a:pPr lvl="1"/>
            <a:r>
              <a:rPr lang="en-US" dirty="0"/>
              <a:t>No depth- or breadth-first search</a:t>
            </a:r>
          </a:p>
          <a:p>
            <a:pPr lvl="1"/>
            <a:r>
              <a:rPr lang="en-US" dirty="0"/>
              <a:t>Starts out with high degree of parallelism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Uses every vertex simultaneously as a “pivot”</a:t>
            </a:r>
          </a:p>
          <a:p>
            <a:pPr lvl="4"/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GPU friendly</a:t>
            </a:r>
          </a:p>
          <a:p>
            <a:pPr lvl="1"/>
            <a:r>
              <a:rPr lang="en-US" dirty="0"/>
              <a:t>No recursion, little or no explicit synchronization</a:t>
            </a:r>
          </a:p>
          <a:p>
            <a:pPr lvl="2"/>
            <a:r>
              <a:rPr lang="en-US" dirty="0"/>
              <a:t>Initialization is </a:t>
            </a:r>
            <a:r>
              <a:rPr lang="en-US" dirty="0">
                <a:solidFill>
                  <a:srgbClr val="0070C0"/>
                </a:solidFill>
              </a:rPr>
              <a:t>embarrassingly parallel</a:t>
            </a:r>
          </a:p>
          <a:p>
            <a:pPr lvl="2"/>
            <a:r>
              <a:rPr lang="en-US" dirty="0"/>
              <a:t>Vertex-ID propagation is </a:t>
            </a:r>
            <a:r>
              <a:rPr lang="en-US" dirty="0">
                <a:solidFill>
                  <a:srgbClr val="0070C0"/>
                </a:solidFill>
              </a:rPr>
              <a:t>atomic-free</a:t>
            </a:r>
            <a:endParaRPr lang="en-US" dirty="0"/>
          </a:p>
          <a:p>
            <a:pPr lvl="2"/>
            <a:r>
              <a:rPr lang="en-US" dirty="0"/>
              <a:t>Edge removal uses </a:t>
            </a:r>
            <a:r>
              <a:rPr lang="en-US" dirty="0">
                <a:solidFill>
                  <a:srgbClr val="0070C0"/>
                </a:solidFill>
              </a:rPr>
              <a:t>atomic </a:t>
            </a:r>
            <a:r>
              <a:rPr lang="en-US" dirty="0"/>
              <a:t>operations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880AA-B6F3-CB41-18FE-5ABE133D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48F30-BD2B-5F41-ADCB-AE9D0A60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9F4A-4795-E84E-8EB4-2F23E9A42D41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03461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6D584B-2D83-014B-AF84-1CFC93D0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ECL-SCC Performance Optimization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B64472-AB49-D647-B2FE-98B3DDB55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5075"/>
            <a:ext cx="8226425" cy="4708525"/>
          </a:xfrm>
        </p:spPr>
        <p:txBody>
          <a:bodyPr>
            <a:normAutofit/>
          </a:bodyPr>
          <a:lstStyle/>
          <a:p>
            <a:r>
              <a:rPr lang="en-US" dirty="0"/>
              <a:t>Vertex-ID propagation</a:t>
            </a:r>
          </a:p>
          <a:p>
            <a:pPr lvl="1"/>
            <a:r>
              <a:rPr lang="en-US" dirty="0"/>
              <a:t>Employs “</a:t>
            </a:r>
            <a:r>
              <a:rPr lang="en-US" dirty="0">
                <a:solidFill>
                  <a:srgbClr val="0070C0"/>
                </a:solidFill>
              </a:rPr>
              <a:t>path compression</a:t>
            </a:r>
            <a:r>
              <a:rPr lang="en-US" dirty="0"/>
              <a:t>” idea from union-find</a:t>
            </a:r>
          </a:p>
          <a:p>
            <a:pPr lvl="2"/>
            <a:r>
              <a:rPr lang="en-US" dirty="0"/>
              <a:t>Enables faster label propagation</a:t>
            </a:r>
          </a:p>
          <a:p>
            <a:pPr lvl="1"/>
            <a:r>
              <a:rPr lang="en-US" dirty="0"/>
              <a:t>Uses </a:t>
            </a:r>
            <a:r>
              <a:rPr lang="en-US" dirty="0">
                <a:solidFill>
                  <a:srgbClr val="0070C0"/>
                </a:solidFill>
              </a:rPr>
              <a:t>asynchronous</a:t>
            </a:r>
            <a:r>
              <a:rPr lang="en-US" dirty="0"/>
              <a:t> persistent-thread approach</a:t>
            </a:r>
          </a:p>
          <a:p>
            <a:pPr lvl="2"/>
            <a:r>
              <a:rPr lang="en-US" dirty="0"/>
              <a:t>Reduces kernel launch overhead if many iterations</a:t>
            </a:r>
          </a:p>
          <a:p>
            <a:r>
              <a:rPr lang="en-US" dirty="0"/>
              <a:t>Edge removal</a:t>
            </a:r>
          </a:p>
          <a:p>
            <a:pPr lvl="1"/>
            <a:r>
              <a:rPr lang="en-US" dirty="0"/>
              <a:t>ECL-SCC uses </a:t>
            </a:r>
            <a:r>
              <a:rPr lang="en-US" dirty="0">
                <a:solidFill>
                  <a:srgbClr val="0070C0"/>
                </a:solidFill>
              </a:rPr>
              <a:t>worklist</a:t>
            </a:r>
            <a:r>
              <a:rPr lang="en-US" dirty="0"/>
              <a:t> (WL) to hold edges</a:t>
            </a:r>
          </a:p>
          <a:p>
            <a:pPr lvl="2"/>
            <a:r>
              <a:rPr lang="en-US" dirty="0"/>
              <a:t>Edge removal deletes edges from WL, not from graph</a:t>
            </a:r>
          </a:p>
          <a:p>
            <a:pPr lvl="1"/>
            <a:r>
              <a:rPr lang="en-US" dirty="0"/>
              <a:t>Also removes edges within detected SCCs from WL</a:t>
            </a:r>
          </a:p>
          <a:p>
            <a:pPr lvl="2"/>
            <a:r>
              <a:rPr lang="en-US" dirty="0"/>
              <a:t>Eliminates unnecessary work and reduces iterations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7E0C2F-C16E-2927-BC69-37846445F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48F30-BD2B-5F41-ADCB-AE9D0A60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9F4A-4795-E84E-8EB4-2F23E9A42D41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3" name="Picture 2" descr="Speedometer">
            <a:extLst>
              <a:ext uri="{FF2B5EF4-FFF2-40B4-BE49-F238E27FC236}">
                <a16:creationId xmlns:a16="http://schemas.microsoft.com/office/drawing/2014/main" id="{A2CE529F-8675-2629-166B-E6B708202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5587" y="3581400"/>
            <a:ext cx="1547627" cy="9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9929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6D584B-2D83-014B-AF84-1CFC93D0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Analysis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B64472-AB49-D647-B2FE-98B3DDB55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5075"/>
            <a:ext cx="8226425" cy="4708525"/>
          </a:xfrm>
        </p:spPr>
        <p:txBody>
          <a:bodyPr>
            <a:normAutofit/>
          </a:bodyPr>
          <a:lstStyle/>
          <a:p>
            <a:pPr>
              <a:spcBef>
                <a:spcPts val="450"/>
              </a:spcBef>
            </a:pPr>
            <a:r>
              <a:rPr lang="en-US" dirty="0"/>
              <a:t>Memory</a:t>
            </a:r>
          </a:p>
          <a:p>
            <a:pPr lvl="1">
              <a:spcBef>
                <a:spcPts val="450"/>
              </a:spcBef>
            </a:pPr>
            <a:r>
              <a:rPr lang="en-US" dirty="0"/>
              <a:t>Signatures: 𝑂(|𝑉|) and worklist: 𝑂(|𝐸|)</a:t>
            </a:r>
          </a:p>
          <a:p>
            <a:pPr>
              <a:spcBef>
                <a:spcPts val="450"/>
              </a:spcBef>
            </a:pPr>
            <a:r>
              <a:rPr lang="en-US" dirty="0"/>
              <a:t>Work</a:t>
            </a:r>
          </a:p>
          <a:p>
            <a:pPr lvl="1">
              <a:spcBef>
                <a:spcPts val="450"/>
              </a:spcBef>
            </a:pPr>
            <a:r>
              <a:rPr lang="en-US" dirty="0"/>
              <a:t>Phase 1: 𝑂(|𝑉|), Phase 2: 𝑂(𝑐|𝐸|), Phase 3: 𝑂(|𝐸|),</a:t>
            </a:r>
            <a:br>
              <a:rPr lang="en-US" dirty="0"/>
            </a:br>
            <a:r>
              <a:rPr lang="en-US" i="1" dirty="0">
                <a:solidFill>
                  <a:srgbClr val="7030A0"/>
                </a:solidFill>
              </a:rPr>
              <a:t>c = longest cycle length</a:t>
            </a:r>
          </a:p>
          <a:p>
            <a:pPr lvl="1">
              <a:spcBef>
                <a:spcPts val="450"/>
              </a:spcBef>
            </a:pPr>
            <a:r>
              <a:rPr lang="en-US" dirty="0"/>
              <a:t>Phases iterate up to 𝑑 times, </a:t>
            </a:r>
            <a:r>
              <a:rPr lang="en-US" i="1" dirty="0">
                <a:solidFill>
                  <a:srgbClr val="7030A0"/>
                </a:solidFill>
              </a:rPr>
              <a:t>d = depth of DAG</a:t>
            </a:r>
            <a:endParaRPr lang="en-US" dirty="0"/>
          </a:p>
          <a:p>
            <a:pPr lvl="1">
              <a:spcBef>
                <a:spcPts val="450"/>
              </a:spcBef>
            </a:pPr>
            <a:r>
              <a:rPr lang="en-US" dirty="0"/>
              <a:t>Worst case: 𝑂(𝑑𝑐|𝐸| + 𝑑|𝑉|))</a:t>
            </a:r>
          </a:p>
          <a:p>
            <a:pPr lvl="1">
              <a:spcBef>
                <a:spcPts val="450"/>
              </a:spcBef>
            </a:pPr>
            <a:r>
              <a:rPr lang="en-US" dirty="0">
                <a:solidFill>
                  <a:srgbClr val="0070C0"/>
                </a:solidFill>
              </a:rPr>
              <a:t>Expected work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𝑂(𝑙𝑜𝑔(𝑑) 𝑙𝑜𝑔(𝑐) |𝐸| + 𝑙𝑜𝑔(𝑑) |𝑉|)</a:t>
            </a:r>
          </a:p>
          <a:p>
            <a:pPr lvl="2">
              <a:spcBef>
                <a:spcPts val="450"/>
              </a:spcBef>
            </a:pPr>
            <a:r>
              <a:rPr lang="en-US" dirty="0"/>
              <a:t>Process cycles in 𝑙𝑜𝑔(𝑐) steps using “path compression”</a:t>
            </a:r>
          </a:p>
          <a:p>
            <a:pPr lvl="2">
              <a:spcBef>
                <a:spcPts val="450"/>
              </a:spcBef>
            </a:pPr>
            <a:r>
              <a:rPr lang="en-US" dirty="0"/>
              <a:t>Halve DAG depth in each iteration (if vertex IDs are random)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E20F78-AB78-FC01-F2F4-CF23F2E3B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48F30-BD2B-5F41-ADCB-AE9D0A60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9F4A-4795-E84E-8EB4-2F23E9A42D41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22019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6D584B-2D83-014B-AF84-1CFC93D0B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809779"/>
            <a:ext cx="8153400" cy="74215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Results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ED0B18-B421-579E-A1BF-99C7E6954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7939D5-8AD2-0D79-A03E-E18183E7E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2601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6D584B-2D83-014B-AF84-1CFC93D0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Methodology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B64472-AB49-D647-B2FE-98B3DDB55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5075"/>
            <a:ext cx="8226425" cy="47085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Two CPU systems</a:t>
            </a:r>
          </a:p>
          <a:p>
            <a:pPr lvl="1"/>
            <a:r>
              <a:rPr lang="en-US" dirty="0"/>
              <a:t>16-core </a:t>
            </a:r>
            <a:r>
              <a:rPr lang="en-US" dirty="0">
                <a:solidFill>
                  <a:srgbClr val="0070C0"/>
                </a:solidFill>
              </a:rPr>
              <a:t>3.5 GHz </a:t>
            </a:r>
            <a:r>
              <a:rPr lang="en-US" dirty="0">
                <a:solidFill>
                  <a:srgbClr val="FF0000"/>
                </a:solidFill>
              </a:rPr>
              <a:t>Ryzen</a:t>
            </a:r>
            <a:r>
              <a:rPr lang="en-US" dirty="0"/>
              <a:t> </a:t>
            </a:r>
            <a:r>
              <a:rPr lang="en-US" dirty="0" err="1"/>
              <a:t>Threadripper</a:t>
            </a:r>
            <a:r>
              <a:rPr lang="en-US" dirty="0"/>
              <a:t> 2950X (32 threads)</a:t>
            </a:r>
          </a:p>
          <a:p>
            <a:pPr lvl="1"/>
            <a:r>
              <a:rPr lang="en-US" dirty="0"/>
              <a:t>Dual 16-core 2.9 GHz </a:t>
            </a:r>
            <a:r>
              <a:rPr lang="en-US" dirty="0">
                <a:solidFill>
                  <a:srgbClr val="FF0000"/>
                </a:solidFill>
              </a:rPr>
              <a:t>Xeon</a:t>
            </a:r>
            <a:r>
              <a:rPr lang="en-US" dirty="0"/>
              <a:t> Gold 6226R (</a:t>
            </a:r>
            <a:r>
              <a:rPr lang="en-US" dirty="0">
                <a:solidFill>
                  <a:srgbClr val="0070C0"/>
                </a:solidFill>
              </a:rPr>
              <a:t>64 threads</a:t>
            </a:r>
            <a:r>
              <a:rPr lang="en-US" dirty="0"/>
              <a:t>)</a:t>
            </a:r>
          </a:p>
          <a:p>
            <a:pPr lvl="4"/>
            <a:endParaRPr lang="en-US" dirty="0"/>
          </a:p>
          <a:p>
            <a:r>
              <a:rPr lang="en-US" dirty="0"/>
              <a:t>Two GPUs</a:t>
            </a:r>
          </a:p>
          <a:p>
            <a:pPr lvl="1"/>
            <a:r>
              <a:rPr lang="en-US" dirty="0"/>
              <a:t>Volta-based </a:t>
            </a:r>
            <a:r>
              <a:rPr lang="en-US" dirty="0">
                <a:solidFill>
                  <a:srgbClr val="FF0000"/>
                </a:solidFill>
              </a:rPr>
              <a:t>Titan V</a:t>
            </a:r>
            <a:r>
              <a:rPr lang="en-US" dirty="0"/>
              <a:t>: 5120 PEs, 80 SMs, 12 GB memory</a:t>
            </a:r>
          </a:p>
          <a:p>
            <a:pPr lvl="1"/>
            <a:r>
              <a:rPr lang="en-US" dirty="0"/>
              <a:t>Ampere-based </a:t>
            </a:r>
            <a:r>
              <a:rPr lang="en-US" dirty="0">
                <a:solidFill>
                  <a:srgbClr val="FF0000"/>
                </a:solidFill>
              </a:rPr>
              <a:t>A100</a:t>
            </a:r>
            <a:r>
              <a:rPr lang="en-US" dirty="0"/>
              <a:t>: </a:t>
            </a:r>
            <a:r>
              <a:rPr lang="en-US" dirty="0">
                <a:solidFill>
                  <a:srgbClr val="0070C0"/>
                </a:solidFill>
              </a:rPr>
              <a:t>6912 PEs</a:t>
            </a:r>
            <a:r>
              <a:rPr lang="en-US" dirty="0"/>
              <a:t>, 108 SMs, 40 GB memory</a:t>
            </a:r>
          </a:p>
          <a:p>
            <a:pPr lvl="4"/>
            <a:endParaRPr lang="en-US" dirty="0"/>
          </a:p>
          <a:p>
            <a:r>
              <a:rPr lang="en-US" dirty="0"/>
              <a:t>OS and compilers</a:t>
            </a:r>
          </a:p>
          <a:p>
            <a:pPr lvl="1"/>
            <a:r>
              <a:rPr lang="en-US" dirty="0"/>
              <a:t>Fedora 37 operating system</a:t>
            </a:r>
          </a:p>
          <a:p>
            <a:pPr lvl="1"/>
            <a:r>
              <a:rPr lang="en-US" dirty="0" err="1"/>
              <a:t>nvcc</a:t>
            </a:r>
            <a:r>
              <a:rPr lang="en-US" dirty="0"/>
              <a:t> 12.0 with “-O3 -arch=sm_80” for A100</a:t>
            </a:r>
          </a:p>
          <a:p>
            <a:pPr lvl="1"/>
            <a:r>
              <a:rPr lang="en-US" dirty="0" err="1"/>
              <a:t>gcc</a:t>
            </a:r>
            <a:r>
              <a:rPr lang="en-US" dirty="0"/>
              <a:t>/g++ 12.2.1 using -O3 -</a:t>
            </a:r>
            <a:r>
              <a:rPr lang="en-US" dirty="0" err="1"/>
              <a:t>fopenmp</a:t>
            </a:r>
            <a:r>
              <a:rPr lang="en-US" dirty="0"/>
              <a:t>”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8C09A6-7392-2D04-4ED7-60715A54E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48F30-BD2B-5F41-ADCB-AE9D0A60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9F4A-4795-E84E-8EB4-2F23E9A42D41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66619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6D584B-2D83-014B-AF84-1CFC93D0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Methodology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B64472-AB49-D647-B2FE-98B3DDB55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5075"/>
            <a:ext cx="8226425" cy="47085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Performance comparison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SCC-GPU</a:t>
            </a:r>
            <a:r>
              <a:rPr lang="en-US" dirty="0"/>
              <a:t>, fastest GPU code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iSpan</a:t>
            </a:r>
            <a:r>
              <a:rPr lang="en-US" dirty="0"/>
              <a:t>, fastest parallel CPU code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Tarjan</a:t>
            </a:r>
            <a:r>
              <a:rPr lang="en-US" dirty="0"/>
              <a:t>, fastest serial CPU code</a:t>
            </a:r>
          </a:p>
          <a:p>
            <a:pPr lvl="4"/>
            <a:endParaRPr lang="en-US" dirty="0"/>
          </a:p>
          <a:p>
            <a:r>
              <a:rPr lang="en-US" dirty="0"/>
              <a:t>Metrics</a:t>
            </a:r>
          </a:p>
          <a:p>
            <a:pPr lvl="1"/>
            <a:r>
              <a:rPr lang="en-US" dirty="0"/>
              <a:t>SCC </a:t>
            </a:r>
            <a:r>
              <a:rPr lang="en-US" dirty="0">
                <a:solidFill>
                  <a:srgbClr val="0070C0"/>
                </a:solidFill>
              </a:rPr>
              <a:t>computation time</a:t>
            </a:r>
            <a:endParaRPr lang="en-US" dirty="0"/>
          </a:p>
          <a:p>
            <a:pPr lvl="2"/>
            <a:r>
              <a:rPr lang="en-US" dirty="0"/>
              <a:t>Excluding reading in graph, writing result, and verification</a:t>
            </a:r>
          </a:p>
          <a:p>
            <a:pPr lvl="2"/>
            <a:r>
              <a:rPr lang="en-US" dirty="0"/>
              <a:t>Median of 9 runs (except for some slow </a:t>
            </a:r>
            <a:r>
              <a:rPr lang="en-US" dirty="0" err="1"/>
              <a:t>iSpan</a:t>
            </a:r>
            <a:r>
              <a:rPr lang="en-US" dirty="0"/>
              <a:t> runs)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Throughput</a:t>
            </a:r>
            <a:r>
              <a:rPr lang="en-US" dirty="0"/>
              <a:t> = #graph vertices / computation time</a:t>
            </a:r>
          </a:p>
          <a:p>
            <a:pPr lvl="4"/>
            <a:endParaRPr lang="en-US" dirty="0"/>
          </a:p>
          <a:p>
            <a:r>
              <a:rPr lang="en-US" dirty="0"/>
              <a:t>Verification</a:t>
            </a:r>
          </a:p>
          <a:p>
            <a:pPr lvl="1"/>
            <a:r>
              <a:rPr lang="en-US" dirty="0"/>
              <a:t>Compared solution of ECL-SCC to </a:t>
            </a:r>
            <a:r>
              <a:rPr lang="en-US" dirty="0" err="1"/>
              <a:t>Tarjan’s</a:t>
            </a:r>
            <a:r>
              <a:rPr lang="en-US" dirty="0"/>
              <a:t> algorithm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0A5FF9-ED55-D540-8BA6-0B25762AB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48F30-BD2B-5F41-ADCB-AE9D0A60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9F4A-4795-E84E-8EB4-2F23E9A42D41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19012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6D584B-2D83-014B-AF84-1CFC93D0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Power-law Graphs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B64472-AB49-D647-B2FE-98B3DDB55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 graphs from </a:t>
            </a:r>
            <a:r>
              <a:rPr lang="en-US" dirty="0" err="1"/>
              <a:t>SuiteSparse</a:t>
            </a:r>
            <a:r>
              <a:rPr lang="en-US" dirty="0"/>
              <a:t> Matrix Collection</a:t>
            </a:r>
          </a:p>
          <a:p>
            <a:pPr lvl="1"/>
            <a:r>
              <a:rPr lang="en-US" dirty="0"/>
              <a:t>Also </a:t>
            </a:r>
            <a:r>
              <a:rPr lang="en-US" dirty="0">
                <a:solidFill>
                  <a:srgbClr val="0070C0"/>
                </a:solidFill>
              </a:rPr>
              <a:t>used in related work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27F827-E01B-3979-25A9-80658729C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48F30-BD2B-5F41-ADCB-AE9D0A60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9F4A-4795-E84E-8EB4-2F23E9A42D41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EE98FC-AA6E-3383-B28B-E7B23621C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29" y="3514295"/>
            <a:ext cx="8503273" cy="1996841"/>
          </a:xfrm>
          <a:prstGeom prst="rect">
            <a:avLst/>
          </a:prstGeom>
        </p:spPr>
      </p:pic>
      <p:sp>
        <p:nvSpPr>
          <p:cNvPr id="7" name="Rounded Rectangular Callout 10">
            <a:extLst>
              <a:ext uri="{FF2B5EF4-FFF2-40B4-BE49-F238E27FC236}">
                <a16:creationId xmlns:a16="http://schemas.microsoft.com/office/drawing/2014/main" id="{FF0CDAF8-89BC-8FA6-4CC1-C0066241A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1562" y="2362200"/>
            <a:ext cx="2365638" cy="654533"/>
          </a:xfrm>
          <a:prstGeom prst="wedgeRoundRectCallout">
            <a:avLst>
              <a:gd name="adj1" fmla="val 16872"/>
              <a:gd name="adj2" fmla="val 184850"/>
              <a:gd name="adj3" fmla="val 16667"/>
            </a:avLst>
          </a:prstGeom>
          <a:solidFill>
            <a:schemeClr val="accent2">
              <a:lumMod val="40000"/>
              <a:lumOff val="6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Most have some high-degree vertices</a:t>
            </a:r>
          </a:p>
        </p:txBody>
      </p:sp>
      <p:sp>
        <p:nvSpPr>
          <p:cNvPr id="8" name="Rounded Rectangular Callout 10">
            <a:extLst>
              <a:ext uri="{FF2B5EF4-FFF2-40B4-BE49-F238E27FC236}">
                <a16:creationId xmlns:a16="http://schemas.microsoft.com/office/drawing/2014/main" id="{8C946E60-A0EC-D59D-9B2B-B0FEF1942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199" y="2660727"/>
            <a:ext cx="1807191" cy="639762"/>
          </a:xfrm>
          <a:prstGeom prst="wedgeRoundRectCallout">
            <a:avLst>
              <a:gd name="adj1" fmla="val 43293"/>
              <a:gd name="adj2" fmla="val 115470"/>
              <a:gd name="adj3" fmla="val 16667"/>
            </a:avLst>
          </a:prstGeom>
          <a:solidFill>
            <a:schemeClr val="accent2">
              <a:lumMod val="40000"/>
              <a:lumOff val="6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Most have one very large SCC</a:t>
            </a:r>
          </a:p>
        </p:txBody>
      </p:sp>
      <p:sp>
        <p:nvSpPr>
          <p:cNvPr id="10" name="Rounded Rectangular Callout 10">
            <a:extLst>
              <a:ext uri="{FF2B5EF4-FFF2-40B4-BE49-F238E27FC236}">
                <a16:creationId xmlns:a16="http://schemas.microsoft.com/office/drawing/2014/main" id="{810064F8-1A7B-1EE8-8157-20E77C228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828801"/>
            <a:ext cx="2737403" cy="639762"/>
          </a:xfrm>
          <a:prstGeom prst="wedgeRoundRectCallout">
            <a:avLst>
              <a:gd name="adj1" fmla="val 45039"/>
              <a:gd name="adj2" fmla="val 259414"/>
              <a:gd name="adj3" fmla="val 16667"/>
            </a:avLst>
          </a:prstGeom>
          <a:solidFill>
            <a:schemeClr val="accent2">
              <a:lumMod val="40000"/>
              <a:lumOff val="6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Most have shallow DAG when collapsing SCCs</a:t>
            </a:r>
          </a:p>
        </p:txBody>
      </p:sp>
    </p:spTree>
    <p:extLst>
      <p:ext uri="{BB962C8B-B14F-4D97-AF65-F5344CB8AC3E}">
        <p14:creationId xmlns:p14="http://schemas.microsoft.com/office/powerpoint/2010/main" val="3663388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6D584B-2D83-014B-AF84-1CFC93D0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&amp; Large Mesh Graphs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B64472-AB49-D647-B2FE-98B3DDB55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166 small and 205 large meshes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Constructed using </a:t>
            </a:r>
            <a:r>
              <a:rPr lang="en-US" dirty="0">
                <a:solidFill>
                  <a:srgbClr val="0070C0"/>
                </a:solidFill>
              </a:rPr>
              <a:t>MFEM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Low-order </a:t>
            </a:r>
            <a:r>
              <a:rPr lang="en-US" dirty="0" err="1"/>
              <a:t>tet</a:t>
            </a:r>
            <a:r>
              <a:rPr lang="en-US" dirty="0"/>
              <a:t>. &amp; hex. elements</a:t>
            </a:r>
          </a:p>
          <a:p>
            <a:pPr lvl="1">
              <a:spcBef>
                <a:spcPts val="0"/>
              </a:spcBef>
            </a:pPr>
            <a:r>
              <a:rPr lang="en-US" dirty="0"/>
              <a:t>Curved high-order elements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9E8F6A-23AE-AE22-BF35-190DC9771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48F30-BD2B-5F41-ADCB-AE9D0A60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9F4A-4795-E84E-8EB4-2F23E9A42D41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01E76F-6102-1050-3748-7D4C8FFAE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37" y="2968216"/>
            <a:ext cx="8474066" cy="12392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61B66B-6A37-C07E-C243-CDB9FDD00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05" y="4298875"/>
            <a:ext cx="8485798" cy="1416125"/>
          </a:xfrm>
          <a:prstGeom prst="rect">
            <a:avLst/>
          </a:prstGeom>
        </p:spPr>
      </p:pic>
      <p:sp>
        <p:nvSpPr>
          <p:cNvPr id="8" name="Rounded Rectangular Callout 10">
            <a:extLst>
              <a:ext uri="{FF2B5EF4-FFF2-40B4-BE49-F238E27FC236}">
                <a16:creationId xmlns:a16="http://schemas.microsoft.com/office/drawing/2014/main" id="{0085F631-B8FA-D990-4492-DD7063AB0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9869" y="1631707"/>
            <a:ext cx="1935734" cy="610628"/>
          </a:xfrm>
          <a:prstGeom prst="wedgeRoundRectCallout">
            <a:avLst>
              <a:gd name="adj1" fmla="val -100213"/>
              <a:gd name="adj2" fmla="val 267644"/>
              <a:gd name="adj3" fmla="val 16667"/>
            </a:avLst>
          </a:prstGeom>
          <a:solidFill>
            <a:schemeClr val="accent2">
              <a:lumMod val="40000"/>
              <a:lumOff val="6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None have high-degree vertices</a:t>
            </a:r>
          </a:p>
        </p:txBody>
      </p:sp>
      <p:sp>
        <p:nvSpPr>
          <p:cNvPr id="10" name="Rounded Rectangular Callout 10">
            <a:extLst>
              <a:ext uri="{FF2B5EF4-FFF2-40B4-BE49-F238E27FC236}">
                <a16:creationId xmlns:a16="http://schemas.microsoft.com/office/drawing/2014/main" id="{0DE6F81D-61B4-1135-4AF8-7420EAB62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543" y="2266147"/>
            <a:ext cx="1461540" cy="610628"/>
          </a:xfrm>
          <a:prstGeom prst="wedgeRoundRectCallout">
            <a:avLst>
              <a:gd name="adj1" fmla="val 10114"/>
              <a:gd name="adj2" fmla="val 303172"/>
              <a:gd name="adj3" fmla="val 16667"/>
            </a:avLst>
          </a:prstGeom>
          <a:solidFill>
            <a:schemeClr val="accent2">
              <a:lumMod val="40000"/>
              <a:lumOff val="6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SCC sizes vary greatly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BC25CB62-DDE2-43C8-36FB-F5C5B889A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1270343"/>
            <a:ext cx="2022032" cy="933968"/>
          </a:xfrm>
          <a:prstGeom prst="wedgeRoundRectCallout">
            <a:avLst>
              <a:gd name="adj1" fmla="val 28291"/>
              <a:gd name="adj2" fmla="val 166623"/>
              <a:gd name="adj3" fmla="val 16667"/>
            </a:avLst>
          </a:prstGeom>
          <a:solidFill>
            <a:schemeClr val="accent2">
              <a:lumMod val="40000"/>
              <a:lumOff val="6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Relatively deep DAGs when collapsing SCCs</a:t>
            </a:r>
          </a:p>
        </p:txBody>
      </p:sp>
      <p:sp>
        <p:nvSpPr>
          <p:cNvPr id="12" name="Rounded Rectangular Callout 10">
            <a:extLst>
              <a:ext uri="{FF2B5EF4-FFF2-40B4-BE49-F238E27FC236}">
                <a16:creationId xmlns:a16="http://schemas.microsoft.com/office/drawing/2014/main" id="{8172A181-9E6D-AC6B-038E-C00AA113A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957263"/>
            <a:ext cx="2076679" cy="595591"/>
          </a:xfrm>
          <a:prstGeom prst="wedgeRoundRectCallout">
            <a:avLst>
              <a:gd name="adj1" fmla="val 20000"/>
              <a:gd name="adj2" fmla="val 97503"/>
              <a:gd name="adj3" fmla="val 16667"/>
            </a:avLst>
          </a:prstGeom>
          <a:solidFill>
            <a:schemeClr val="accent2">
              <a:lumMod val="40000"/>
              <a:lumOff val="6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Present averages over all ordinates</a:t>
            </a:r>
          </a:p>
        </p:txBody>
      </p:sp>
    </p:spTree>
    <p:extLst>
      <p:ext uri="{BB962C8B-B14F-4D97-AF65-F5344CB8AC3E}">
        <p14:creationId xmlns:p14="http://schemas.microsoft.com/office/powerpoint/2010/main" val="2873744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60B3E3C-BEE1-4F30-6B22-D29271AC1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2777490"/>
            <a:ext cx="8572500" cy="28867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1C63E2-6B00-8FDC-4316-E8FF88BCA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 on Power-law Graphs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02268-5057-573B-CDA3-E84F30998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DACBD0-E48B-96D3-2509-79FBDD031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9F4A-4795-E84E-8EB4-2F23E9A42D41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Rounded Rectangular Callout 9">
            <a:extLst>
              <a:ext uri="{FF2B5EF4-FFF2-40B4-BE49-F238E27FC236}">
                <a16:creationId xmlns:a16="http://schemas.microsoft.com/office/drawing/2014/main" id="{28E2BF55-2BE3-CF43-8D77-6E836759C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96" y="1310647"/>
            <a:ext cx="2054035" cy="912717"/>
          </a:xfrm>
          <a:prstGeom prst="wedgeRoundRectCallout">
            <a:avLst>
              <a:gd name="adj1" fmla="val 23844"/>
              <a:gd name="adj2" fmla="val 44808"/>
              <a:gd name="adj3" fmla="val 16667"/>
            </a:avLst>
          </a:prstGeom>
          <a:solidFill>
            <a:schemeClr val="accent2">
              <a:lumMod val="40000"/>
              <a:lumOff val="6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Our ECL-SCC code is fastest on 6 of 10 graphs</a:t>
            </a:r>
          </a:p>
        </p:txBody>
      </p:sp>
      <p:sp>
        <p:nvSpPr>
          <p:cNvPr id="10" name="Rounded Rectangular Callout 10">
            <a:extLst>
              <a:ext uri="{FF2B5EF4-FFF2-40B4-BE49-F238E27FC236}">
                <a16:creationId xmlns:a16="http://schemas.microsoft.com/office/drawing/2014/main" id="{CC404B6E-0CCE-9761-9FAF-9862F7FA0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2764" y="1231933"/>
            <a:ext cx="2054036" cy="1501074"/>
          </a:xfrm>
          <a:prstGeom prst="wedgeRoundRectCallout">
            <a:avLst>
              <a:gd name="adj1" fmla="val 23540"/>
              <a:gd name="adj2" fmla="val 134962"/>
              <a:gd name="adj3" fmla="val 16667"/>
            </a:avLst>
          </a:prstGeom>
          <a:solidFill>
            <a:schemeClr val="accent2">
              <a:lumMod val="40000"/>
              <a:lumOff val="6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Geometric mean speedup is &gt;2× over GPU-SCC and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iSpan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 &gt;20× over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Tarjan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9">
            <a:extLst>
              <a:ext uri="{FF2B5EF4-FFF2-40B4-BE49-F238E27FC236}">
                <a16:creationId xmlns:a16="http://schemas.microsoft.com/office/drawing/2014/main" id="{5773C9CC-DBD5-3354-5412-33D0D02FB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7938" y="1777841"/>
            <a:ext cx="1648638" cy="912716"/>
          </a:xfrm>
          <a:prstGeom prst="wedgeRoundRectCallout">
            <a:avLst>
              <a:gd name="adj1" fmla="val 23844"/>
              <a:gd name="adj2" fmla="val 44808"/>
              <a:gd name="adj3" fmla="val 16667"/>
            </a:avLst>
          </a:prstGeom>
          <a:solidFill>
            <a:schemeClr val="accent2">
              <a:lumMod val="40000"/>
              <a:lumOff val="6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GPU-SCC code is faster on 1 graph</a:t>
            </a:r>
          </a:p>
        </p:txBody>
      </p:sp>
      <p:sp>
        <p:nvSpPr>
          <p:cNvPr id="9" name="Rounded Rectangular Callout 9">
            <a:extLst>
              <a:ext uri="{FF2B5EF4-FFF2-40B4-BE49-F238E27FC236}">
                <a16:creationId xmlns:a16="http://schemas.microsoft.com/office/drawing/2014/main" id="{7798C867-E513-E72C-387E-10BD97C38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424443"/>
            <a:ext cx="1762229" cy="912716"/>
          </a:xfrm>
          <a:prstGeom prst="wedgeRoundRectCallout">
            <a:avLst>
              <a:gd name="adj1" fmla="val 23844"/>
              <a:gd name="adj2" fmla="val 44808"/>
              <a:gd name="adj3" fmla="val 16667"/>
            </a:avLst>
          </a:prstGeom>
          <a:solidFill>
            <a:schemeClr val="accent2">
              <a:lumMod val="40000"/>
              <a:lumOff val="6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>
              <a:buNone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iSpan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(CPU) code is fastest on 4 graphs</a:t>
            </a:r>
          </a:p>
        </p:txBody>
      </p:sp>
    </p:spTree>
    <p:extLst>
      <p:ext uri="{BB962C8B-B14F-4D97-AF65-F5344CB8AC3E}">
        <p14:creationId xmlns:p14="http://schemas.microsoft.com/office/powerpoint/2010/main" val="3943868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7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5101E6-1040-C540-D800-E2D899D0E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2777490"/>
            <a:ext cx="8572500" cy="28606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1C63E2-6B00-8FDC-4316-E8FF88BCA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 on Small Mesh Graphs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C93CB-7A42-6BC0-60C5-911FDA69C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3FA3A3-2311-FA91-3B8A-82FF2CCC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9F4A-4795-E84E-8EB4-2F23E9A42D41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1E713726-B5C7-631A-0066-1722B0A99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247371"/>
            <a:ext cx="2471641" cy="1172537"/>
          </a:xfrm>
          <a:prstGeom prst="wedgeRoundRectCallout">
            <a:avLst>
              <a:gd name="adj1" fmla="val 23844"/>
              <a:gd name="adj2" fmla="val 44808"/>
              <a:gd name="adj3" fmla="val 16667"/>
            </a:avLst>
          </a:prstGeom>
          <a:solidFill>
            <a:schemeClr val="accent2">
              <a:lumMod val="40000"/>
              <a:lumOff val="6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Our ECL-SCC code is fastest on all small mesh groups except for beam-hex group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2D4DC930-08F6-4296-6188-462D43413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713" y="1408169"/>
            <a:ext cx="2544744" cy="1172537"/>
          </a:xfrm>
          <a:prstGeom prst="wedgeRoundRectCallout">
            <a:avLst>
              <a:gd name="adj1" fmla="val -5073"/>
              <a:gd name="adj2" fmla="val 85102"/>
              <a:gd name="adj3" fmla="val 16667"/>
            </a:avLst>
          </a:prstGeom>
          <a:solidFill>
            <a:schemeClr val="accent2">
              <a:lumMod val="40000"/>
              <a:lumOff val="6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Beam-hex has only SCCs of size 1, GPU-SCC only uses Trim-1 phase on these inputs</a:t>
            </a:r>
          </a:p>
          <a:p>
            <a:pPr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9">
            <a:extLst>
              <a:ext uri="{FF2B5EF4-FFF2-40B4-BE49-F238E27FC236}">
                <a16:creationId xmlns:a16="http://schemas.microsoft.com/office/drawing/2014/main" id="{50936473-F4FC-1A46-12B4-2862672C9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206" y="1143000"/>
            <a:ext cx="3404543" cy="987372"/>
          </a:xfrm>
          <a:prstGeom prst="wedgeRoundRectCallout">
            <a:avLst>
              <a:gd name="adj1" fmla="val 23844"/>
              <a:gd name="adj2" fmla="val 44808"/>
              <a:gd name="adj3" fmla="val 16667"/>
            </a:avLst>
          </a:prstGeom>
          <a:solidFill>
            <a:schemeClr val="accent2">
              <a:lumMod val="40000"/>
              <a:lumOff val="6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Serial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Tarjan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is second fastest, &gt;4× faster than GPU-SCC and &gt;2800× faster than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iSpan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9">
            <a:extLst>
              <a:ext uri="{FF2B5EF4-FFF2-40B4-BE49-F238E27FC236}">
                <a16:creationId xmlns:a16="http://schemas.microsoft.com/office/drawing/2014/main" id="{5860DD85-E8CD-1727-AEA9-82C670797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5521" y="2570075"/>
            <a:ext cx="3505200" cy="910700"/>
          </a:xfrm>
          <a:prstGeom prst="wedgeRoundRectCallout">
            <a:avLst>
              <a:gd name="adj1" fmla="val 23844"/>
              <a:gd name="adj2" fmla="val 44808"/>
              <a:gd name="adj3" fmla="val 16667"/>
            </a:avLst>
          </a:prstGeom>
          <a:solidFill>
            <a:schemeClr val="accent2">
              <a:lumMod val="40000"/>
              <a:lumOff val="6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>
              <a:buNone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Tarjan’s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throughput is higher on meshes; other codes’ through-puts are lower on meshes</a:t>
            </a:r>
          </a:p>
        </p:txBody>
      </p:sp>
      <p:sp>
        <p:nvSpPr>
          <p:cNvPr id="12" name="Rounded Rectangular Callout 10">
            <a:extLst>
              <a:ext uri="{FF2B5EF4-FFF2-40B4-BE49-F238E27FC236}">
                <a16:creationId xmlns:a16="http://schemas.microsoft.com/office/drawing/2014/main" id="{8ED5C196-8B4E-3FC4-2B19-A368A4254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1711" y="2171297"/>
            <a:ext cx="2749252" cy="1221729"/>
          </a:xfrm>
          <a:prstGeom prst="wedgeRoundRectCallout">
            <a:avLst>
              <a:gd name="adj1" fmla="val 5320"/>
              <a:gd name="adj2" fmla="val 64895"/>
              <a:gd name="adj3" fmla="val 16667"/>
            </a:avLst>
          </a:prstGeom>
          <a:solidFill>
            <a:schemeClr val="accent2">
              <a:lumMod val="40000"/>
              <a:lumOff val="6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Geometric mean speedup is 6.5× over GPU-SCC, 4400× over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iSpan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1.6× over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Tarjan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793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7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07F85-B71F-ACE6-BF75-6B62AF095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 of our </a:t>
            </a:r>
            <a:r>
              <a:rPr lang="en-US" dirty="0">
                <a:solidFill>
                  <a:srgbClr val="FF0000"/>
                </a:solidFill>
              </a:rPr>
              <a:t>ECL-SCC</a:t>
            </a:r>
            <a:r>
              <a:rPr lang="en-US" dirty="0"/>
              <a:t>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12832-5A43-9D26-E648-EE2C2F3A9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5075"/>
            <a:ext cx="8305800" cy="44799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Parallelism and GPU friendly</a:t>
            </a:r>
          </a:p>
          <a:p>
            <a:pPr lvl="4">
              <a:spcBef>
                <a:spcPts val="600"/>
              </a:spcBef>
            </a:pPr>
            <a:endParaRPr lang="en-US" sz="1200" dirty="0"/>
          </a:p>
          <a:p>
            <a:pPr>
              <a:spcBef>
                <a:spcPts val="600"/>
              </a:spcBef>
            </a:pPr>
            <a:r>
              <a:rPr lang="en-US" dirty="0"/>
              <a:t>New algorithm based on innovative techniques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</a:rPr>
              <a:t>Maximum vertex-ID propagation</a:t>
            </a:r>
            <a:r>
              <a:rPr lang="en-US" dirty="0"/>
              <a:t> 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</a:rPr>
              <a:t>Edge removal</a:t>
            </a:r>
            <a:r>
              <a:rPr lang="en-US" dirty="0"/>
              <a:t> </a:t>
            </a:r>
          </a:p>
          <a:p>
            <a:pPr lvl="4">
              <a:spcBef>
                <a:spcPts val="600"/>
              </a:spcBef>
            </a:pPr>
            <a:endParaRPr lang="en-US" sz="1200" dirty="0"/>
          </a:p>
          <a:p>
            <a:pPr>
              <a:spcBef>
                <a:spcPts val="600"/>
              </a:spcBef>
            </a:pPr>
            <a:r>
              <a:rPr lang="en-US" dirty="0"/>
              <a:t>ECL-SCC running on an A100 GPU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Outperforms fastest GPU code by 6.5× on mesh graphs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Outperforms fastest GPU code on power-law graphs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Outperforms fastest serial and parallel CPU code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FB0F0-60CE-5950-87E0-35558BECB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0EA45F-CA48-A4B5-63AA-B7FB3F57F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8D3BB3-6D4A-4D01-5F86-F84DFD467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1" y="2766792"/>
            <a:ext cx="2057400" cy="119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1396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FF6D8C8-8D1C-C5A5-014D-143A0B6CE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2777478"/>
            <a:ext cx="8572500" cy="2893247"/>
          </a:xfrm>
          <a:prstGeom prst="rect">
            <a:avLst/>
          </a:prstGeom>
        </p:spPr>
      </p:pic>
      <p:sp>
        <p:nvSpPr>
          <p:cNvPr id="7" name="Rounded Rectangular Callout 9">
            <a:extLst>
              <a:ext uri="{FF2B5EF4-FFF2-40B4-BE49-F238E27FC236}">
                <a16:creationId xmlns:a16="http://schemas.microsoft.com/office/drawing/2014/main" id="{18200D3F-B1ED-FE66-F8BC-595D0DC00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347755"/>
            <a:ext cx="3101742" cy="1043952"/>
          </a:xfrm>
          <a:prstGeom prst="wedgeRoundRectCallout">
            <a:avLst>
              <a:gd name="adj1" fmla="val 96679"/>
              <a:gd name="adj2" fmla="val 190932"/>
              <a:gd name="adj3" fmla="val 16667"/>
            </a:avLst>
          </a:prstGeom>
          <a:solidFill>
            <a:schemeClr val="accent2">
              <a:lumMod val="40000"/>
              <a:lumOff val="6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C63E2-6B00-8FDC-4316-E8FF88BCA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 on Large Mesh Graphs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7E100-A192-95EF-3949-246205E1E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C9FB0E-85E2-B1FA-8ED3-8F0286E38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9F4A-4795-E84E-8EB4-2F23E9A42D41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1" name="Rounded Rectangular Callout 9">
            <a:extLst>
              <a:ext uri="{FF2B5EF4-FFF2-40B4-BE49-F238E27FC236}">
                <a16:creationId xmlns:a16="http://schemas.microsoft.com/office/drawing/2014/main" id="{05CEC83C-5C80-B730-D26E-0EDCA4307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353795"/>
            <a:ext cx="3101742" cy="1043952"/>
          </a:xfrm>
          <a:prstGeom prst="wedgeRoundRectCallout">
            <a:avLst>
              <a:gd name="adj1" fmla="val -92082"/>
              <a:gd name="adj2" fmla="val 232331"/>
              <a:gd name="adj3" fmla="val 16667"/>
            </a:avLst>
          </a:prstGeom>
          <a:solidFill>
            <a:schemeClr val="accent2">
              <a:lumMod val="40000"/>
              <a:lumOff val="6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klein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-bottle and twist-hex graphs have one large SCC and a shallow DAG</a:t>
            </a:r>
          </a:p>
        </p:txBody>
      </p:sp>
      <p:sp>
        <p:nvSpPr>
          <p:cNvPr id="14" name="Rounded Rectangular Callout 9">
            <a:extLst>
              <a:ext uri="{FF2B5EF4-FFF2-40B4-BE49-F238E27FC236}">
                <a16:creationId xmlns:a16="http://schemas.microsoft.com/office/drawing/2014/main" id="{11E1DEE6-7DF6-98CD-E23C-FBA0B9513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274371"/>
            <a:ext cx="2590800" cy="1202800"/>
          </a:xfrm>
          <a:prstGeom prst="wedgeRoundRectCallout">
            <a:avLst>
              <a:gd name="adj1" fmla="val 23844"/>
              <a:gd name="adj2" fmla="val 44808"/>
              <a:gd name="adj3" fmla="val 16667"/>
            </a:avLst>
          </a:prstGeom>
          <a:solidFill>
            <a:schemeClr val="accent2">
              <a:lumMod val="40000"/>
              <a:lumOff val="6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Our ECL-SCC code is fastest on all large mesh groups except for mobius-strip group</a:t>
            </a:r>
          </a:p>
        </p:txBody>
      </p:sp>
      <p:sp>
        <p:nvSpPr>
          <p:cNvPr id="15" name="Rounded Rectangular Callout 10">
            <a:extLst>
              <a:ext uri="{FF2B5EF4-FFF2-40B4-BE49-F238E27FC236}">
                <a16:creationId xmlns:a16="http://schemas.microsoft.com/office/drawing/2014/main" id="{D3DDDD68-E9ED-FB39-1EE9-450E1EC84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171" y="3071105"/>
            <a:ext cx="2514600" cy="890746"/>
          </a:xfrm>
          <a:prstGeom prst="wedgeRoundRectCallout">
            <a:avLst>
              <a:gd name="adj1" fmla="val -74343"/>
              <a:gd name="adj2" fmla="val 80645"/>
              <a:gd name="adj3" fmla="val 16667"/>
            </a:avLst>
          </a:prstGeom>
          <a:solidFill>
            <a:schemeClr val="accent2">
              <a:lumMod val="40000"/>
              <a:lumOff val="6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Mobius-strip has both one very large SCC and the deepest DAG</a:t>
            </a:r>
          </a:p>
        </p:txBody>
      </p:sp>
      <p:sp>
        <p:nvSpPr>
          <p:cNvPr id="16" name="Rounded Rectangular Callout 9">
            <a:extLst>
              <a:ext uri="{FF2B5EF4-FFF2-40B4-BE49-F238E27FC236}">
                <a16:creationId xmlns:a16="http://schemas.microsoft.com/office/drawing/2014/main" id="{2F93E775-961A-16F3-A18A-8D5ECF4D5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2766" y="1131166"/>
            <a:ext cx="3282287" cy="968951"/>
          </a:xfrm>
          <a:prstGeom prst="wedgeRoundRectCallout">
            <a:avLst>
              <a:gd name="adj1" fmla="val 23844"/>
              <a:gd name="adj2" fmla="val 44808"/>
              <a:gd name="adj3" fmla="val 16667"/>
            </a:avLst>
          </a:prstGeom>
          <a:solidFill>
            <a:schemeClr val="accent2">
              <a:lumMod val="40000"/>
              <a:lumOff val="6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Serial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Tarjan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is again second fastest, outperforming prior parallel CPU and GPU codes</a:t>
            </a:r>
          </a:p>
        </p:txBody>
      </p:sp>
      <p:sp>
        <p:nvSpPr>
          <p:cNvPr id="17" name="Rounded Rectangular Callout 10">
            <a:extLst>
              <a:ext uri="{FF2B5EF4-FFF2-40B4-BE49-F238E27FC236}">
                <a16:creationId xmlns:a16="http://schemas.microsoft.com/office/drawing/2014/main" id="{787EA7BF-A0C3-D176-8B60-4D64DB23C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238" y="2128674"/>
            <a:ext cx="3206087" cy="911838"/>
          </a:xfrm>
          <a:prstGeom prst="wedgeRoundRectCallout">
            <a:avLst>
              <a:gd name="adj1" fmla="val 13545"/>
              <a:gd name="adj2" fmla="val 155292"/>
              <a:gd name="adj3" fmla="val 16667"/>
            </a:avLst>
          </a:prstGeom>
          <a:solidFill>
            <a:schemeClr val="accent2">
              <a:lumMod val="40000"/>
              <a:lumOff val="6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Geometric mean speedup is 8.4× over GPU-SCC, 1100× over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iSpan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1.6× over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Tarjan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8460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D8CAD-99A5-B9EA-CA52-BEA09950D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978B9-0193-CD78-5006-7C648DBF0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235075"/>
            <a:ext cx="8153400" cy="4708525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</a:pPr>
            <a:r>
              <a:rPr lang="en-US" dirty="0">
                <a:effectLst/>
              </a:rPr>
              <a:t>ECL-SCC</a:t>
            </a:r>
          </a:p>
          <a:p>
            <a:pPr lvl="1">
              <a:spcBef>
                <a:spcPts val="500"/>
              </a:spcBef>
            </a:pPr>
            <a:r>
              <a:rPr lang="en-US" dirty="0">
                <a:solidFill>
                  <a:srgbClr val="FF0000"/>
                </a:solidFill>
                <a:effectLst/>
              </a:rPr>
              <a:t>New GPU algorithm </a:t>
            </a:r>
            <a:r>
              <a:rPr lang="en-US" dirty="0">
                <a:effectLst/>
              </a:rPr>
              <a:t>to detect SCCs</a:t>
            </a:r>
            <a:endParaRPr lang="en-US" dirty="0"/>
          </a:p>
          <a:p>
            <a:pPr lvl="2">
              <a:spcBef>
                <a:spcPts val="500"/>
              </a:spcBef>
            </a:pPr>
            <a:r>
              <a:rPr lang="en-US" dirty="0"/>
              <a:t>Uses </a:t>
            </a:r>
            <a:r>
              <a:rPr lang="en-US" dirty="0">
                <a:solidFill>
                  <a:srgbClr val="0070C0"/>
                </a:solidFill>
                <a:effectLst/>
              </a:rPr>
              <a:t>maximum vertex-ID propagation </a:t>
            </a:r>
            <a:r>
              <a:rPr lang="en-US" dirty="0">
                <a:effectLst/>
              </a:rPr>
              <a:t>and</a:t>
            </a:r>
            <a:r>
              <a:rPr lang="en-US" dirty="0">
                <a:solidFill>
                  <a:srgbClr val="0070C0"/>
                </a:solidFill>
                <a:effectLst/>
              </a:rPr>
              <a:t> edge removal</a:t>
            </a:r>
            <a:endParaRPr lang="en-US" dirty="0">
              <a:effectLst/>
            </a:endParaRPr>
          </a:p>
          <a:p>
            <a:pPr lvl="2">
              <a:spcBef>
                <a:spcPts val="500"/>
              </a:spcBef>
            </a:pPr>
            <a:r>
              <a:rPr lang="en-US" dirty="0"/>
              <a:t>Particularly effective on graphs with smaller SCCs and medium DAG depth (e.g., mesh graphs)</a:t>
            </a:r>
          </a:p>
          <a:p>
            <a:pPr lvl="3">
              <a:spcBef>
                <a:spcPts val="500"/>
              </a:spcBef>
            </a:pPr>
            <a:r>
              <a:rPr lang="en-US" dirty="0" err="1">
                <a:effectLst/>
              </a:rPr>
              <a:t>Tarjan</a:t>
            </a:r>
            <a:r>
              <a:rPr lang="en-US" dirty="0">
                <a:effectLst/>
              </a:rPr>
              <a:t> faster on graph</a:t>
            </a:r>
            <a:r>
              <a:rPr lang="en-US" dirty="0"/>
              <a:t>s with large SCC and high DAG depth</a:t>
            </a:r>
          </a:p>
          <a:p>
            <a:pPr lvl="3">
              <a:spcBef>
                <a:spcPts val="500"/>
              </a:spcBef>
            </a:pPr>
            <a:r>
              <a:rPr lang="en-US" dirty="0" err="1">
                <a:effectLst/>
              </a:rPr>
              <a:t>iSpan</a:t>
            </a:r>
            <a:r>
              <a:rPr lang="en-US" dirty="0">
                <a:effectLst/>
              </a:rPr>
              <a:t> faster on graph</a:t>
            </a:r>
            <a:r>
              <a:rPr lang="en-US" dirty="0"/>
              <a:t>s with large SCC and low DAG depth</a:t>
            </a:r>
            <a:endParaRPr lang="en-US" dirty="0">
              <a:effectLst/>
            </a:endParaRPr>
          </a:p>
          <a:p>
            <a:pPr lvl="4">
              <a:spcBef>
                <a:spcPts val="500"/>
              </a:spcBef>
            </a:pPr>
            <a:endParaRPr lang="en-US" sz="1000" dirty="0"/>
          </a:p>
          <a:p>
            <a:pPr>
              <a:spcBef>
                <a:spcPts val="500"/>
              </a:spcBef>
            </a:pPr>
            <a:r>
              <a:rPr lang="en-US" dirty="0">
                <a:effectLst/>
              </a:rPr>
              <a:t>Our CUDA implementation on mesh graphs</a:t>
            </a:r>
          </a:p>
          <a:p>
            <a:pPr lvl="1">
              <a:spcBef>
                <a:spcPts val="500"/>
              </a:spcBef>
            </a:pPr>
            <a:r>
              <a:rPr lang="en-US" dirty="0">
                <a:solidFill>
                  <a:srgbClr val="FF0000"/>
                </a:solidFill>
                <a:effectLst/>
              </a:rPr>
              <a:t>6.5× faster </a:t>
            </a:r>
            <a:r>
              <a:rPr lang="en-US" dirty="0">
                <a:effectLst/>
              </a:rPr>
              <a:t>that the fastest GPU code</a:t>
            </a:r>
          </a:p>
          <a:p>
            <a:pPr lvl="1">
              <a:spcBef>
                <a:spcPts val="500"/>
              </a:spcBef>
            </a:pPr>
            <a:r>
              <a:rPr lang="en-US" dirty="0"/>
              <a:t>Only studied code that is </a:t>
            </a:r>
            <a:r>
              <a:rPr lang="en-US" dirty="0">
                <a:solidFill>
                  <a:srgbClr val="0070C0"/>
                </a:solidFill>
              </a:rPr>
              <a:t>faster</a:t>
            </a:r>
            <a:r>
              <a:rPr lang="en-US" dirty="0"/>
              <a:t> than serial </a:t>
            </a:r>
            <a:r>
              <a:rPr lang="en-US" dirty="0" err="1"/>
              <a:t>Tarjan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ACC6B-2721-A13B-F545-ED1E20413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9202F-973F-A94D-D727-1316B4F16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9F4A-4795-E84E-8EB4-2F23E9A42D41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5" name="Picture 4" descr="A red circle with white text&#10;&#10;Description automatically generated">
            <a:extLst>
              <a:ext uri="{FF2B5EF4-FFF2-40B4-BE49-F238E27FC236}">
                <a16:creationId xmlns:a16="http://schemas.microsoft.com/office/drawing/2014/main" id="{9390E80B-0C26-ABCC-CD8A-CEFA66D049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1" y="4191000"/>
            <a:ext cx="800134" cy="795713"/>
          </a:xfrm>
          <a:prstGeom prst="rect">
            <a:avLst/>
          </a:prstGeom>
        </p:spPr>
      </p:pic>
      <p:pic>
        <p:nvPicPr>
          <p:cNvPr id="7" name="Picture 6" descr="A green circle with white text and a white circle with a white circle and a white circle with a white circle with a white circle with a white circle with a white circle with a white circle with&#10;&#10;Description automatically generated">
            <a:extLst>
              <a:ext uri="{FF2B5EF4-FFF2-40B4-BE49-F238E27FC236}">
                <a16:creationId xmlns:a16="http://schemas.microsoft.com/office/drawing/2014/main" id="{ECEC02A3-7E01-AF69-16EC-9B7A8C850F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961798"/>
            <a:ext cx="800135" cy="79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7327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Acknowledgments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DOE, NSF, NVIDIA</a:t>
            </a:r>
          </a:p>
          <a:p>
            <a:pPr lvl="1"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Contact information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</a:rPr>
              <a:t>burtscher@txstate.edu</a:t>
            </a:r>
          </a:p>
          <a:p>
            <a:pPr lvl="1">
              <a:spcBef>
                <a:spcPts val="600"/>
              </a:spcBef>
            </a:pPr>
            <a:endParaRPr lang="en-US" dirty="0">
              <a:solidFill>
                <a:srgbClr val="0070C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7B7BD1"/>
              </a:buClr>
              <a:buSzPct val="95000"/>
              <a:buFont typeface="Wingdings" pitchFamily="2" charset="2"/>
              <a:buChar char="§"/>
            </a:pPr>
            <a:r>
              <a:rPr lang="en-US" sz="3000" dirty="0">
                <a:latin typeface="+mn-lt"/>
              </a:rPr>
              <a:t>Web and </a:t>
            </a:r>
            <a:r>
              <a:rPr lang="en-US" sz="3000" dirty="0" err="1">
                <a:latin typeface="+mn-lt"/>
              </a:rPr>
              <a:t>github</a:t>
            </a:r>
            <a:r>
              <a:rPr lang="en-US" sz="3000" dirty="0">
                <a:latin typeface="+mn-lt"/>
              </a:rPr>
              <a:t> pages (paper and code)</a:t>
            </a:r>
          </a:p>
          <a:p>
            <a:pPr marL="800100" lvl="1" indent="-342900">
              <a:spcBef>
                <a:spcPts val="600"/>
              </a:spcBef>
              <a:buClr>
                <a:srgbClr val="7B7BD1"/>
              </a:buClr>
              <a:buSzPct val="95000"/>
            </a:pPr>
            <a:r>
              <a:rPr lang="en-US" dirty="0">
                <a:solidFill>
                  <a:srgbClr val="00B050"/>
                </a:solidFill>
              </a:rPr>
              <a:t>https://cs.txstate.edu/~burtscher/research/ECL-SCC/</a:t>
            </a:r>
          </a:p>
          <a:p>
            <a:pPr marL="800100" lvl="1" indent="-342900">
              <a:spcBef>
                <a:spcPts val="600"/>
              </a:spcBef>
              <a:buClr>
                <a:srgbClr val="7B7BD1"/>
              </a:buClr>
              <a:buSzPct val="95000"/>
              <a:buFont typeface="Wingdings" pitchFamily="2" charset="2"/>
              <a:buChar char="§"/>
            </a:pPr>
            <a:r>
              <a:rPr lang="en-US" dirty="0">
                <a:solidFill>
                  <a:srgbClr val="00B050"/>
                </a:solidFill>
              </a:rPr>
              <a:t>https://github.com/burtscher/ECL-SCC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E61862C-90FD-C123-DEE1-17E4AA57A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 GPU Algorithm for Detecting Strongly Connected Components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C36DEA-E8C3-1C56-4A85-C248E8E2D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13D0180-E276-411D-B2E9-AD266175F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937" y="1514989"/>
            <a:ext cx="1710688" cy="106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D14104D-F8BE-8F0D-9992-F93225EB2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343400" y="1267162"/>
            <a:ext cx="20955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F742BD-6C4C-AF53-A1A2-94FBAB8827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3048000"/>
            <a:ext cx="4038600" cy="8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61835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B64472-AB49-D647-B2FE-98B3DDB55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86D584B-2D83-014B-AF84-1CFC93D0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95A907-E2C1-D2F5-A3D0-57D41D01A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D77E94-BB13-D03C-D7E5-EA31C6E9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16716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42E8D5-314B-2AFB-0DC0-24BBA0D70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051" y="2914646"/>
            <a:ext cx="4081148" cy="26102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35DD-BEAE-D97F-53FD-A3BBB9004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Evaluation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EE37FB-1A37-8726-71D9-5F9BB010E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482390-5814-7135-AFD4-C64EA8B16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9F4A-4795-E84E-8EB4-2F23E9A42D41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BF6E3A00-B426-1C56-1AE2-27C0EECB3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90767"/>
            <a:ext cx="2742684" cy="1136951"/>
          </a:xfrm>
          <a:prstGeom prst="wedgeRoundRectCallout">
            <a:avLst>
              <a:gd name="adj1" fmla="val 27462"/>
              <a:gd name="adj2" fmla="val 49292"/>
              <a:gd name="adj3" fmla="val 16667"/>
            </a:avLst>
          </a:prstGeom>
          <a:solidFill>
            <a:schemeClr val="accent2">
              <a:lumMod val="40000"/>
              <a:lumOff val="6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Path compression and asynchronous operation help on all three types of input graph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2002EA3E-E76B-328B-9612-9553FDF99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437" y="1520326"/>
            <a:ext cx="2831911" cy="1200856"/>
          </a:xfrm>
          <a:prstGeom prst="wedgeRoundRectCallout">
            <a:avLst>
              <a:gd name="adj1" fmla="val 8871"/>
              <a:gd name="adj2" fmla="val 13530"/>
              <a:gd name="adj3" fmla="val 16667"/>
            </a:avLst>
          </a:prstGeom>
          <a:solidFill>
            <a:schemeClr val="accent2">
              <a:lumMod val="40000"/>
              <a:lumOff val="6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Persistent threads boost the performance on the power-law graphs but hurt on the mesh graphs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EC1388B1-1FAF-C4A4-2FBA-3EBE31B27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701" y="1671037"/>
            <a:ext cx="2545197" cy="1256362"/>
          </a:xfrm>
          <a:prstGeom prst="wedgeRoundRectCallout">
            <a:avLst>
              <a:gd name="adj1" fmla="val 15786"/>
              <a:gd name="adj2" fmla="val 41152"/>
              <a:gd name="adj3" fmla="val 16667"/>
            </a:avLst>
          </a:prstGeom>
          <a:solidFill>
            <a:schemeClr val="accent2">
              <a:lumMod val="40000"/>
              <a:lumOff val="60000"/>
              <a:alpha val="80000"/>
            </a:schemeClr>
          </a:solidFill>
          <a:ln w="9525" algn="ctr">
            <a:noFill/>
            <a:round/>
            <a:headEnd/>
            <a:tailEnd/>
          </a:ln>
        </p:spPr>
        <p:txBody>
          <a:bodyPr tIns="0"/>
          <a:lstStyle/>
          <a:p>
            <a:pP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These optimizations together more than double the throughput of ECL-SCC</a:t>
            </a:r>
          </a:p>
        </p:txBody>
      </p:sp>
    </p:spTree>
    <p:extLst>
      <p:ext uri="{BB962C8B-B14F-4D97-AF65-F5344CB8AC3E}">
        <p14:creationId xmlns:p14="http://schemas.microsoft.com/office/powerpoint/2010/main" val="31119699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6D584B-2D83-014B-AF84-1CFC93D0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Propagation Step Guarantees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B64472-AB49-D647-B2FE-98B3DDB55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50"/>
              </a:spcBef>
            </a:pPr>
            <a:r>
              <a:rPr lang="en-US" dirty="0"/>
              <a:t>Signature</a:t>
            </a:r>
          </a:p>
          <a:p>
            <a:pPr lvl="1">
              <a:spcBef>
                <a:spcPts val="450"/>
              </a:spcBef>
            </a:pPr>
            <a:r>
              <a:rPr lang="en-US" dirty="0"/>
              <a:t>All vertices in an SCC must end up with </a:t>
            </a:r>
            <a:r>
              <a:rPr lang="en-US" dirty="0">
                <a:solidFill>
                  <a:srgbClr val="FF0000"/>
                </a:solidFill>
              </a:rPr>
              <a:t>same</a:t>
            </a:r>
            <a:r>
              <a:rPr lang="en-US" dirty="0"/>
              <a:t> signature since there is a cycle</a:t>
            </a:r>
          </a:p>
          <a:p>
            <a:pPr lvl="2">
              <a:spcBef>
                <a:spcPts val="450"/>
              </a:spcBef>
            </a:pPr>
            <a:r>
              <a:rPr lang="en-US" dirty="0"/>
              <a:t>Proof by contradiction</a:t>
            </a:r>
          </a:p>
          <a:p>
            <a:pPr lvl="4">
              <a:spcBef>
                <a:spcPts val="450"/>
              </a:spcBef>
            </a:pPr>
            <a:endParaRPr lang="en-US" dirty="0"/>
          </a:p>
          <a:p>
            <a:pPr>
              <a:spcBef>
                <a:spcPts val="450"/>
              </a:spcBef>
            </a:pPr>
            <a:r>
              <a:rPr lang="en-US" dirty="0"/>
              <a:t>Convergence</a:t>
            </a:r>
          </a:p>
          <a:p>
            <a:pPr lvl="1">
              <a:spcBef>
                <a:spcPts val="450"/>
              </a:spcBef>
            </a:pPr>
            <a:r>
              <a:rPr lang="en-US" dirty="0"/>
              <a:t>Guaranteed to </a:t>
            </a:r>
            <a:r>
              <a:rPr lang="en-US" dirty="0">
                <a:solidFill>
                  <a:srgbClr val="0070C0"/>
                </a:solidFill>
              </a:rPr>
              <a:t>terminate</a:t>
            </a:r>
            <a:r>
              <a:rPr lang="en-US" dirty="0"/>
              <a:t> as max is </a:t>
            </a:r>
            <a:r>
              <a:rPr lang="en-US" dirty="0">
                <a:solidFill>
                  <a:srgbClr val="0070C0"/>
                </a:solidFill>
              </a:rPr>
              <a:t>monotonic</a:t>
            </a:r>
            <a:r>
              <a:rPr lang="en-US" dirty="0"/>
              <a:t> and vertex IDs are finite</a:t>
            </a:r>
          </a:p>
          <a:p>
            <a:pPr lvl="2">
              <a:spcBef>
                <a:spcPts val="450"/>
              </a:spcBef>
            </a:pPr>
            <a:r>
              <a:rPr lang="en-US" dirty="0"/>
              <a:t>Can only increase or stay the same in each iteration</a:t>
            </a:r>
          </a:p>
          <a:p>
            <a:pPr lvl="2">
              <a:spcBef>
                <a:spcPts val="450"/>
              </a:spcBef>
            </a:pPr>
            <a:r>
              <a:rPr lang="en-US" dirty="0"/>
              <a:t>Capped by highest ID in graph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60DB46-8A2C-1E17-2ED6-F859360F5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48F30-BD2B-5F41-ADCB-AE9D0A60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9F4A-4795-E84E-8EB4-2F23E9A42D41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520627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6D584B-2D83-014B-AF84-1CFC93D0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&amp; Convergence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B64472-AB49-D647-B2FE-98B3DDB55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50"/>
              </a:spcBef>
            </a:pPr>
            <a:r>
              <a:rPr lang="en-US" dirty="0"/>
              <a:t>Initially, SCCs are clustered together</a:t>
            </a:r>
          </a:p>
          <a:p>
            <a:pPr>
              <a:spcBef>
                <a:spcPts val="450"/>
              </a:spcBef>
            </a:pPr>
            <a:r>
              <a:rPr lang="en-US" dirty="0"/>
              <a:t>One SCC in each cluster must contain </a:t>
            </a:r>
            <a:r>
              <a:rPr lang="en-US" dirty="0">
                <a:solidFill>
                  <a:srgbClr val="FF0000"/>
                </a:solidFill>
              </a:rPr>
              <a:t>highest</a:t>
            </a:r>
            <a:r>
              <a:rPr lang="en-US" dirty="0"/>
              <a:t> ID vertex of the cluster (due to </a:t>
            </a:r>
            <a:r>
              <a:rPr lang="en-US" dirty="0">
                <a:solidFill>
                  <a:srgbClr val="0070C0"/>
                </a:solidFill>
              </a:rPr>
              <a:t>uniqueness</a:t>
            </a:r>
            <a:r>
              <a:rPr lang="en-US" dirty="0"/>
              <a:t> of IDs)</a:t>
            </a:r>
          </a:p>
          <a:p>
            <a:pPr lvl="1">
              <a:spcBef>
                <a:spcPts val="450"/>
              </a:spcBef>
            </a:pPr>
            <a:r>
              <a:rPr lang="en-US" dirty="0">
                <a:solidFill>
                  <a:srgbClr val="0070C0"/>
                </a:solidFill>
              </a:rPr>
              <a:t>Ancestor</a:t>
            </a:r>
            <a:r>
              <a:rPr lang="en-US" dirty="0"/>
              <a:t> SCCs cannot have this ID in </a:t>
            </a:r>
            <a:r>
              <a:rPr lang="en-US" dirty="0" err="1"/>
              <a:t>in</a:t>
            </a:r>
            <a:r>
              <a:rPr lang="en-US" baseline="-25000" dirty="0" err="1"/>
              <a:t>max</a:t>
            </a:r>
            <a:r>
              <a:rPr lang="en-US" dirty="0"/>
              <a:t> values</a:t>
            </a:r>
            <a:endParaRPr lang="en-US" baseline="-25000" dirty="0"/>
          </a:p>
          <a:p>
            <a:pPr lvl="1">
              <a:spcBef>
                <a:spcPts val="450"/>
              </a:spcBef>
            </a:pPr>
            <a:r>
              <a:rPr lang="en-US" dirty="0">
                <a:solidFill>
                  <a:srgbClr val="0070C0"/>
                </a:solidFill>
              </a:rPr>
              <a:t>Descendant</a:t>
            </a:r>
            <a:r>
              <a:rPr lang="en-US" dirty="0"/>
              <a:t> SCCs cannot have it in </a:t>
            </a:r>
            <a:r>
              <a:rPr lang="en-US" dirty="0" err="1"/>
              <a:t>out</a:t>
            </a:r>
            <a:r>
              <a:rPr lang="en-US" baseline="-25000" dirty="0" err="1"/>
              <a:t>max</a:t>
            </a:r>
            <a:r>
              <a:rPr lang="en-US" dirty="0"/>
              <a:t> values</a:t>
            </a:r>
            <a:endParaRPr lang="en-US" baseline="-25000" dirty="0"/>
          </a:p>
          <a:p>
            <a:pPr lvl="1">
              <a:spcBef>
                <a:spcPts val="450"/>
              </a:spcBef>
            </a:pPr>
            <a:r>
              <a:rPr lang="en-US" dirty="0">
                <a:solidFill>
                  <a:srgbClr val="FF0000"/>
                </a:solidFill>
              </a:rPr>
              <a:t>Therefore, at least this SCC will be separated out</a:t>
            </a:r>
          </a:p>
          <a:p>
            <a:pPr lvl="2">
              <a:spcBef>
                <a:spcPts val="450"/>
              </a:spcBef>
            </a:pPr>
            <a:r>
              <a:rPr lang="en-US" dirty="0"/>
              <a:t>Remaining SCCs will be separated out in same or later iterations</a:t>
            </a:r>
          </a:p>
          <a:p>
            <a:pPr>
              <a:spcBef>
                <a:spcPts val="450"/>
              </a:spcBef>
            </a:pPr>
            <a:r>
              <a:rPr lang="en-US" dirty="0"/>
              <a:t>After some iterations, all SCCs are separated out</a:t>
            </a:r>
          </a:p>
          <a:p>
            <a:pPr lvl="1">
              <a:spcBef>
                <a:spcPts val="450"/>
              </a:spcBef>
            </a:pPr>
            <a:r>
              <a:rPr lang="en-US" dirty="0"/>
              <a:t>Final signature is </a:t>
            </a:r>
            <a:r>
              <a:rPr lang="en-US" dirty="0" err="1">
                <a:solidFill>
                  <a:srgbClr val="0070C0"/>
                </a:solidFill>
              </a:rPr>
              <a:t>maxID</a:t>
            </a:r>
            <a:r>
              <a:rPr lang="en-US" dirty="0">
                <a:solidFill>
                  <a:srgbClr val="0070C0"/>
                </a:solidFill>
              </a:rPr>
              <a:t> : </a:t>
            </a:r>
            <a:r>
              <a:rPr lang="en-US" dirty="0" err="1">
                <a:solidFill>
                  <a:srgbClr val="0070C0"/>
                </a:solidFill>
              </a:rPr>
              <a:t>maxID</a:t>
            </a:r>
            <a:r>
              <a:rPr lang="en-US" dirty="0"/>
              <a:t>, unique to each SCC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D06395-853A-E58C-E0C3-B5EA72185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48F30-BD2B-5F41-ADCB-AE9D0A60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9F4A-4795-E84E-8EB4-2F23E9A42D41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465864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6D584B-2D83-014B-AF84-1CFC93D0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ECL-SCC Algorithm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20B39B-B3EE-849A-FB1B-E01C0B6AC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48F30-BD2B-5F41-ADCB-AE9D0A60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9F4A-4795-E84E-8EB4-2F23E9A42D41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ABD5CB-CAC0-DBCE-CF6E-680815DCA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1" y="1340746"/>
            <a:ext cx="3647552" cy="429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857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6D584B-2D83-014B-AF84-1CFC93D0B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942287"/>
            <a:ext cx="8153400" cy="74215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Prior Algorithms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C8E6C2-63B3-5C5B-9F1E-F8164DCCF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84BB1B-F4E5-892D-3D8B-ADEB01C62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6412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6366-17C6-310F-E3AE-84DEAD2C0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Tarjan’s</a:t>
            </a:r>
            <a:r>
              <a:rPr lang="en-US" dirty="0"/>
              <a:t> Serial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FEBA0-A678-3439-E747-188B18078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Well-known </a:t>
            </a:r>
            <a:r>
              <a:rPr lang="en-US" dirty="0">
                <a:solidFill>
                  <a:srgbClr val="0070C0"/>
                </a:solidFill>
              </a:rPr>
              <a:t>sequential</a:t>
            </a:r>
            <a:r>
              <a:rPr lang="en-US" dirty="0"/>
              <a:t> approach for detecting SCCs</a:t>
            </a:r>
          </a:p>
          <a:p>
            <a:pPr lvl="4"/>
            <a:endParaRPr lang="en-US" dirty="0"/>
          </a:p>
          <a:p>
            <a:r>
              <a:rPr lang="en-US" dirty="0"/>
              <a:t>Runs in </a:t>
            </a:r>
            <a:r>
              <a:rPr lang="en-US" dirty="0">
                <a:solidFill>
                  <a:srgbClr val="0070C0"/>
                </a:solidFill>
              </a:rPr>
              <a:t>linear</a:t>
            </a:r>
            <a:r>
              <a:rPr lang="en-US" dirty="0"/>
              <a:t> time in the number of edges and vertices of 𝐺</a:t>
            </a:r>
          </a:p>
          <a:p>
            <a:pPr lvl="1"/>
            <a:r>
              <a:rPr lang="en-US" dirty="0"/>
              <a:t>Very fast in practice</a:t>
            </a:r>
          </a:p>
          <a:p>
            <a:pPr lvl="4"/>
            <a:endParaRPr lang="en-US" dirty="0"/>
          </a:p>
          <a:p>
            <a:r>
              <a:rPr lang="en-US" dirty="0"/>
              <a:t>Based on </a:t>
            </a:r>
            <a:r>
              <a:rPr lang="en-US" dirty="0">
                <a:solidFill>
                  <a:srgbClr val="0070C0"/>
                </a:solidFill>
              </a:rPr>
              <a:t>depth-first search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Prevents efficient parallelization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C312F-2C8A-1AA2-1CA8-2656A8B7C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407831-3056-A47F-C0EC-ED931EF5D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2" descr="C:\Documents and Settings\Martin Burtscher\Local Settings\Temporary Internet Files\Content.IE5\QNWT6PGV\MC900441902[1].wmf">
            <a:extLst>
              <a:ext uri="{FF2B5EF4-FFF2-40B4-BE49-F238E27FC236}">
                <a16:creationId xmlns:a16="http://schemas.microsoft.com/office/drawing/2014/main" id="{D9766F45-595C-1981-DB4E-20EBE50DF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5296" y="3543637"/>
            <a:ext cx="1192730" cy="1409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808695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6D584B-2D83-014B-AF84-1CFC93D0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Parallel Forward-Backward Algorithm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B64472-AB49-D647-B2FE-98B3DDB55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5075"/>
            <a:ext cx="8226425" cy="470852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Leading </a:t>
            </a:r>
            <a:r>
              <a:rPr lang="en-US" sz="2800" dirty="0">
                <a:solidFill>
                  <a:srgbClr val="FF0000"/>
                </a:solidFill>
              </a:rPr>
              <a:t>parallel</a:t>
            </a:r>
            <a:r>
              <a:rPr lang="en-US" sz="2800" dirty="0"/>
              <a:t> SCC algorithms are based on</a:t>
            </a:r>
            <a:br>
              <a:rPr lang="en-US" sz="2800" dirty="0"/>
            </a:br>
            <a:r>
              <a:rPr lang="en-US" sz="2800" dirty="0">
                <a:solidFill>
                  <a:srgbClr val="0070C0"/>
                </a:solidFill>
              </a:rPr>
              <a:t>Forward-Backward</a:t>
            </a:r>
            <a:r>
              <a:rPr lang="en-US" sz="2800" dirty="0"/>
              <a:t> (FB) approach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Randomly select a pivot vertex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Perform parallel forward BFS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Perform parallel backward BFS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Result partitions graph into 4 subgraphs</a:t>
            </a:r>
          </a:p>
          <a:p>
            <a:pPr marL="914400" lvl="2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Vertices reached by both BFSs (green)</a:t>
            </a:r>
          </a:p>
          <a:p>
            <a:pPr marL="914400" lvl="2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Vertices only reached by </a:t>
            </a:r>
            <a:r>
              <a:rPr lang="en-US" sz="2000" dirty="0" err="1">
                <a:solidFill>
                  <a:schemeClr val="bg1"/>
                </a:solidFill>
              </a:rPr>
              <a:t>fwd</a:t>
            </a:r>
            <a:r>
              <a:rPr lang="en-US" sz="2000" dirty="0">
                <a:solidFill>
                  <a:schemeClr val="bg1"/>
                </a:solidFill>
              </a:rPr>
              <a:t> BFS (blue)</a:t>
            </a:r>
          </a:p>
          <a:p>
            <a:pPr marL="914400" lvl="2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Vertices only reached by </a:t>
            </a:r>
            <a:r>
              <a:rPr lang="en-US" sz="2000" dirty="0" err="1">
                <a:solidFill>
                  <a:schemeClr val="bg1"/>
                </a:solidFill>
              </a:rPr>
              <a:t>bwd</a:t>
            </a:r>
            <a:r>
              <a:rPr lang="en-US" sz="2000" dirty="0">
                <a:solidFill>
                  <a:schemeClr val="bg1"/>
                </a:solidFill>
              </a:rPr>
              <a:t> BFS (yellow)</a:t>
            </a:r>
          </a:p>
          <a:p>
            <a:pPr marL="914400" lvl="2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Vertices not reached by BFS (unshaded)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First set (green) is done (SCC of pivot)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Recurse on latter three sets</a:t>
            </a:r>
          </a:p>
          <a:p>
            <a:pPr marL="914400" lvl="2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Independent, can be done in parallel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07872E-31A7-62DA-773F-B498CA1F9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48F30-BD2B-5F41-ADCB-AE9D0A60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9F4A-4795-E84E-8EB4-2F23E9A42D4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2F9FC99-BE4C-226D-7123-83D193DB3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3620" y="1885950"/>
            <a:ext cx="2793977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7165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6D584B-2D83-014B-AF84-1CFC93D0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Parallel Forward-Backward Algorithm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B64472-AB49-D647-B2FE-98B3DDB55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5075"/>
            <a:ext cx="8226425" cy="470852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Leading </a:t>
            </a:r>
            <a:r>
              <a:rPr lang="en-US" sz="2800" dirty="0">
                <a:solidFill>
                  <a:srgbClr val="FF0000"/>
                </a:solidFill>
              </a:rPr>
              <a:t>parallel</a:t>
            </a:r>
            <a:r>
              <a:rPr lang="en-US" sz="2800" dirty="0"/>
              <a:t> SCC algorithms are based on</a:t>
            </a:r>
            <a:br>
              <a:rPr lang="en-US" sz="2800" dirty="0"/>
            </a:br>
            <a:r>
              <a:rPr lang="en-US" sz="2800" dirty="0">
                <a:solidFill>
                  <a:srgbClr val="0070C0"/>
                </a:solidFill>
              </a:rPr>
              <a:t>Forward-Backward</a:t>
            </a:r>
            <a:r>
              <a:rPr lang="en-US" sz="2800" dirty="0"/>
              <a:t> (FB) approach</a:t>
            </a:r>
          </a:p>
          <a:p>
            <a:pPr lvl="1"/>
            <a:r>
              <a:rPr lang="en-US" sz="2400" dirty="0"/>
              <a:t>Randomly select a </a:t>
            </a:r>
            <a:r>
              <a:rPr lang="en-US" sz="2400" dirty="0">
                <a:solidFill>
                  <a:srgbClr val="FF0000"/>
                </a:solidFill>
              </a:rPr>
              <a:t>pivot</a:t>
            </a:r>
            <a:r>
              <a:rPr lang="en-US" sz="2400" dirty="0"/>
              <a:t> vertex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Perform parallel forward BFS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Perform parallel backward BFS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Result partitions graph into 4 subgraphs</a:t>
            </a:r>
          </a:p>
          <a:p>
            <a:pPr marL="914400" lvl="2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Vertices reached by both BFSs (green)</a:t>
            </a:r>
          </a:p>
          <a:p>
            <a:pPr marL="914400" lvl="2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Vertices only reached by </a:t>
            </a:r>
            <a:r>
              <a:rPr lang="en-US" sz="2000" dirty="0" err="1">
                <a:solidFill>
                  <a:schemeClr val="bg1"/>
                </a:solidFill>
              </a:rPr>
              <a:t>fwd</a:t>
            </a:r>
            <a:r>
              <a:rPr lang="en-US" sz="2000" dirty="0">
                <a:solidFill>
                  <a:schemeClr val="bg1"/>
                </a:solidFill>
              </a:rPr>
              <a:t> BFS (blue)</a:t>
            </a:r>
          </a:p>
          <a:p>
            <a:pPr marL="914400" lvl="2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Vertices only reached by </a:t>
            </a:r>
            <a:r>
              <a:rPr lang="en-US" sz="2000" dirty="0" err="1">
                <a:solidFill>
                  <a:schemeClr val="bg1"/>
                </a:solidFill>
              </a:rPr>
              <a:t>bwd</a:t>
            </a:r>
            <a:r>
              <a:rPr lang="en-US" sz="2000" dirty="0">
                <a:solidFill>
                  <a:schemeClr val="bg1"/>
                </a:solidFill>
              </a:rPr>
              <a:t> BFS (yellow)</a:t>
            </a:r>
          </a:p>
          <a:p>
            <a:pPr marL="914400" lvl="2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Vertices not reached by BFS (unshaded)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First set (green) is done (SCC of pivot)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Recurse on latter three sets</a:t>
            </a:r>
          </a:p>
          <a:p>
            <a:pPr marL="914400" lvl="2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Independent, can be done in parallel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2BFC00-19AF-3AF1-8604-3E2B6C29F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48F30-BD2B-5F41-ADCB-AE9D0A60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9F4A-4795-E84E-8EB4-2F23E9A42D4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49A0D86-0897-AEAC-0B78-0BFC9DBD7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3620" y="1885950"/>
            <a:ext cx="2793977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9166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6D584B-2D83-014B-AF84-1CFC93D0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Parallel Forward-Backward Algorithm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B64472-AB49-D647-B2FE-98B3DDB55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5075"/>
            <a:ext cx="8226425" cy="470852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Leading </a:t>
            </a:r>
            <a:r>
              <a:rPr lang="en-US" sz="2800" dirty="0">
                <a:solidFill>
                  <a:srgbClr val="FF0000"/>
                </a:solidFill>
              </a:rPr>
              <a:t>parallel</a:t>
            </a:r>
            <a:r>
              <a:rPr lang="en-US" sz="2800" dirty="0"/>
              <a:t> SCC algorithms are based on</a:t>
            </a:r>
            <a:br>
              <a:rPr lang="en-US" sz="2800" dirty="0"/>
            </a:br>
            <a:r>
              <a:rPr lang="en-US" sz="2800" dirty="0">
                <a:solidFill>
                  <a:srgbClr val="0070C0"/>
                </a:solidFill>
              </a:rPr>
              <a:t>Forward-Backward</a:t>
            </a:r>
            <a:r>
              <a:rPr lang="en-US" sz="2800" dirty="0"/>
              <a:t> (FB) approach</a:t>
            </a:r>
          </a:p>
          <a:p>
            <a:pPr lvl="1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Randomly select a pivot vertex</a:t>
            </a:r>
          </a:p>
          <a:p>
            <a:pPr lvl="1"/>
            <a:r>
              <a:rPr lang="en-US" sz="2400" dirty="0"/>
              <a:t>Perform parallel </a:t>
            </a:r>
            <a:r>
              <a:rPr lang="en-US" sz="2400" dirty="0">
                <a:solidFill>
                  <a:srgbClr val="FF0000"/>
                </a:solidFill>
              </a:rPr>
              <a:t>forward</a:t>
            </a:r>
            <a:r>
              <a:rPr lang="en-US" sz="2400" dirty="0"/>
              <a:t> BFS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Perform parallel backward BFS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Result partitions graph into 4 subgraphs</a:t>
            </a:r>
          </a:p>
          <a:p>
            <a:pPr marL="914400" lvl="2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Vertices reached by both BFSs (green)</a:t>
            </a:r>
          </a:p>
          <a:p>
            <a:pPr marL="914400" lvl="2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Vertices only reached by </a:t>
            </a:r>
            <a:r>
              <a:rPr lang="en-US" sz="2000" dirty="0" err="1">
                <a:solidFill>
                  <a:schemeClr val="bg1"/>
                </a:solidFill>
              </a:rPr>
              <a:t>fwd</a:t>
            </a:r>
            <a:r>
              <a:rPr lang="en-US" sz="2000" dirty="0">
                <a:solidFill>
                  <a:schemeClr val="bg1"/>
                </a:solidFill>
              </a:rPr>
              <a:t> BFS (blue)</a:t>
            </a:r>
          </a:p>
          <a:p>
            <a:pPr marL="914400" lvl="2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Vertices only reached by </a:t>
            </a:r>
            <a:r>
              <a:rPr lang="en-US" sz="2000" dirty="0" err="1">
                <a:solidFill>
                  <a:schemeClr val="bg1"/>
                </a:solidFill>
              </a:rPr>
              <a:t>bwd</a:t>
            </a:r>
            <a:r>
              <a:rPr lang="en-US" sz="2000" dirty="0">
                <a:solidFill>
                  <a:schemeClr val="bg1"/>
                </a:solidFill>
              </a:rPr>
              <a:t> BFS (yellow)</a:t>
            </a:r>
          </a:p>
          <a:p>
            <a:pPr marL="914400" lvl="2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Vertices not reached by BFS (unshaded)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First set (green) is done (SCC of pivot)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Recurse on latter three sets</a:t>
            </a:r>
          </a:p>
          <a:p>
            <a:pPr marL="914400" lvl="2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Independent, can be done in parallel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4B29E-A6F7-400F-6225-55F7640ED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 GPU Algorithm for Detecting Strongly Connected Components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48F30-BD2B-5F41-ADCB-AE9D0A60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9F4A-4795-E84E-8EB4-2F23E9A42D4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5A55936-CFF2-1D85-731E-A97118B9F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3620" y="1885950"/>
            <a:ext cx="2793977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68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28992</TotalTime>
  <Words>3560</Words>
  <Application>Microsoft Office PowerPoint</Application>
  <PresentationFormat>On-screen Show (4:3)</PresentationFormat>
  <Paragraphs>551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Tahoma</vt:lpstr>
      <vt:lpstr>Wingdings</vt:lpstr>
      <vt:lpstr>Blends</vt:lpstr>
      <vt:lpstr>A GPU Algorithm for Detecting Strongly Connected Components</vt:lpstr>
      <vt:lpstr>Strongly Connected Components (SCC)</vt:lpstr>
      <vt:lpstr>SCC Detection in Sweep-based Solvers</vt:lpstr>
      <vt:lpstr>Highlights of our ECL-SCC Algorithm</vt:lpstr>
      <vt:lpstr>Prior Algorithms</vt:lpstr>
      <vt:lpstr>Tarjan’s Serial Algorithm</vt:lpstr>
      <vt:lpstr>Parallel Forward-Backward Algorithm</vt:lpstr>
      <vt:lpstr>Parallel Forward-Backward Algorithm</vt:lpstr>
      <vt:lpstr>Parallel Forward-Backward Algorithm</vt:lpstr>
      <vt:lpstr>Parallel Forward-Backward Algorithm</vt:lpstr>
      <vt:lpstr>Parallel Forward-Backward Algorithm</vt:lpstr>
      <vt:lpstr>Parallel Forward-Backward Algorithm</vt:lpstr>
      <vt:lpstr>Parallel Forward-Backward Algorithm</vt:lpstr>
      <vt:lpstr>Parallel Forward-Backward Algorithm</vt:lpstr>
      <vt:lpstr>FB with Trim Optimizations</vt:lpstr>
      <vt:lpstr>FB with Trim Optimizations</vt:lpstr>
      <vt:lpstr>FB with Trim Optimizations</vt:lpstr>
      <vt:lpstr>FB with Trim Optimizations</vt:lpstr>
      <vt:lpstr>FB with Trim Optimizations</vt:lpstr>
      <vt:lpstr>Problem</vt:lpstr>
      <vt:lpstr>Our ECL-SCC Algorithm</vt:lpstr>
      <vt:lpstr>Our Parallel ECL-SCC Algorithm</vt:lpstr>
      <vt:lpstr>Our Parallel ECL-SCC Algorithm</vt:lpstr>
      <vt:lpstr>Our Parallel ECL-SCC Algorithm</vt:lpstr>
      <vt:lpstr>Our Parallel ECL-SCC Algorithm</vt:lpstr>
      <vt:lpstr>Our Parallel ECL-SCC Algorithm</vt:lpstr>
      <vt:lpstr>Our Parallel ECL-SCC Algorithm</vt:lpstr>
      <vt:lpstr>Our Parallel ECL-SCC Algorithm</vt:lpstr>
      <vt:lpstr>Our Parallel ECL-SCC Algorithm</vt:lpstr>
      <vt:lpstr>ECL-SCC Parallelization</vt:lpstr>
      <vt:lpstr>ECL-SCC Performance Optimization</vt:lpstr>
      <vt:lpstr>Complexity Analysis</vt:lpstr>
      <vt:lpstr>Results</vt:lpstr>
      <vt:lpstr>Experimental Methodology</vt:lpstr>
      <vt:lpstr>Experimental Methodology</vt:lpstr>
      <vt:lpstr>Power-law Graphs</vt:lpstr>
      <vt:lpstr>Small &amp; Large Mesh Graphs</vt:lpstr>
      <vt:lpstr>Throughput on Power-law Graphs</vt:lpstr>
      <vt:lpstr>Throughput on Small Mesh Graphs</vt:lpstr>
      <vt:lpstr>Throughput on Large Mesh Graphs</vt:lpstr>
      <vt:lpstr>Summary</vt:lpstr>
      <vt:lpstr>Thank you!</vt:lpstr>
      <vt:lpstr>PowerPoint Presentation</vt:lpstr>
      <vt:lpstr>Optimization Evaluation</vt:lpstr>
      <vt:lpstr>Propagation Step Guarantees</vt:lpstr>
      <vt:lpstr>Correctness &amp; Convergence</vt:lpstr>
      <vt:lpstr>ECL-SCC Algorithm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CUDA Optimization Tutorial</dc:title>
  <dc:creator>Martin Burtscher</dc:creator>
  <cp:lastModifiedBy>Burtscher, Martin</cp:lastModifiedBy>
  <cp:revision>2169</cp:revision>
  <cp:lastPrinted>1601-01-01T00:00:00Z</cp:lastPrinted>
  <dcterms:created xsi:type="dcterms:W3CDTF">2004-05-06T20:27:51Z</dcterms:created>
  <dcterms:modified xsi:type="dcterms:W3CDTF">2023-11-13T11:36:55Z</dcterms:modified>
</cp:coreProperties>
</file>