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63" r:id="rId4"/>
    <p:sldId id="260" r:id="rId5"/>
    <p:sldId id="262" r:id="rId6"/>
    <p:sldId id="264" r:id="rId7"/>
    <p:sldId id="259" r:id="rId8"/>
    <p:sldId id="267" r:id="rId9"/>
    <p:sldId id="261" r:id="rId10"/>
    <p:sldId id="277" r:id="rId11"/>
    <p:sldId id="265" r:id="rId12"/>
    <p:sldId id="266" r:id="rId13"/>
    <p:sldId id="282" r:id="rId14"/>
    <p:sldId id="283" r:id="rId15"/>
    <p:sldId id="278" r:id="rId16"/>
    <p:sldId id="268" r:id="rId17"/>
    <p:sldId id="269" r:id="rId18"/>
    <p:sldId id="270" r:id="rId19"/>
    <p:sldId id="271" r:id="rId20"/>
    <p:sldId id="273" r:id="rId21"/>
    <p:sldId id="274" r:id="rId22"/>
    <p:sldId id="276" r:id="rId23"/>
    <p:sldId id="275" r:id="rId24"/>
    <p:sldId id="280" r:id="rId25"/>
    <p:sldId id="281" r:id="rId26"/>
    <p:sldId id="279" r:id="rId27"/>
    <p:sldId id="272" r:id="rId2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0"/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721" autoAdjust="0"/>
  </p:normalViewPr>
  <p:slideViewPr>
    <p:cSldViewPr snapToGrid="0">
      <p:cViewPr varScale="1">
        <p:scale>
          <a:sx n="77" d="100"/>
          <a:sy n="77" d="100"/>
        </p:scale>
        <p:origin x="1651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005FE-F06C-4F8A-BFDD-0F4A5AD739F8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B068A-4483-43C9-A828-B8D6A31E4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16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B068A-4483-43C9-A828-B8D6A31E47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95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B068A-4483-43C9-A828-B8D6A31E47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93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55613" y="1141413"/>
            <a:ext cx="8226300" cy="19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455613" y="3563938"/>
            <a:ext cx="82263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50"/>
              </a:spcBef>
              <a:spcAft>
                <a:spcPts val="0"/>
              </a:spcAft>
              <a:buSzPts val="2850"/>
              <a:buFont typeface="Noto Sans Symbols"/>
              <a:buNone/>
              <a:defRPr/>
            </a:lvl1pPr>
            <a:lvl2pPr lvl="1" algn="l">
              <a:spcBef>
                <a:spcPts val="270"/>
              </a:spcBef>
              <a:spcAft>
                <a:spcPts val="0"/>
              </a:spcAft>
              <a:buSzPts val="1620"/>
              <a:buChar char="▪"/>
              <a:defRPr/>
            </a:lvl2pPr>
            <a:lvl3pPr lvl="2" algn="l">
              <a:spcBef>
                <a:spcPts val="270"/>
              </a:spcBef>
              <a:spcAft>
                <a:spcPts val="0"/>
              </a:spcAft>
              <a:buSzPts val="1440"/>
              <a:buChar char="▪"/>
              <a:defRPr/>
            </a:lvl3pPr>
            <a:lvl4pPr lvl="3" algn="l">
              <a:spcBef>
                <a:spcPts val="270"/>
              </a:spcBef>
              <a:spcAft>
                <a:spcPts val="0"/>
              </a:spcAft>
              <a:buSzPts val="1260"/>
              <a:buChar char="▪"/>
              <a:defRPr/>
            </a:lvl4pPr>
            <a:lvl5pPr lvl="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/>
            </a:lvl5pPr>
            <a:lvl6pPr lvl="5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/>
            </a:lvl6pPr>
            <a:lvl7pPr lvl="6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/>
            </a:lvl7pPr>
            <a:lvl8pPr lvl="7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/>
            </a:lvl8pPr>
            <a:lvl9pPr lvl="8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990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Fringe-SGC: Counting Subgraphs with Fringe Vertices</a:t>
            </a:r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fld id="{EDCAB3CE-327E-463C-A4EA-3322FD56610D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Google Shape;19;p2"/>
          <p:cNvSpPr/>
          <p:nvPr/>
        </p:nvSpPr>
        <p:spPr>
          <a:xfrm>
            <a:off x="547688" y="3325812"/>
            <a:ext cx="8043900" cy="27000"/>
          </a:xfrm>
          <a:prstGeom prst="rect">
            <a:avLst/>
          </a:prstGeom>
          <a:gradFill>
            <a:gsLst>
              <a:gs pos="0">
                <a:srgbClr val="E1E1EA"/>
              </a:gs>
              <a:gs pos="50000">
                <a:srgbClr val="333395"/>
              </a:gs>
              <a:gs pos="100000">
                <a:srgbClr val="E1E1EA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2" descr="C:\Martin\Talks\JobTalk\menu0bil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328613"/>
            <a:ext cx="9150350" cy="1906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 descr="C:\Martin\Talks\JobTalk\menu0bildmi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5392740"/>
            <a:ext cx="9150350" cy="1906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1352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over Content" type="txOverObj">
  <p:cSld name="Title and Text over Conte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457200" y="547688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457200" y="1323975"/>
            <a:ext cx="8226300" cy="21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2889" algn="l">
              <a:spcBef>
                <a:spcPts val="270"/>
              </a:spcBef>
              <a:spcAft>
                <a:spcPts val="0"/>
              </a:spcAft>
              <a:buSzPts val="1710"/>
              <a:buChar char="▪"/>
              <a:defRPr/>
            </a:lvl1pPr>
            <a:lvl2pPr marL="685800" lvl="1" indent="-248602" algn="l">
              <a:spcBef>
                <a:spcPts val="270"/>
              </a:spcBef>
              <a:spcAft>
                <a:spcPts val="0"/>
              </a:spcAft>
              <a:buSzPts val="1620"/>
              <a:buChar char="▪"/>
              <a:defRPr/>
            </a:lvl2pPr>
            <a:lvl3pPr marL="1028700" lvl="2" indent="-240029" algn="l">
              <a:spcBef>
                <a:spcPts val="270"/>
              </a:spcBef>
              <a:spcAft>
                <a:spcPts val="0"/>
              </a:spcAft>
              <a:buSzPts val="1440"/>
              <a:buChar char="▪"/>
              <a:defRPr/>
            </a:lvl3pPr>
            <a:lvl4pPr marL="1371600" lvl="3" indent="-231458" algn="l">
              <a:spcBef>
                <a:spcPts val="270"/>
              </a:spcBef>
              <a:spcAft>
                <a:spcPts val="0"/>
              </a:spcAft>
              <a:buSzPts val="1260"/>
              <a:buChar char="▪"/>
              <a:defRPr/>
            </a:lvl4pPr>
            <a:lvl5pPr marL="1714500" lvl="4" indent="-22288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/>
            </a:lvl5pPr>
            <a:lvl6pPr marL="2057400" lvl="5" indent="-22288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/>
            </a:lvl6pPr>
            <a:lvl7pPr marL="2400300" lvl="6" indent="-22288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/>
            </a:lvl7pPr>
            <a:lvl8pPr marL="2743200" lvl="7" indent="-22288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/>
            </a:lvl8pPr>
            <a:lvl9pPr marL="3086100" lvl="8" indent="-22288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2"/>
          </p:nvPr>
        </p:nvSpPr>
        <p:spPr>
          <a:xfrm>
            <a:off x="457200" y="3640138"/>
            <a:ext cx="8226300" cy="21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2889" algn="l">
              <a:spcBef>
                <a:spcPts val="270"/>
              </a:spcBef>
              <a:spcAft>
                <a:spcPts val="0"/>
              </a:spcAft>
              <a:buSzPts val="1710"/>
              <a:buChar char="▪"/>
              <a:defRPr/>
            </a:lvl1pPr>
            <a:lvl2pPr marL="685800" lvl="1" indent="-248602" algn="l">
              <a:spcBef>
                <a:spcPts val="270"/>
              </a:spcBef>
              <a:spcAft>
                <a:spcPts val="0"/>
              </a:spcAft>
              <a:buSzPts val="1620"/>
              <a:buChar char="▪"/>
              <a:defRPr/>
            </a:lvl2pPr>
            <a:lvl3pPr marL="1028700" lvl="2" indent="-240029" algn="l">
              <a:spcBef>
                <a:spcPts val="270"/>
              </a:spcBef>
              <a:spcAft>
                <a:spcPts val="0"/>
              </a:spcAft>
              <a:buSzPts val="1440"/>
              <a:buChar char="▪"/>
              <a:defRPr/>
            </a:lvl3pPr>
            <a:lvl4pPr marL="1371600" lvl="3" indent="-231458" algn="l">
              <a:spcBef>
                <a:spcPts val="270"/>
              </a:spcBef>
              <a:spcAft>
                <a:spcPts val="0"/>
              </a:spcAft>
              <a:buSzPts val="1260"/>
              <a:buChar char="▪"/>
              <a:defRPr/>
            </a:lvl4pPr>
            <a:lvl5pPr marL="1714500" lvl="4" indent="-22288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/>
            </a:lvl5pPr>
            <a:lvl6pPr marL="2057400" lvl="5" indent="-22288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/>
            </a:lvl6pPr>
            <a:lvl7pPr marL="2400300" lvl="6" indent="-22288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/>
            </a:lvl7pPr>
            <a:lvl8pPr marL="2743200" lvl="7" indent="-22288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/>
            </a:lvl8pPr>
            <a:lvl9pPr marL="3086100" lvl="8" indent="-22288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455613" y="5969000"/>
            <a:ext cx="4649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Fringe-SGC: Counting Subgraphs with Fringe Vertices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3198813" y="5969000"/>
            <a:ext cx="548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DCAB3CE-327E-463C-A4EA-3322FD566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2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and Text" type="objAndTx">
  <p:cSld name="Title, Content and 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457200" y="547688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457200" y="1323975"/>
            <a:ext cx="40371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2889" algn="l">
              <a:spcBef>
                <a:spcPts val="270"/>
              </a:spcBef>
              <a:spcAft>
                <a:spcPts val="0"/>
              </a:spcAft>
              <a:buSzPct val="95000"/>
              <a:buFont typeface="Wingdings" panose="05000000000000000000" pitchFamily="2" charset="2"/>
              <a:buChar char="§"/>
              <a:defRPr/>
            </a:lvl1pPr>
            <a:lvl2pPr marL="685800" lvl="1" indent="-248602" algn="l">
              <a:spcBef>
                <a:spcPts val="270"/>
              </a:spcBef>
              <a:spcAft>
                <a:spcPts val="0"/>
              </a:spcAft>
              <a:buSzPts val="1620"/>
              <a:buChar char="▪"/>
              <a:defRPr/>
            </a:lvl2pPr>
            <a:lvl3pPr marL="1028700" lvl="2" indent="-240029" algn="l">
              <a:spcBef>
                <a:spcPts val="270"/>
              </a:spcBef>
              <a:spcAft>
                <a:spcPts val="0"/>
              </a:spcAft>
              <a:buSzPts val="1440"/>
              <a:buChar char="▪"/>
              <a:defRPr/>
            </a:lvl3pPr>
            <a:lvl4pPr marL="1371600" lvl="3" indent="-231458" algn="l">
              <a:spcBef>
                <a:spcPts val="270"/>
              </a:spcBef>
              <a:spcAft>
                <a:spcPts val="0"/>
              </a:spcAft>
              <a:buSzPts val="1260"/>
              <a:buChar char="▪"/>
              <a:defRPr/>
            </a:lvl4pPr>
            <a:lvl5pPr marL="1714500" lvl="4" indent="-22288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/>
            </a:lvl5pPr>
            <a:lvl6pPr marL="2057400" lvl="5" indent="-22288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/>
            </a:lvl6pPr>
            <a:lvl7pPr marL="2400300" lvl="6" indent="-22288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/>
            </a:lvl7pPr>
            <a:lvl8pPr marL="2743200" lvl="7" indent="-22288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/>
            </a:lvl8pPr>
            <a:lvl9pPr marL="3086100" lvl="8" indent="-22288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2"/>
          </p:nvPr>
        </p:nvSpPr>
        <p:spPr>
          <a:xfrm>
            <a:off x="4646613" y="1323975"/>
            <a:ext cx="40371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2889" algn="l">
              <a:spcBef>
                <a:spcPts val="270"/>
              </a:spcBef>
              <a:spcAft>
                <a:spcPts val="0"/>
              </a:spcAft>
              <a:buSzPct val="95000"/>
              <a:buFont typeface="Wingdings" panose="05000000000000000000" pitchFamily="2" charset="2"/>
              <a:buChar char="§"/>
              <a:defRPr/>
            </a:lvl1pPr>
            <a:lvl2pPr marL="685800" lvl="1" indent="-248602" algn="l">
              <a:spcBef>
                <a:spcPts val="270"/>
              </a:spcBef>
              <a:spcAft>
                <a:spcPts val="0"/>
              </a:spcAft>
              <a:buSzPts val="1620"/>
              <a:buChar char="▪"/>
              <a:defRPr/>
            </a:lvl2pPr>
            <a:lvl3pPr marL="1028700" lvl="2" indent="-240029" algn="l">
              <a:spcBef>
                <a:spcPts val="270"/>
              </a:spcBef>
              <a:spcAft>
                <a:spcPts val="0"/>
              </a:spcAft>
              <a:buSzPts val="1440"/>
              <a:buChar char="▪"/>
              <a:defRPr/>
            </a:lvl3pPr>
            <a:lvl4pPr marL="1371600" lvl="3" indent="-231458" algn="l">
              <a:spcBef>
                <a:spcPts val="270"/>
              </a:spcBef>
              <a:spcAft>
                <a:spcPts val="0"/>
              </a:spcAft>
              <a:buSzPts val="1260"/>
              <a:buChar char="▪"/>
              <a:defRPr/>
            </a:lvl4pPr>
            <a:lvl5pPr marL="1714500" lvl="4" indent="-22288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/>
            </a:lvl5pPr>
            <a:lvl6pPr marL="2057400" lvl="5" indent="-22288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/>
            </a:lvl6pPr>
            <a:lvl7pPr marL="2400300" lvl="6" indent="-22288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/>
            </a:lvl7pPr>
            <a:lvl8pPr marL="2743200" lvl="7" indent="-22288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/>
            </a:lvl8pPr>
            <a:lvl9pPr marL="3086100" lvl="8" indent="-22288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6" name="Google Shape;96;p14"/>
          <p:cNvSpPr txBox="1">
            <a:spLocks noGrp="1"/>
          </p:cNvSpPr>
          <p:nvPr>
            <p:ph type="dt" idx="10"/>
          </p:nvPr>
        </p:nvSpPr>
        <p:spPr>
          <a:xfrm>
            <a:off x="455613" y="5969000"/>
            <a:ext cx="4878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Fringe-SGC: Counting Subgraphs with Fringe Vertices</a:t>
            </a:r>
          </a:p>
        </p:txBody>
      </p:sp>
      <p:sp>
        <p:nvSpPr>
          <p:cNvPr id="97" name="Google Shape;97;p14"/>
          <p:cNvSpPr txBox="1">
            <a:spLocks noGrp="1"/>
          </p:cNvSpPr>
          <p:nvPr>
            <p:ph type="ftr" idx="11"/>
          </p:nvPr>
        </p:nvSpPr>
        <p:spPr>
          <a:xfrm>
            <a:off x="3198813" y="5969000"/>
            <a:ext cx="548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DCAB3CE-327E-463C-A4EA-3322FD566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95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hart" type="chart">
  <p:cSld name="Title and Char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457200" y="547688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1" name="Google Shape;101;p15"/>
          <p:cNvSpPr>
            <a:spLocks noGrp="1"/>
          </p:cNvSpPr>
          <p:nvPr>
            <p:ph type="chart" idx="2"/>
          </p:nvPr>
        </p:nvSpPr>
        <p:spPr>
          <a:xfrm>
            <a:off x="457200" y="1323975"/>
            <a:ext cx="82263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50"/>
              </a:spcBef>
              <a:spcAft>
                <a:spcPts val="0"/>
              </a:spcAft>
              <a:buClr>
                <a:srgbClr val="7B7BD1"/>
              </a:buClr>
              <a:buSzPct val="95000"/>
              <a:buFont typeface="Wingdings" panose="05000000000000000000" pitchFamily="2" charset="2"/>
              <a:buChar char="§"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90"/>
              </a:spcBef>
              <a:spcAft>
                <a:spcPts val="0"/>
              </a:spcAft>
              <a:buClr>
                <a:srgbClr val="8282D4"/>
              </a:buClr>
              <a:buSzPts val="2340"/>
              <a:buFont typeface="Noto Sans Symbols"/>
              <a:buChar char="▪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30"/>
              </a:spcBef>
              <a:spcAft>
                <a:spcPts val="0"/>
              </a:spcAft>
              <a:buClr>
                <a:srgbClr val="8A8AD6"/>
              </a:buClr>
              <a:buSzPts val="1760"/>
              <a:buFont typeface="Noto Sans Symbols"/>
              <a:buChar char="▪"/>
              <a:defRPr sz="16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210"/>
              </a:spcBef>
              <a:spcAft>
                <a:spcPts val="0"/>
              </a:spcAft>
              <a:buClr>
                <a:srgbClr val="FF6600"/>
              </a:buClr>
              <a:buSzPts val="840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10"/>
              </a:spcBef>
              <a:spcAft>
                <a:spcPts val="0"/>
              </a:spcAft>
              <a:buClr>
                <a:srgbClr val="FF6600"/>
              </a:buClr>
              <a:buSzPts val="840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10"/>
              </a:spcBef>
              <a:spcAft>
                <a:spcPts val="0"/>
              </a:spcAft>
              <a:buClr>
                <a:srgbClr val="FF6600"/>
              </a:buClr>
              <a:buSzPts val="840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10"/>
              </a:spcBef>
              <a:spcAft>
                <a:spcPts val="0"/>
              </a:spcAft>
              <a:buClr>
                <a:srgbClr val="FF6600"/>
              </a:buClr>
              <a:buSzPts val="840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rgbClr val="FF6600"/>
              </a:buClr>
              <a:buSzPts val="840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icon to add chart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dt" idx="10"/>
          </p:nvPr>
        </p:nvSpPr>
        <p:spPr>
          <a:xfrm>
            <a:off x="455613" y="5969000"/>
            <a:ext cx="5259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Fringe-SGC: Counting Subgraphs with Fringe Vertices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ftr" idx="11"/>
          </p:nvPr>
        </p:nvSpPr>
        <p:spPr>
          <a:xfrm>
            <a:off x="3198813" y="5969000"/>
            <a:ext cx="548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EDCAB3CE-327E-463C-A4EA-3322FD566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0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57200" y="547688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457200" y="1323975"/>
            <a:ext cx="82263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2889" algn="l">
              <a:spcBef>
                <a:spcPts val="270"/>
              </a:spcBef>
              <a:spcAft>
                <a:spcPts val="0"/>
              </a:spcAft>
              <a:buSzPct val="95000"/>
              <a:buFont typeface="Wingdings" panose="05000000000000000000" pitchFamily="2" charset="2"/>
              <a:buChar char="§"/>
              <a:defRPr/>
            </a:lvl1pPr>
            <a:lvl2pPr marL="685800" lvl="1" indent="-248602" algn="l">
              <a:spcBef>
                <a:spcPts val="270"/>
              </a:spcBef>
              <a:spcAft>
                <a:spcPts val="0"/>
              </a:spcAft>
              <a:buSzPts val="1620"/>
              <a:buChar char="▪"/>
              <a:defRPr/>
            </a:lvl2pPr>
            <a:lvl3pPr marL="1028700" lvl="2" indent="-240029" algn="l">
              <a:spcBef>
                <a:spcPts val="270"/>
              </a:spcBef>
              <a:spcAft>
                <a:spcPts val="0"/>
              </a:spcAft>
              <a:buSzPts val="1440"/>
              <a:buChar char="▪"/>
              <a:defRPr/>
            </a:lvl3pPr>
            <a:lvl4pPr marL="1371600" lvl="3" indent="-231458" algn="l">
              <a:spcBef>
                <a:spcPts val="270"/>
              </a:spcBef>
              <a:spcAft>
                <a:spcPts val="0"/>
              </a:spcAft>
              <a:buSzPts val="1260"/>
              <a:buChar char="▪"/>
              <a:defRPr/>
            </a:lvl4pPr>
            <a:lvl5pPr marL="1714500" lvl="4" indent="-22288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/>
            </a:lvl5pPr>
            <a:lvl6pPr marL="2057400" lvl="5" indent="-22288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/>
            </a:lvl6pPr>
            <a:lvl7pPr marL="2400300" lvl="6" indent="-22288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/>
            </a:lvl7pPr>
            <a:lvl8pPr marL="2743200" lvl="7" indent="-22288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/>
            </a:lvl8pPr>
            <a:lvl9pPr marL="3086100" lvl="8" indent="-22288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5613" y="5969000"/>
            <a:ext cx="7599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Fringe-SGC: Counting Subgraphs with Fringe Vertices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98813" y="5969000"/>
            <a:ext cx="548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781800" y="597103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EDCAB3CE-327E-463C-A4EA-3322FD566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17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457200" y="547688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457200" y="1323975"/>
            <a:ext cx="40371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98133" algn="l">
              <a:spcBef>
                <a:spcPts val="420"/>
              </a:spcBef>
              <a:spcAft>
                <a:spcPts val="0"/>
              </a:spcAft>
              <a:buSzPts val="2660"/>
              <a:buChar char="▪"/>
              <a:defRPr sz="2100"/>
            </a:lvl1pPr>
            <a:lvl2pPr marL="685800" lvl="1" indent="-274320" algn="l">
              <a:spcBef>
                <a:spcPts val="360"/>
              </a:spcBef>
              <a:spcAft>
                <a:spcPts val="0"/>
              </a:spcAft>
              <a:buSzPts val="2160"/>
              <a:buChar char="▪"/>
              <a:defRPr sz="1800"/>
            </a:lvl2pPr>
            <a:lvl3pPr marL="1028700" lvl="2" indent="-24765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500"/>
            </a:lvl3pPr>
            <a:lvl4pPr marL="1371600" lvl="3" indent="-231458" algn="l">
              <a:spcBef>
                <a:spcPts val="270"/>
              </a:spcBef>
              <a:spcAft>
                <a:spcPts val="0"/>
              </a:spcAft>
              <a:buSzPts val="1260"/>
              <a:buChar char="▪"/>
              <a:defRPr sz="1350"/>
            </a:lvl4pPr>
            <a:lvl5pPr marL="1714500" lvl="4" indent="-22288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 sz="1350"/>
            </a:lvl5pPr>
            <a:lvl6pPr marL="2057400" lvl="5" indent="-22288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 sz="1350"/>
            </a:lvl6pPr>
            <a:lvl7pPr marL="2400300" lvl="6" indent="-22288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 sz="1350"/>
            </a:lvl7pPr>
            <a:lvl8pPr marL="2743200" lvl="7" indent="-22288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 sz="1350"/>
            </a:lvl8pPr>
            <a:lvl9pPr marL="3086100" lvl="8" indent="-22288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4646613" y="1323975"/>
            <a:ext cx="40371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98133" algn="l">
              <a:spcBef>
                <a:spcPts val="420"/>
              </a:spcBef>
              <a:spcAft>
                <a:spcPts val="0"/>
              </a:spcAft>
              <a:buSzPts val="2660"/>
              <a:buChar char="▪"/>
              <a:defRPr sz="2100"/>
            </a:lvl1pPr>
            <a:lvl2pPr marL="685800" lvl="1" indent="-274320" algn="l">
              <a:spcBef>
                <a:spcPts val="360"/>
              </a:spcBef>
              <a:spcAft>
                <a:spcPts val="0"/>
              </a:spcAft>
              <a:buSzPts val="2160"/>
              <a:buChar char="▪"/>
              <a:defRPr sz="1800"/>
            </a:lvl2pPr>
            <a:lvl3pPr marL="1028700" lvl="2" indent="-24765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500"/>
            </a:lvl3pPr>
            <a:lvl4pPr marL="1371600" lvl="3" indent="-231458" algn="l">
              <a:spcBef>
                <a:spcPts val="270"/>
              </a:spcBef>
              <a:spcAft>
                <a:spcPts val="0"/>
              </a:spcAft>
              <a:buSzPts val="1260"/>
              <a:buChar char="▪"/>
              <a:defRPr sz="1350"/>
            </a:lvl4pPr>
            <a:lvl5pPr marL="1714500" lvl="4" indent="-22288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 sz="1350"/>
            </a:lvl5pPr>
            <a:lvl6pPr marL="2057400" lvl="5" indent="-22288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 sz="1350"/>
            </a:lvl6pPr>
            <a:lvl7pPr marL="2400300" lvl="6" indent="-22288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 sz="1350"/>
            </a:lvl7pPr>
            <a:lvl8pPr marL="2743200" lvl="7" indent="-22288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 sz="1350"/>
            </a:lvl8pPr>
            <a:lvl9pPr marL="3086100" lvl="8" indent="-22288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455613" y="5969000"/>
            <a:ext cx="6326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Fringe-SGC: Counting Subgraphs with Fringe Vertices</a:t>
            </a:r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3198813" y="5969000"/>
            <a:ext cx="548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6781800" y="597103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EDCAB3CE-327E-463C-A4EA-3322FD566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0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lvl="0" indent="-171450" algn="l">
              <a:spcBef>
                <a:spcPts val="360"/>
              </a:spcBef>
              <a:spcAft>
                <a:spcPts val="0"/>
              </a:spcAft>
              <a:buSzPts val="2280"/>
              <a:buNone/>
              <a:defRPr sz="1800" b="1"/>
            </a:lvl1pPr>
            <a:lvl2pPr marL="685800" lvl="1" indent="-171450" algn="l">
              <a:spcBef>
                <a:spcPts val="300"/>
              </a:spcBef>
              <a:spcAft>
                <a:spcPts val="0"/>
              </a:spcAft>
              <a:buSzPts val="1800"/>
              <a:buNone/>
              <a:defRPr sz="1500" b="1"/>
            </a:lvl2pPr>
            <a:lvl3pPr marL="1028700" lvl="2" indent="-171450" algn="l">
              <a:spcBef>
                <a:spcPts val="270"/>
              </a:spcBef>
              <a:spcAft>
                <a:spcPts val="0"/>
              </a:spcAft>
              <a:buSzPts val="1440"/>
              <a:buNone/>
              <a:defRPr sz="1350" b="1"/>
            </a:lvl3pPr>
            <a:lvl4pPr marL="1371600" lvl="3" indent="-171450" algn="l">
              <a:spcBef>
                <a:spcPts val="240"/>
              </a:spcBef>
              <a:spcAft>
                <a:spcPts val="0"/>
              </a:spcAft>
              <a:buSzPts val="1120"/>
              <a:buNone/>
              <a:defRPr sz="1200" b="1"/>
            </a:lvl4pPr>
            <a:lvl5pPr marL="1714500" lvl="4" indent="-17145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 b="1"/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 b="1"/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 b="1"/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 b="1"/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80035" algn="l">
              <a:spcBef>
                <a:spcPts val="360"/>
              </a:spcBef>
              <a:spcAft>
                <a:spcPts val="0"/>
              </a:spcAft>
              <a:buSzPts val="2280"/>
              <a:buChar char="▪"/>
              <a:defRPr sz="1800"/>
            </a:lvl1pPr>
            <a:lvl2pPr marL="685800" lvl="1" indent="-257175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500"/>
            </a:lvl2pPr>
            <a:lvl3pPr marL="1028700" lvl="2" indent="-240029" algn="l">
              <a:spcBef>
                <a:spcPts val="270"/>
              </a:spcBef>
              <a:spcAft>
                <a:spcPts val="0"/>
              </a:spcAft>
              <a:buSzPts val="1440"/>
              <a:buChar char="▪"/>
              <a:defRPr sz="1350"/>
            </a:lvl3pPr>
            <a:lvl4pPr marL="1371600" lvl="3" indent="-224789" algn="l">
              <a:spcBef>
                <a:spcPts val="240"/>
              </a:spcBef>
              <a:spcAft>
                <a:spcPts val="0"/>
              </a:spcAft>
              <a:buSzPts val="1120"/>
              <a:buChar char="▪"/>
              <a:defRPr sz="1200"/>
            </a:lvl4pPr>
            <a:lvl5pPr marL="1714500" lvl="4" indent="-217170" algn="l">
              <a:spcBef>
                <a:spcPts val="240"/>
              </a:spcBef>
              <a:spcAft>
                <a:spcPts val="0"/>
              </a:spcAft>
              <a:buSzPts val="960"/>
              <a:buChar char="▪"/>
              <a:defRPr sz="1200"/>
            </a:lvl5pPr>
            <a:lvl6pPr marL="2057400" lvl="5" indent="-217170" algn="l">
              <a:spcBef>
                <a:spcPts val="240"/>
              </a:spcBef>
              <a:spcAft>
                <a:spcPts val="0"/>
              </a:spcAft>
              <a:buSzPts val="960"/>
              <a:buChar char="▪"/>
              <a:defRPr sz="1200"/>
            </a:lvl6pPr>
            <a:lvl7pPr marL="2400300" lvl="6" indent="-217170" algn="l">
              <a:spcBef>
                <a:spcPts val="240"/>
              </a:spcBef>
              <a:spcAft>
                <a:spcPts val="0"/>
              </a:spcAft>
              <a:buSzPts val="960"/>
              <a:buChar char="▪"/>
              <a:defRPr sz="1200"/>
            </a:lvl7pPr>
            <a:lvl8pPr marL="2743200" lvl="7" indent="-217169" algn="l">
              <a:spcBef>
                <a:spcPts val="240"/>
              </a:spcBef>
              <a:spcAft>
                <a:spcPts val="0"/>
              </a:spcAft>
              <a:buSzPts val="960"/>
              <a:buChar char="▪"/>
              <a:defRPr sz="1200"/>
            </a:lvl8pPr>
            <a:lvl9pPr marL="3086100" lvl="8" indent="-217169" algn="l">
              <a:spcBef>
                <a:spcPts val="240"/>
              </a:spcBef>
              <a:spcAft>
                <a:spcPts val="0"/>
              </a:spcAft>
              <a:buSzPts val="960"/>
              <a:buChar char="▪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lvl="0" indent="-171450" algn="l">
              <a:spcBef>
                <a:spcPts val="360"/>
              </a:spcBef>
              <a:spcAft>
                <a:spcPts val="0"/>
              </a:spcAft>
              <a:buSzPts val="2280"/>
              <a:buNone/>
              <a:defRPr sz="1800" b="1"/>
            </a:lvl1pPr>
            <a:lvl2pPr marL="685800" lvl="1" indent="-171450" algn="l">
              <a:spcBef>
                <a:spcPts val="300"/>
              </a:spcBef>
              <a:spcAft>
                <a:spcPts val="0"/>
              </a:spcAft>
              <a:buSzPts val="1800"/>
              <a:buNone/>
              <a:defRPr sz="1500" b="1"/>
            </a:lvl2pPr>
            <a:lvl3pPr marL="1028700" lvl="2" indent="-171450" algn="l">
              <a:spcBef>
                <a:spcPts val="270"/>
              </a:spcBef>
              <a:spcAft>
                <a:spcPts val="0"/>
              </a:spcAft>
              <a:buSzPts val="1440"/>
              <a:buNone/>
              <a:defRPr sz="1350" b="1"/>
            </a:lvl3pPr>
            <a:lvl4pPr marL="1371600" lvl="3" indent="-171450" algn="l">
              <a:spcBef>
                <a:spcPts val="240"/>
              </a:spcBef>
              <a:spcAft>
                <a:spcPts val="0"/>
              </a:spcAft>
              <a:buSzPts val="1120"/>
              <a:buNone/>
              <a:defRPr sz="1200" b="1"/>
            </a:lvl4pPr>
            <a:lvl5pPr marL="1714500" lvl="4" indent="-17145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 b="1"/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 b="1"/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 b="1"/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 b="1"/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80035" algn="l">
              <a:spcBef>
                <a:spcPts val="360"/>
              </a:spcBef>
              <a:spcAft>
                <a:spcPts val="0"/>
              </a:spcAft>
              <a:buSzPts val="2280"/>
              <a:buChar char="▪"/>
              <a:defRPr sz="1800"/>
            </a:lvl1pPr>
            <a:lvl2pPr marL="685800" lvl="1" indent="-257175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500"/>
            </a:lvl2pPr>
            <a:lvl3pPr marL="1028700" lvl="2" indent="-240029" algn="l">
              <a:spcBef>
                <a:spcPts val="270"/>
              </a:spcBef>
              <a:spcAft>
                <a:spcPts val="0"/>
              </a:spcAft>
              <a:buSzPts val="1440"/>
              <a:buChar char="▪"/>
              <a:defRPr sz="1350"/>
            </a:lvl3pPr>
            <a:lvl4pPr marL="1371600" lvl="3" indent="-224789" algn="l">
              <a:spcBef>
                <a:spcPts val="240"/>
              </a:spcBef>
              <a:spcAft>
                <a:spcPts val="0"/>
              </a:spcAft>
              <a:buSzPts val="1120"/>
              <a:buChar char="▪"/>
              <a:defRPr sz="1200"/>
            </a:lvl4pPr>
            <a:lvl5pPr marL="1714500" lvl="4" indent="-217170" algn="l">
              <a:spcBef>
                <a:spcPts val="240"/>
              </a:spcBef>
              <a:spcAft>
                <a:spcPts val="0"/>
              </a:spcAft>
              <a:buSzPts val="960"/>
              <a:buChar char="▪"/>
              <a:defRPr sz="1200"/>
            </a:lvl5pPr>
            <a:lvl6pPr marL="2057400" lvl="5" indent="-217170" algn="l">
              <a:spcBef>
                <a:spcPts val="240"/>
              </a:spcBef>
              <a:spcAft>
                <a:spcPts val="0"/>
              </a:spcAft>
              <a:buSzPts val="960"/>
              <a:buChar char="▪"/>
              <a:defRPr sz="1200"/>
            </a:lvl6pPr>
            <a:lvl7pPr marL="2400300" lvl="6" indent="-217170" algn="l">
              <a:spcBef>
                <a:spcPts val="240"/>
              </a:spcBef>
              <a:spcAft>
                <a:spcPts val="0"/>
              </a:spcAft>
              <a:buSzPts val="960"/>
              <a:buChar char="▪"/>
              <a:defRPr sz="1200"/>
            </a:lvl7pPr>
            <a:lvl8pPr marL="2743200" lvl="7" indent="-217169" algn="l">
              <a:spcBef>
                <a:spcPts val="240"/>
              </a:spcBef>
              <a:spcAft>
                <a:spcPts val="0"/>
              </a:spcAft>
              <a:buSzPts val="960"/>
              <a:buChar char="▪"/>
              <a:defRPr sz="1200"/>
            </a:lvl8pPr>
            <a:lvl9pPr marL="3086100" lvl="8" indent="-217169" algn="l">
              <a:spcBef>
                <a:spcPts val="240"/>
              </a:spcBef>
              <a:spcAft>
                <a:spcPts val="0"/>
              </a:spcAft>
              <a:buSzPts val="960"/>
              <a:buChar char="▪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55613" y="5969000"/>
            <a:ext cx="2973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Fringe-SGC: Counting Subgraphs with Fringe Vertices</a:t>
            </a:r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198813" y="5969000"/>
            <a:ext cx="548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DCAB3CE-327E-463C-A4EA-3322FD566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2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5613" y="5969000"/>
            <a:ext cx="2973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Fringe-SGC: Counting Subgraphs with Fringe Vertices</a:t>
            </a:r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198813" y="5969000"/>
            <a:ext cx="548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DCAB3CE-327E-463C-A4EA-3322FD566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316230" algn="l">
              <a:spcBef>
                <a:spcPts val="480"/>
              </a:spcBef>
              <a:spcAft>
                <a:spcPts val="0"/>
              </a:spcAft>
              <a:buSzPts val="3040"/>
              <a:buChar char="▪"/>
              <a:defRPr sz="2400"/>
            </a:lvl1pPr>
            <a:lvl2pPr marL="685800" lvl="1" indent="-291464" algn="l">
              <a:spcBef>
                <a:spcPts val="420"/>
              </a:spcBef>
              <a:spcAft>
                <a:spcPts val="0"/>
              </a:spcAft>
              <a:buSzPts val="2520"/>
              <a:buChar char="▪"/>
              <a:defRPr sz="2100"/>
            </a:lvl2pPr>
            <a:lvl3pPr marL="1028700" lvl="2" indent="-262889" algn="l">
              <a:spcBef>
                <a:spcPts val="360"/>
              </a:spcBef>
              <a:spcAft>
                <a:spcPts val="0"/>
              </a:spcAft>
              <a:buSzPts val="1920"/>
              <a:buChar char="▪"/>
              <a:defRPr sz="1800"/>
            </a:lvl3pPr>
            <a:lvl4pPr marL="1371600" lvl="3" indent="-238125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 sz="1500"/>
            </a:lvl4pPr>
            <a:lvl5pPr marL="1714500" lvl="4" indent="-228600" algn="l"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500"/>
            </a:lvl5pPr>
            <a:lvl6pPr marL="2057400" lvl="5" indent="-228600" algn="l"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500"/>
            </a:lvl6pPr>
            <a:lvl7pPr marL="2400300" lvl="6" indent="-228600" algn="l"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500"/>
            </a:lvl7pPr>
            <a:lvl8pPr marL="2743200" lvl="7" indent="-228600" algn="l"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500"/>
            </a:lvl8pPr>
            <a:lvl9pPr marL="3086100" lvl="8" indent="-228600" algn="l"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l">
              <a:spcBef>
                <a:spcPts val="210"/>
              </a:spcBef>
              <a:spcAft>
                <a:spcPts val="0"/>
              </a:spcAft>
              <a:buSzPts val="1330"/>
              <a:buNone/>
              <a:defRPr sz="1050"/>
            </a:lvl1pPr>
            <a:lvl2pPr marL="685800" lvl="1" indent="-171450" algn="l">
              <a:spcBef>
                <a:spcPts val="180"/>
              </a:spcBef>
              <a:spcAft>
                <a:spcPts val="0"/>
              </a:spcAft>
              <a:buSzPts val="1080"/>
              <a:buNone/>
              <a:defRPr sz="900"/>
            </a:lvl2pPr>
            <a:lvl3pPr marL="1028700" lvl="2" indent="-171450" algn="l">
              <a:spcBef>
                <a:spcPts val="150"/>
              </a:spcBef>
              <a:spcAft>
                <a:spcPts val="0"/>
              </a:spcAft>
              <a:buSzPts val="800"/>
              <a:buNone/>
              <a:defRPr sz="750"/>
            </a:lvl3pPr>
            <a:lvl4pPr marL="1371600" lvl="3" indent="-171450" algn="l">
              <a:spcBef>
                <a:spcPts val="135"/>
              </a:spcBef>
              <a:spcAft>
                <a:spcPts val="0"/>
              </a:spcAft>
              <a:buSzPts val="630"/>
              <a:buNone/>
              <a:defRPr sz="675"/>
            </a:lvl4pPr>
            <a:lvl5pPr marL="1714500" lvl="4" indent="-171450" algn="l">
              <a:spcBef>
                <a:spcPts val="135"/>
              </a:spcBef>
              <a:spcAft>
                <a:spcPts val="0"/>
              </a:spcAft>
              <a:buSzPts val="540"/>
              <a:buNone/>
              <a:defRPr sz="675"/>
            </a:lvl5pPr>
            <a:lvl6pPr marL="2057400" lvl="5" indent="-171450" algn="l">
              <a:spcBef>
                <a:spcPts val="135"/>
              </a:spcBef>
              <a:spcAft>
                <a:spcPts val="0"/>
              </a:spcAft>
              <a:buSzPts val="540"/>
              <a:buNone/>
              <a:defRPr sz="675"/>
            </a:lvl6pPr>
            <a:lvl7pPr marL="2400300" lvl="6" indent="-171450" algn="l">
              <a:spcBef>
                <a:spcPts val="135"/>
              </a:spcBef>
              <a:spcAft>
                <a:spcPts val="0"/>
              </a:spcAft>
              <a:buSzPts val="540"/>
              <a:buNone/>
              <a:defRPr sz="675"/>
            </a:lvl7pPr>
            <a:lvl8pPr marL="2743200" lvl="7" indent="-171450" algn="l">
              <a:spcBef>
                <a:spcPts val="135"/>
              </a:spcBef>
              <a:spcAft>
                <a:spcPts val="0"/>
              </a:spcAft>
              <a:buSzPts val="540"/>
              <a:buNone/>
              <a:defRPr sz="675"/>
            </a:lvl8pPr>
            <a:lvl9pPr marL="3086100" lvl="8" indent="-171450" algn="l">
              <a:spcBef>
                <a:spcPts val="135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455613" y="5969000"/>
            <a:ext cx="2973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Fringe-SGC: Counting Subgraphs with Fringe Vertices</a:t>
            </a:r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3198813" y="5969000"/>
            <a:ext cx="548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DCAB3CE-327E-463C-A4EA-3322FD566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9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l">
              <a:spcBef>
                <a:spcPts val="210"/>
              </a:spcBef>
              <a:spcAft>
                <a:spcPts val="0"/>
              </a:spcAft>
              <a:buSzPts val="1330"/>
              <a:buNone/>
              <a:defRPr sz="1050"/>
            </a:lvl1pPr>
            <a:lvl2pPr marL="685800" lvl="1" indent="-171450" algn="l">
              <a:spcBef>
                <a:spcPts val="180"/>
              </a:spcBef>
              <a:spcAft>
                <a:spcPts val="0"/>
              </a:spcAft>
              <a:buSzPts val="1080"/>
              <a:buNone/>
              <a:defRPr sz="900"/>
            </a:lvl2pPr>
            <a:lvl3pPr marL="1028700" lvl="2" indent="-171450" algn="l">
              <a:spcBef>
                <a:spcPts val="150"/>
              </a:spcBef>
              <a:spcAft>
                <a:spcPts val="0"/>
              </a:spcAft>
              <a:buSzPts val="800"/>
              <a:buNone/>
              <a:defRPr sz="750"/>
            </a:lvl3pPr>
            <a:lvl4pPr marL="1371600" lvl="3" indent="-171450" algn="l">
              <a:spcBef>
                <a:spcPts val="135"/>
              </a:spcBef>
              <a:spcAft>
                <a:spcPts val="0"/>
              </a:spcAft>
              <a:buSzPts val="630"/>
              <a:buNone/>
              <a:defRPr sz="675"/>
            </a:lvl4pPr>
            <a:lvl5pPr marL="1714500" lvl="4" indent="-171450" algn="l">
              <a:spcBef>
                <a:spcPts val="135"/>
              </a:spcBef>
              <a:spcAft>
                <a:spcPts val="0"/>
              </a:spcAft>
              <a:buSzPts val="540"/>
              <a:buNone/>
              <a:defRPr sz="675"/>
            </a:lvl5pPr>
            <a:lvl6pPr marL="2057400" lvl="5" indent="-171450" algn="l">
              <a:spcBef>
                <a:spcPts val="135"/>
              </a:spcBef>
              <a:spcAft>
                <a:spcPts val="0"/>
              </a:spcAft>
              <a:buSzPts val="540"/>
              <a:buNone/>
              <a:defRPr sz="675"/>
            </a:lvl6pPr>
            <a:lvl7pPr marL="2400300" lvl="6" indent="-171450" algn="l">
              <a:spcBef>
                <a:spcPts val="135"/>
              </a:spcBef>
              <a:spcAft>
                <a:spcPts val="0"/>
              </a:spcAft>
              <a:buSzPts val="540"/>
              <a:buNone/>
              <a:defRPr sz="675"/>
            </a:lvl7pPr>
            <a:lvl8pPr marL="2743200" lvl="7" indent="-171450" algn="l">
              <a:spcBef>
                <a:spcPts val="135"/>
              </a:spcBef>
              <a:spcAft>
                <a:spcPts val="0"/>
              </a:spcAft>
              <a:buSzPts val="540"/>
              <a:buNone/>
              <a:defRPr sz="675"/>
            </a:lvl8pPr>
            <a:lvl9pPr marL="3086100" lvl="8" indent="-171450" algn="l">
              <a:spcBef>
                <a:spcPts val="135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455613" y="5969000"/>
            <a:ext cx="2973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Fringe-SGC: Counting Subgraphs with Fringe Vertices</a:t>
            </a:r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3198813" y="5969000"/>
            <a:ext cx="548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DCAB3CE-327E-463C-A4EA-3322FD566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53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457200" y="547688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2330525" y="-549225"/>
            <a:ext cx="4479900" cy="82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2889" algn="l">
              <a:spcBef>
                <a:spcPts val="270"/>
              </a:spcBef>
              <a:spcAft>
                <a:spcPts val="0"/>
              </a:spcAft>
              <a:buSzPts val="1710"/>
              <a:buChar char="▪"/>
              <a:defRPr/>
            </a:lvl1pPr>
            <a:lvl2pPr marL="685800" lvl="1" indent="-248602" algn="l">
              <a:spcBef>
                <a:spcPts val="270"/>
              </a:spcBef>
              <a:spcAft>
                <a:spcPts val="0"/>
              </a:spcAft>
              <a:buSzPts val="1620"/>
              <a:buChar char="▪"/>
              <a:defRPr/>
            </a:lvl2pPr>
            <a:lvl3pPr marL="1028700" lvl="2" indent="-240029" algn="l">
              <a:spcBef>
                <a:spcPts val="270"/>
              </a:spcBef>
              <a:spcAft>
                <a:spcPts val="0"/>
              </a:spcAft>
              <a:buSzPts val="1440"/>
              <a:buChar char="▪"/>
              <a:defRPr/>
            </a:lvl3pPr>
            <a:lvl4pPr marL="1371600" lvl="3" indent="-231458" algn="l">
              <a:spcBef>
                <a:spcPts val="270"/>
              </a:spcBef>
              <a:spcAft>
                <a:spcPts val="0"/>
              </a:spcAft>
              <a:buSzPts val="1260"/>
              <a:buChar char="▪"/>
              <a:defRPr/>
            </a:lvl4pPr>
            <a:lvl5pPr marL="1714500" lvl="4" indent="-22288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/>
            </a:lvl5pPr>
            <a:lvl6pPr marL="2057400" lvl="5" indent="-22288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/>
            </a:lvl6pPr>
            <a:lvl7pPr marL="2400300" lvl="6" indent="-22288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/>
            </a:lvl7pPr>
            <a:lvl8pPr marL="2743200" lvl="7" indent="-22288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/>
            </a:lvl8pPr>
            <a:lvl9pPr marL="3086100" lvl="8" indent="-22288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455613" y="5969000"/>
            <a:ext cx="2973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Fringe-SGC: Counting Subgraphs with Fringe Vertices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198813" y="5969000"/>
            <a:ext cx="548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DCAB3CE-327E-463C-A4EA-3322FD566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7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5029950" y="2147138"/>
            <a:ext cx="52563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838950" y="165938"/>
            <a:ext cx="52563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2889" algn="l">
              <a:spcBef>
                <a:spcPts val="270"/>
              </a:spcBef>
              <a:spcAft>
                <a:spcPts val="0"/>
              </a:spcAft>
              <a:buSzPts val="1710"/>
              <a:buChar char="▪"/>
              <a:defRPr/>
            </a:lvl1pPr>
            <a:lvl2pPr marL="685800" lvl="1" indent="-248602" algn="l">
              <a:spcBef>
                <a:spcPts val="270"/>
              </a:spcBef>
              <a:spcAft>
                <a:spcPts val="0"/>
              </a:spcAft>
              <a:buSzPts val="1620"/>
              <a:buChar char="▪"/>
              <a:defRPr/>
            </a:lvl2pPr>
            <a:lvl3pPr marL="1028700" lvl="2" indent="-240029" algn="l">
              <a:spcBef>
                <a:spcPts val="270"/>
              </a:spcBef>
              <a:spcAft>
                <a:spcPts val="0"/>
              </a:spcAft>
              <a:buSzPts val="1440"/>
              <a:buChar char="▪"/>
              <a:defRPr/>
            </a:lvl3pPr>
            <a:lvl4pPr marL="1371600" lvl="3" indent="-231458" algn="l">
              <a:spcBef>
                <a:spcPts val="270"/>
              </a:spcBef>
              <a:spcAft>
                <a:spcPts val="0"/>
              </a:spcAft>
              <a:buSzPts val="1260"/>
              <a:buChar char="▪"/>
              <a:defRPr/>
            </a:lvl4pPr>
            <a:lvl5pPr marL="1714500" lvl="4" indent="-22288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/>
            </a:lvl5pPr>
            <a:lvl6pPr marL="2057400" lvl="5" indent="-22288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/>
            </a:lvl6pPr>
            <a:lvl7pPr marL="2400300" lvl="6" indent="-22288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/>
            </a:lvl7pPr>
            <a:lvl8pPr marL="2743200" lvl="7" indent="-22288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/>
            </a:lvl8pPr>
            <a:lvl9pPr marL="3086100" lvl="8" indent="-222884" algn="l">
              <a:spcBef>
                <a:spcPts val="270"/>
              </a:spcBef>
              <a:spcAft>
                <a:spcPts val="0"/>
              </a:spcAft>
              <a:buSzPts val="1080"/>
              <a:buChar char="▪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455613" y="5969000"/>
            <a:ext cx="2973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Fringe-SGC: Counting Subgraphs with Fringe Vertices</a:t>
            </a:r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198813" y="5969000"/>
            <a:ext cx="548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27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DCAB3CE-327E-463C-A4EA-3322FD566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3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C:\Martin\Talks\JobTalk\menu0bildmir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" y="5392740"/>
            <a:ext cx="9150350" cy="190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 descr="C:\Martin\Talks\JobTalk\menu0bild.jp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" y="-319088"/>
            <a:ext cx="9150350" cy="19065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57200" y="547688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33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33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33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33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33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33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33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33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33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57200" y="1323975"/>
            <a:ext cx="82263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9575" algn="l" rtl="0">
              <a:spcBef>
                <a:spcPts val="600"/>
              </a:spcBef>
              <a:spcAft>
                <a:spcPts val="0"/>
              </a:spcAft>
              <a:buClr>
                <a:srgbClr val="7B7BD1"/>
              </a:buClr>
              <a:buSzPts val="2850"/>
              <a:buFont typeface="Noto Sans Symbols"/>
              <a:buChar char="▪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8282D4"/>
              </a:buClr>
              <a:buSzPts val="234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0360" algn="l" rtl="0">
              <a:spcBef>
                <a:spcPts val="440"/>
              </a:spcBef>
              <a:spcAft>
                <a:spcPts val="0"/>
              </a:spcAft>
              <a:buClr>
                <a:srgbClr val="8A8AD6"/>
              </a:buClr>
              <a:buSzPts val="176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861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1939" algn="l" rtl="0">
              <a:spcBef>
                <a:spcPts val="280"/>
              </a:spcBef>
              <a:spcAft>
                <a:spcPts val="0"/>
              </a:spcAft>
              <a:buClr>
                <a:srgbClr val="FF6600"/>
              </a:buClr>
              <a:buSzPts val="84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81939" algn="l" rtl="0">
              <a:spcBef>
                <a:spcPts val="280"/>
              </a:spcBef>
              <a:spcAft>
                <a:spcPts val="0"/>
              </a:spcAft>
              <a:buClr>
                <a:srgbClr val="FF6600"/>
              </a:buClr>
              <a:buSzPts val="84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F6600"/>
              </a:buClr>
              <a:buSzPts val="84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81940" algn="l" rtl="0">
              <a:spcBef>
                <a:spcPts val="280"/>
              </a:spcBef>
              <a:spcAft>
                <a:spcPts val="0"/>
              </a:spcAft>
              <a:buClr>
                <a:srgbClr val="FF6600"/>
              </a:buClr>
              <a:buSzPts val="84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rgbClr val="FF6600"/>
              </a:buClr>
              <a:buSzPts val="84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455613" y="5969000"/>
            <a:ext cx="2973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Noto Sans Symbols"/>
              <a:buNone/>
              <a:defRPr sz="105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hlink"/>
              </a:buClr>
              <a:buSzPts val="1540"/>
              <a:buFont typeface="Noto Sans Symbols"/>
              <a:buChar char="■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0"/>
              </a:spcBef>
              <a:spcAft>
                <a:spcPts val="0"/>
              </a:spcAft>
              <a:buClr>
                <a:schemeClr val="hlink"/>
              </a:buClr>
              <a:buSzPts val="1540"/>
              <a:buFont typeface="Noto Sans Symbols"/>
              <a:buChar char="■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20"/>
              </a:spcBef>
              <a:spcAft>
                <a:spcPts val="0"/>
              </a:spcAft>
              <a:buClr>
                <a:schemeClr val="hlink"/>
              </a:buClr>
              <a:buSzPts val="1540"/>
              <a:buFont typeface="Noto Sans Symbols"/>
              <a:buChar char="■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20"/>
              </a:spcBef>
              <a:spcAft>
                <a:spcPts val="0"/>
              </a:spcAft>
              <a:buClr>
                <a:schemeClr val="hlink"/>
              </a:buClr>
              <a:buSzPts val="1540"/>
              <a:buFont typeface="Noto Sans Symbols"/>
              <a:buChar char="■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Fringe-SGC: Counting Subgraphs with Fringe Vertices</a:t>
            </a:r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3198813" y="5969000"/>
            <a:ext cx="548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Noto Sans Symbols"/>
              <a:buNone/>
              <a:defRPr sz="105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hlink"/>
              </a:buClr>
              <a:buSzPts val="1540"/>
              <a:buFont typeface="Noto Sans Symbols"/>
              <a:buChar char="■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0"/>
              </a:spcBef>
              <a:spcAft>
                <a:spcPts val="0"/>
              </a:spcAft>
              <a:buClr>
                <a:schemeClr val="hlink"/>
              </a:buClr>
              <a:buSzPts val="1540"/>
              <a:buFont typeface="Noto Sans Symbols"/>
              <a:buChar char="■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20"/>
              </a:spcBef>
              <a:spcAft>
                <a:spcPts val="0"/>
              </a:spcAft>
              <a:buClr>
                <a:schemeClr val="hlink"/>
              </a:buClr>
              <a:buSzPts val="1540"/>
              <a:buFont typeface="Noto Sans Symbols"/>
              <a:buChar char="■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20"/>
              </a:spcBef>
              <a:spcAft>
                <a:spcPts val="0"/>
              </a:spcAft>
              <a:buClr>
                <a:schemeClr val="hlink"/>
              </a:buClr>
              <a:buSzPts val="1540"/>
              <a:buFont typeface="Noto Sans Symbols"/>
              <a:buChar char="■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DCAB3CE-327E-463C-A4EA-3322FD566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745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57200" marR="0" lvl="0" indent="-40957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 panose="020F0502020204030204" pitchFamily="34" charset="0"/>
        <a:buChar char="▪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dnara.co.kr/bbs/article.html?num=167327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clb420@txstate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13;p16">
            <a:extLst>
              <a:ext uri="{FF2B5EF4-FFF2-40B4-BE49-F238E27FC236}">
                <a16:creationId xmlns:a16="http://schemas.microsoft.com/office/drawing/2014/main" id="{D6D1FE76-B522-C784-FD46-D63C44DB4BF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rcRect b="29409"/>
          <a:stretch>
            <a:fillRect/>
          </a:stretch>
        </p:blipFill>
        <p:spPr>
          <a:xfrm>
            <a:off x="1117925" y="3891234"/>
            <a:ext cx="4598057" cy="18257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EA4B88-D6FD-3A2A-459A-09DD3A940C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Fringe-SGC: Counting</a:t>
            </a:r>
            <a:br>
              <a:rPr lang="en-US" b="1" dirty="0"/>
            </a:br>
            <a:r>
              <a:rPr lang="en-US" b="1" dirty="0"/>
              <a:t>Subgraphs with Fringe Vertices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FA16CF-02B6-E7F1-BA12-D6555B9028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Cameron Bradley*, Ghadeer Ahmed H Alabandi, </a:t>
            </a:r>
          </a:p>
          <a:p>
            <a:r>
              <a:rPr lang="en-US" sz="2800" dirty="0"/>
              <a:t>and Martin Burtscher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1092E63-B154-EEBB-8753-0EE950E4B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971" y="4646334"/>
            <a:ext cx="1863088" cy="106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75B907D-6478-A9E1-705E-26E6A569B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267" y="1287369"/>
            <a:ext cx="1188405" cy="118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96F165B-5461-FDCA-BAC9-8AAE04C79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28" y="1287427"/>
            <a:ext cx="1188405" cy="118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435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A4904B-C3A4-CDB5-9EE4-30BCB59B2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389" y="1513840"/>
            <a:ext cx="1787721" cy="138495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2424E-88F4-2378-7DCE-96D412F4D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7008"/>
            <a:ext cx="8226300" cy="4479900"/>
          </a:xfrm>
        </p:spPr>
        <p:txBody>
          <a:bodyPr/>
          <a:lstStyle/>
          <a:p>
            <a:pPr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Tail fringes on both core vertices</a:t>
            </a:r>
          </a:p>
          <a:p>
            <a:pPr lvl="1"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Requires additional </a:t>
            </a:r>
            <a:r>
              <a:rPr lang="en-US" dirty="0">
                <a:solidFill>
                  <a:schemeClr val="tx1"/>
                </a:solidFill>
              </a:rPr>
              <a:t>summation</a:t>
            </a:r>
          </a:p>
          <a:p>
            <a:pPr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General formula for </a:t>
            </a:r>
            <a:r>
              <a:rPr lang="en-US" dirty="0">
                <a:solidFill>
                  <a:srgbClr val="FF0000"/>
                </a:solidFill>
              </a:rPr>
              <a:t>any</a:t>
            </a:r>
            <a:r>
              <a:rPr lang="en-US" dirty="0"/>
              <a:t> subgraph with a 2-vertex core and an </a:t>
            </a:r>
            <a:r>
              <a:rPr lang="en-US" dirty="0">
                <a:solidFill>
                  <a:srgbClr val="FF0000"/>
                </a:solidFill>
              </a:rPr>
              <a:t>arbitrary</a:t>
            </a:r>
            <a:r>
              <a:rPr lang="en-US" dirty="0"/>
              <a:t> number of </a:t>
            </a:r>
            <a:r>
              <a:rPr lang="en-US" dirty="0">
                <a:solidFill>
                  <a:srgbClr val="0070C0"/>
                </a:solidFill>
              </a:rPr>
              <a:t>fringes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0B6E16-3A4B-B867-8DBB-ADA5825B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2-Vertex Core (cont.)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763FF-58F9-E9F8-C817-9623119DDBA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Fringe-SGC: Counting Subgraphs with Fringe Vertices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048C87-2A29-22F4-884A-D613CEAB11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DCAB3CE-327E-463C-A4EA-3322FD56610D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37FF86-B01B-C310-C1B1-0AFBA6564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024" y="4147822"/>
            <a:ext cx="5524856" cy="945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97B18B-BECD-6700-755A-372302128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61" y="4130848"/>
            <a:ext cx="2442812" cy="11714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6E364E-8436-519F-636A-25C9F9F1B7AC}"/>
              </a:ext>
            </a:extLst>
          </p:cNvPr>
          <p:cNvSpPr txBox="1"/>
          <p:nvPr/>
        </p:nvSpPr>
        <p:spPr>
          <a:xfrm>
            <a:off x="3889248" y="5474208"/>
            <a:ext cx="950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Tails of </a:t>
            </a:r>
            <a:r>
              <a:rPr lang="en-US" i="1" dirty="0"/>
              <a:t>u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773A24-8D40-5F15-3283-36C89AABF5FF}"/>
              </a:ext>
            </a:extLst>
          </p:cNvPr>
          <p:cNvSpPr txBox="1"/>
          <p:nvPr/>
        </p:nvSpPr>
        <p:spPr>
          <a:xfrm>
            <a:off x="5973085" y="5486649"/>
            <a:ext cx="950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Tails of </a:t>
            </a:r>
            <a:r>
              <a:rPr lang="en-US" i="1" dirty="0"/>
              <a:t>v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1649FF-7D93-554A-E0D7-2D4BD4B4123C}"/>
              </a:ext>
            </a:extLst>
          </p:cNvPr>
          <p:cNvSpPr txBox="1"/>
          <p:nvPr/>
        </p:nvSpPr>
        <p:spPr>
          <a:xfrm>
            <a:off x="7315200" y="5465126"/>
            <a:ext cx="1744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Wedges of </a:t>
            </a:r>
            <a:r>
              <a:rPr lang="en-US" i="1" dirty="0" err="1"/>
              <a:t>uv</a:t>
            </a:r>
            <a:endParaRPr lang="en-US" i="1" dirty="0"/>
          </a:p>
        </p:txBody>
      </p:sp>
      <p:sp>
        <p:nvSpPr>
          <p:cNvPr id="43" name="Left Brace 42">
            <a:extLst>
              <a:ext uri="{FF2B5EF4-FFF2-40B4-BE49-F238E27FC236}">
                <a16:creationId xmlns:a16="http://schemas.microsoft.com/office/drawing/2014/main" id="{2CAB2D6F-ED7A-80CE-57AE-192743E148B2}"/>
              </a:ext>
            </a:extLst>
          </p:cNvPr>
          <p:cNvSpPr/>
          <p:nvPr/>
        </p:nvSpPr>
        <p:spPr>
          <a:xfrm rot="16200000">
            <a:off x="4143106" y="4467343"/>
            <a:ext cx="401217" cy="1604864"/>
          </a:xfrm>
          <a:prstGeom prst="leftBrace">
            <a:avLst>
              <a:gd name="adj1" fmla="val 8333"/>
              <a:gd name="adj2" fmla="val 52326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eft Brace 43">
            <a:extLst>
              <a:ext uri="{FF2B5EF4-FFF2-40B4-BE49-F238E27FC236}">
                <a16:creationId xmlns:a16="http://schemas.microsoft.com/office/drawing/2014/main" id="{02924377-27BA-BFA2-B0FA-C9A43561F813}"/>
              </a:ext>
            </a:extLst>
          </p:cNvPr>
          <p:cNvSpPr/>
          <p:nvPr/>
        </p:nvSpPr>
        <p:spPr>
          <a:xfrm rot="16200000">
            <a:off x="6239189" y="4382940"/>
            <a:ext cx="401217" cy="1788909"/>
          </a:xfrm>
          <a:prstGeom prst="leftBrace">
            <a:avLst>
              <a:gd name="adj1" fmla="val 8333"/>
              <a:gd name="adj2" fmla="val 4977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 Brace 44">
            <a:extLst>
              <a:ext uri="{FF2B5EF4-FFF2-40B4-BE49-F238E27FC236}">
                <a16:creationId xmlns:a16="http://schemas.microsoft.com/office/drawing/2014/main" id="{12AC3B9E-8505-2F6A-7CBB-052A85F810D5}"/>
              </a:ext>
            </a:extLst>
          </p:cNvPr>
          <p:cNvSpPr/>
          <p:nvPr/>
        </p:nvSpPr>
        <p:spPr>
          <a:xfrm rot="16200000">
            <a:off x="7933354" y="4656754"/>
            <a:ext cx="371514" cy="1234437"/>
          </a:xfrm>
          <a:prstGeom prst="leftBrace">
            <a:avLst>
              <a:gd name="adj1" fmla="val 8333"/>
              <a:gd name="adj2" fmla="val 52326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1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5" grpId="0"/>
      <p:bldP spid="43" grpId="0" animBg="1"/>
      <p:bldP spid="44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D89861-34CB-012A-17DD-3A888BB7C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4" y="3812317"/>
            <a:ext cx="2101654" cy="18330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EA6880-AAA8-7D54-3585-0574368B3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3-Vertex Core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A378B-AD16-EE5C-1CA5-7685BACA8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7008"/>
            <a:ext cx="8226300" cy="2622874"/>
          </a:xfrm>
        </p:spPr>
        <p:txBody>
          <a:bodyPr/>
          <a:lstStyle/>
          <a:p>
            <a:pPr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Introduces “</a:t>
            </a:r>
            <a:r>
              <a:rPr lang="en-US" dirty="0">
                <a:solidFill>
                  <a:srgbClr val="FF0000"/>
                </a:solidFill>
              </a:rPr>
              <a:t>tri</a:t>
            </a:r>
            <a:r>
              <a:rPr lang="en-US" dirty="0"/>
              <a:t>”-fringe vertices</a:t>
            </a:r>
          </a:p>
          <a:p>
            <a:pPr lvl="1"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Adjacent to all 3 core vertices</a:t>
            </a:r>
          </a:p>
          <a:p>
            <a:pPr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Has 7 anchor sets (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, </a:t>
            </a:r>
            <a:r>
              <a:rPr lang="en-US" i="1" dirty="0"/>
              <a:t>AB</a:t>
            </a:r>
            <a:r>
              <a:rPr lang="en-US" dirty="0"/>
              <a:t>, </a:t>
            </a:r>
            <a:r>
              <a:rPr lang="en-US" i="1" dirty="0"/>
              <a:t>AC</a:t>
            </a:r>
            <a:r>
              <a:rPr lang="en-US" dirty="0"/>
              <a:t>, </a:t>
            </a:r>
            <a:r>
              <a:rPr lang="en-US" i="1" dirty="0"/>
              <a:t>BC</a:t>
            </a:r>
            <a:r>
              <a:rPr lang="en-US" dirty="0"/>
              <a:t>, and </a:t>
            </a:r>
            <a:r>
              <a:rPr lang="en-US" i="1" dirty="0"/>
              <a:t>ABC</a:t>
            </a:r>
            <a:r>
              <a:rPr lang="en-US" dirty="0"/>
              <a:t>)</a:t>
            </a:r>
          </a:p>
          <a:p>
            <a:pPr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Cannot use tri-fringe vertices as multiple wedge or tail fringe vertices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10EC8-C0FA-5D26-A542-C8723B81BB0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Fringe-SGC: Counting Subgraphs with Fringe Vertices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C5E498-9CB4-8F1E-3F0C-04B23391CD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DCAB3CE-327E-463C-A4EA-3322FD56610D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8A66EA-7254-2C17-2239-5F2D7C42A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617" y="4263768"/>
            <a:ext cx="5512883" cy="9301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7A04D4-5420-842D-6ECC-6FCE7D6945C9}"/>
              </a:ext>
            </a:extLst>
          </p:cNvPr>
          <p:cNvSpPr txBox="1"/>
          <p:nvPr/>
        </p:nvSpPr>
        <p:spPr>
          <a:xfrm>
            <a:off x="5428099" y="5483357"/>
            <a:ext cx="950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Tails of </a:t>
            </a:r>
            <a:r>
              <a:rPr lang="en-US" i="1" dirty="0"/>
              <a:t>u</a:t>
            </a:r>
            <a:endParaRPr lang="en-US" dirty="0"/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4C25717E-3A7D-4AB1-8F62-75DC78E77C30}"/>
              </a:ext>
            </a:extLst>
          </p:cNvPr>
          <p:cNvSpPr/>
          <p:nvPr/>
        </p:nvSpPr>
        <p:spPr>
          <a:xfrm rot="16200000">
            <a:off x="5640125" y="2888524"/>
            <a:ext cx="401217" cy="4884421"/>
          </a:xfrm>
          <a:prstGeom prst="leftBrace">
            <a:avLst>
              <a:gd name="adj1" fmla="val 8333"/>
              <a:gd name="adj2" fmla="val 50298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1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D5612-3417-EE72-833B-C01A62983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Generalization to Larger Cores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2314EB6-F57F-8019-851E-F5A65E13F46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1207008"/>
                <a:ext cx="8226300" cy="4479900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  <a:buSzPct val="95000"/>
                  <a:buFont typeface="Wingdings" panose="05000000000000000000" pitchFamily="2" charset="2"/>
                  <a:buChar char="§"/>
                </a:pPr>
                <a:r>
                  <a:rPr lang="en-US" i="1" dirty="0"/>
                  <a:t>q</a:t>
                </a:r>
                <a:r>
                  <a:rPr lang="en-US" dirty="0"/>
                  <a:t>-vertex core</a:t>
                </a:r>
              </a:p>
              <a:p>
                <a:pPr lvl="1">
                  <a:spcBef>
                    <a:spcPts val="600"/>
                  </a:spcBef>
                  <a:buSzPct val="95000"/>
                  <a:buFont typeface="Wingdings" panose="05000000000000000000" pitchFamily="2" charset="2"/>
                  <a:buChar char="§"/>
                </a:pPr>
                <a:r>
                  <a:rPr lang="en-US" dirty="0"/>
                  <a:t>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−1</m:t>
                    </m:r>
                  </m:oMath>
                </a14:m>
                <a:r>
                  <a:rPr lang="en-US" dirty="0"/>
                  <a:t> anchor sets</a:t>
                </a:r>
              </a:p>
              <a:p>
                <a:pPr>
                  <a:spcBef>
                    <a:spcPts val="600"/>
                  </a:spcBef>
                  <a:buSzPct val="95000"/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>
                  <a:spcBef>
                    <a:spcPts val="600"/>
                  </a:spcBef>
                  <a:buSzPct val="95000"/>
                  <a:buFont typeface="Wingdings" panose="05000000000000000000" pitchFamily="2" charset="2"/>
                  <a:buChar char="§"/>
                </a:pPr>
                <a:r>
                  <a:rPr lang="en-US" dirty="0"/>
                  <a:t>2-phase approach</a:t>
                </a:r>
              </a:p>
              <a:p>
                <a:pPr lvl="1">
                  <a:spcBef>
                    <a:spcPts val="600"/>
                  </a:spcBef>
                  <a:buSzPct val="95000"/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rgbClr val="FF0000"/>
                    </a:solidFill>
                  </a:rPr>
                  <a:t>Iterate</a:t>
                </a:r>
                <a:r>
                  <a:rPr lang="en-US" dirty="0"/>
                  <a:t> over all non-zero anchor counts and sum over every anchor count that covers a superset of vertices</a:t>
                </a:r>
              </a:p>
              <a:p>
                <a:pPr lvl="1">
                  <a:spcBef>
                    <a:spcPts val="600"/>
                  </a:spcBef>
                  <a:buSzPct val="95000"/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rgbClr val="0070C0"/>
                    </a:solidFill>
                  </a:rPr>
                  <a:t>Subtract</a:t>
                </a:r>
                <a:r>
                  <a:rPr lang="en-US" dirty="0"/>
                  <a:t> the number of used entries from anchor count before moving to the next anchor set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2314EB6-F57F-8019-851E-F5A65E13F4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7008"/>
                <a:ext cx="8226300" cy="4479900"/>
              </a:xfrm>
              <a:blipFill>
                <a:blip r:embed="rId2"/>
                <a:stretch>
                  <a:fillRect l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04299-A796-09CF-36FA-1E24EE3AE27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Fringe-SGC: Counting Subgraphs with Fringe Vertices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6B37E-7BB7-C77A-3E20-41E83EBE73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DCAB3CE-327E-463C-A4EA-3322FD56610D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F28983-5577-AE86-8AEB-E9A7097DE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263" y="1675073"/>
            <a:ext cx="3022505" cy="124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61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E93F5-2B3F-9F4C-D5B7-384663931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Order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E7911-ACB2-4A3A-D996-60E07F85E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34440"/>
            <a:ext cx="7651102" cy="4479900"/>
          </a:xfrm>
        </p:spPr>
        <p:txBody>
          <a:bodyPr/>
          <a:lstStyle/>
          <a:p>
            <a:pPr>
              <a:buSzPct val="95000"/>
            </a:pPr>
            <a:r>
              <a:rPr lang="en-US" dirty="0">
                <a:solidFill>
                  <a:srgbClr val="FF0000"/>
                </a:solidFill>
              </a:rPr>
              <a:t>Separate</a:t>
            </a:r>
            <a:r>
              <a:rPr lang="en-US" dirty="0"/>
              <a:t> pattern into core and fringe vertices</a:t>
            </a:r>
          </a:p>
          <a:p>
            <a:pPr lvl="1"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Sort vertices by degree in ascending order</a:t>
            </a:r>
          </a:p>
          <a:p>
            <a:pPr lvl="1"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Iteratively label as fringe and all neighbors as core</a:t>
            </a:r>
          </a:p>
          <a:p>
            <a:pPr lvl="4">
              <a:buSzPct val="95000"/>
              <a:buFont typeface="Wingdings" panose="05000000000000000000" pitchFamily="2" charset="2"/>
              <a:buChar char="§"/>
            </a:pPr>
            <a:endParaRPr lang="en-US" dirty="0"/>
          </a:p>
          <a:p>
            <a:r>
              <a:rPr lang="en-US" dirty="0"/>
              <a:t>If core vertices are </a:t>
            </a:r>
            <a:r>
              <a:rPr lang="en-US" dirty="0">
                <a:solidFill>
                  <a:srgbClr val="0070C0"/>
                </a:solidFill>
              </a:rPr>
              <a:t>disconnected</a:t>
            </a:r>
          </a:p>
          <a:p>
            <a:pPr lvl="1"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Connect remaining core vertices via </a:t>
            </a:r>
            <a:r>
              <a:rPr lang="en-US" dirty="0">
                <a:solidFill>
                  <a:srgbClr val="0070C0"/>
                </a:solidFill>
              </a:rPr>
              <a:t>shortest path</a:t>
            </a:r>
          </a:p>
          <a:p>
            <a:pPr lvl="4">
              <a:buSzPct val="95000"/>
              <a:buFont typeface="Wingdings" panose="05000000000000000000" pitchFamily="2" charset="2"/>
              <a:buChar char="§"/>
            </a:pPr>
            <a:endParaRPr lang="en-US" dirty="0">
              <a:solidFill>
                <a:srgbClr val="0070C0"/>
              </a:solidFill>
            </a:endParaRPr>
          </a:p>
          <a:p>
            <a:pPr>
              <a:buSzPct val="95000"/>
            </a:pPr>
            <a:r>
              <a:rPr lang="en-US" dirty="0">
                <a:solidFill>
                  <a:schemeClr val="tx1"/>
                </a:solidFill>
              </a:rPr>
              <a:t>Store result in a “matching order”</a:t>
            </a:r>
          </a:p>
          <a:p>
            <a:pPr lvl="1">
              <a:buSzPct val="9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Order in which graph vertices are matched to the core</a:t>
            </a:r>
            <a:endParaRPr lang="en-US" dirty="0">
              <a:solidFill>
                <a:srgbClr val="0070C0"/>
              </a:solidFill>
            </a:endParaRPr>
          </a:p>
          <a:p>
            <a:pPr>
              <a:buSzPct val="95000"/>
            </a:pPr>
            <a:endParaRPr lang="en-US" dirty="0"/>
          </a:p>
          <a:p>
            <a:pPr lvl="1">
              <a:buSzPct val="95000"/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1925C-55B6-D5DA-092E-9254572D9AB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Fringe-SGC: Counting Subgraphs with Fringe Vertices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4DBB6-B6D5-B202-B1D6-DDDCA051ED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DCAB3CE-327E-463C-A4EA-3322FD56610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091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4D2E4-35BD-8E7A-4F2F-022EBB0A9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Order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6A9C1-6425-5BAC-0BDB-2A2AACBA47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Sorted from </a:t>
            </a:r>
            <a:r>
              <a:rPr lang="en-US" dirty="0">
                <a:solidFill>
                  <a:srgbClr val="FF0000"/>
                </a:solidFill>
              </a:rPr>
              <a:t>most to least </a:t>
            </a:r>
            <a:r>
              <a:rPr lang="en-US" dirty="0">
                <a:solidFill>
                  <a:schemeClr val="tx1"/>
                </a:solidFill>
              </a:rPr>
              <a:t>constrained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1">
              <a:buSzPct val="9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More likely to end search early</a:t>
            </a:r>
            <a:endParaRPr lang="en-US" dirty="0"/>
          </a:p>
          <a:p>
            <a:pPr lvl="1"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Each matched vertex denotes a new </a:t>
            </a:r>
            <a:r>
              <a:rPr lang="en-US" dirty="0">
                <a:solidFill>
                  <a:srgbClr val="0070C0"/>
                </a:solidFill>
              </a:rPr>
              <a:t>level</a:t>
            </a:r>
          </a:p>
          <a:p>
            <a:r>
              <a:rPr lang="en-US" dirty="0"/>
              <a:t>Use specialized code for small cores (</a:t>
            </a:r>
            <a:r>
              <a:rPr lang="en-US" dirty="0">
                <a:solidFill>
                  <a:srgbClr val="FF0000"/>
                </a:solidFill>
              </a:rPr>
              <a:t>≤ 3 vertices</a:t>
            </a:r>
            <a:r>
              <a:rPr lang="en-US" dirty="0"/>
              <a:t>)</a:t>
            </a:r>
          </a:p>
          <a:p>
            <a:r>
              <a:rPr lang="en-US" dirty="0"/>
              <a:t>Never explicitly match </a:t>
            </a:r>
            <a:r>
              <a:rPr lang="en-US" dirty="0">
                <a:solidFill>
                  <a:srgbClr val="FF0000"/>
                </a:solidFill>
              </a:rPr>
              <a:t>fringe</a:t>
            </a:r>
            <a:r>
              <a:rPr lang="en-US" dirty="0"/>
              <a:t> vertices</a:t>
            </a:r>
          </a:p>
          <a:p>
            <a:endParaRPr lang="en-US" dirty="0"/>
          </a:p>
          <a:p>
            <a:pPr lvl="1">
              <a:buSzPct val="95000"/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A0A14-6774-F0E6-6166-602D38080D1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Fringe-SGC: Counting Subgraphs with Fringe Vertices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E4206-4767-65F7-073F-3770F40FA4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DCAB3CE-327E-463C-A4EA-3322FD56610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C31746-18DC-570B-A7F1-1FC2B1B21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437" y="3851217"/>
            <a:ext cx="4935893" cy="186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29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1185-A1A5-8E09-43DE-126BADD68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Parallelization of Core Matching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C6A17-7AE4-1230-17A3-5C3A43574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7008"/>
            <a:ext cx="8229600" cy="4479900"/>
          </a:xfrm>
        </p:spPr>
        <p:txBody>
          <a:bodyPr/>
          <a:lstStyle/>
          <a:p>
            <a:pPr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GPUs are vector processors</a:t>
            </a:r>
          </a:p>
          <a:p>
            <a:pPr lvl="1"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Operate at warp granularity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Fringe-SGC uses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warp-based</a:t>
            </a:r>
            <a:r>
              <a:rPr lang="en-US" dirty="0"/>
              <a:t> subgraph matching</a:t>
            </a:r>
          </a:p>
          <a:p>
            <a:pPr lvl="1"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Warp primitives determine valid vertices of next level</a:t>
            </a:r>
          </a:p>
          <a:p>
            <a:pPr lvl="1"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Implementation maintains parallelism at each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EFABD-069C-5096-4ADF-49431A8F44E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Fringe-SGC: Counting Subgraphs with Fringe Vertices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348F78-95C4-4446-B121-16954C8F0F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DCAB3CE-327E-463C-A4EA-3322FD56610D}" type="slidenum">
              <a:rPr lang="en-US" smtClean="0"/>
              <a:t>15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CC36CA-B804-C4F1-0147-7B3D32D6B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83" y="3989060"/>
            <a:ext cx="8126963" cy="148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51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71DA179-D2E2-734F-EF58-426642EB60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883" y="4176460"/>
            <a:ext cx="5318449" cy="12915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850BB7-0199-CB81-27B7-4E53E531CA86}"/>
              </a:ext>
            </a:extLst>
          </p:cNvPr>
          <p:cNvCxnSpPr>
            <a:cxnSpLocks/>
          </p:cNvCxnSpPr>
          <p:nvPr/>
        </p:nvCxnSpPr>
        <p:spPr>
          <a:xfrm flipH="1">
            <a:off x="2809700" y="4490667"/>
            <a:ext cx="365760" cy="650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9B1531-7BBB-A025-BB03-144AE7C0C770}"/>
              </a:ext>
            </a:extLst>
          </p:cNvPr>
          <p:cNvCxnSpPr>
            <a:cxnSpLocks/>
          </p:cNvCxnSpPr>
          <p:nvPr/>
        </p:nvCxnSpPr>
        <p:spPr>
          <a:xfrm flipH="1">
            <a:off x="3171650" y="4490667"/>
            <a:ext cx="367665" cy="6496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F8753E-0801-E5E5-CE64-1EC9DCEBC793}"/>
              </a:ext>
            </a:extLst>
          </p:cNvPr>
          <p:cNvCxnSpPr>
            <a:cxnSpLocks/>
          </p:cNvCxnSpPr>
          <p:nvPr/>
        </p:nvCxnSpPr>
        <p:spPr>
          <a:xfrm flipH="1">
            <a:off x="3538680" y="4488762"/>
            <a:ext cx="351155" cy="647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A0ECDA7-04BE-DF29-CD2D-A4520B09AFEB}"/>
              </a:ext>
            </a:extLst>
          </p:cNvPr>
          <p:cNvCxnSpPr/>
          <p:nvPr/>
        </p:nvCxnSpPr>
        <p:spPr>
          <a:xfrm>
            <a:off x="4237180" y="4493842"/>
            <a:ext cx="17780" cy="6426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495C4D-D376-4665-A8C9-D523B18564A9}"/>
              </a:ext>
            </a:extLst>
          </p:cNvPr>
          <p:cNvCxnSpPr/>
          <p:nvPr/>
        </p:nvCxnSpPr>
        <p:spPr>
          <a:xfrm>
            <a:off x="4595320" y="4491302"/>
            <a:ext cx="17780" cy="6426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C8BB14A-97F1-76F8-6274-9AFA17E7EA76}"/>
              </a:ext>
            </a:extLst>
          </p:cNvPr>
          <p:cNvCxnSpPr/>
          <p:nvPr/>
        </p:nvCxnSpPr>
        <p:spPr>
          <a:xfrm>
            <a:off x="4956000" y="4491302"/>
            <a:ext cx="17780" cy="6426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C7C1A7C-66DC-5627-6044-6B22C0DFD563}"/>
              </a:ext>
            </a:extLst>
          </p:cNvPr>
          <p:cNvCxnSpPr/>
          <p:nvPr/>
        </p:nvCxnSpPr>
        <p:spPr>
          <a:xfrm>
            <a:off x="5324300" y="4493842"/>
            <a:ext cx="365760" cy="65024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7A7670-A24E-24A7-6DC7-60D0B84D52FB}"/>
              </a:ext>
            </a:extLst>
          </p:cNvPr>
          <p:cNvCxnSpPr/>
          <p:nvPr/>
        </p:nvCxnSpPr>
        <p:spPr>
          <a:xfrm>
            <a:off x="5687520" y="4486222"/>
            <a:ext cx="721360" cy="65024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CC7E979-1B1C-9AFB-AC5D-3B9460F42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Parallelization of List Intersection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F9D5E-1538-557D-EC24-74BAF9520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7008"/>
            <a:ext cx="8226300" cy="4479900"/>
          </a:xfrm>
        </p:spPr>
        <p:txBody>
          <a:bodyPr/>
          <a:lstStyle/>
          <a:p>
            <a:pPr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Warp-based intersection of adjacency lists</a:t>
            </a:r>
          </a:p>
          <a:p>
            <a:pPr lvl="1"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Count number of common elements</a:t>
            </a:r>
          </a:p>
          <a:p>
            <a:pPr lvl="1"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Take each element in shorter adjacency list </a:t>
            </a:r>
            <a:r>
              <a:rPr lang="en-US" i="1" dirty="0"/>
              <a:t>v</a:t>
            </a:r>
            <a:r>
              <a:rPr lang="en-US" baseline="-25000" dirty="0"/>
              <a:t>1</a:t>
            </a:r>
            <a:r>
              <a:rPr lang="en-US" dirty="0"/>
              <a:t> and perform </a:t>
            </a:r>
            <a:r>
              <a:rPr lang="en-US" dirty="0">
                <a:solidFill>
                  <a:srgbClr val="FF0000"/>
                </a:solidFill>
              </a:rPr>
              <a:t>binary search </a:t>
            </a:r>
            <a:r>
              <a:rPr lang="en-US" dirty="0"/>
              <a:t>on longer adjacency list </a:t>
            </a:r>
            <a:r>
              <a:rPr lang="en-US" i="1" dirty="0"/>
              <a:t>v</a:t>
            </a:r>
            <a:r>
              <a:rPr lang="en-US" baseline="-25000" dirty="0"/>
              <a:t>2</a:t>
            </a:r>
          </a:p>
          <a:p>
            <a:pPr lvl="1"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Warp binary-searches for 32 elements </a:t>
            </a:r>
            <a:r>
              <a:rPr lang="en-US" dirty="0">
                <a:solidFill>
                  <a:srgbClr val="0070C0"/>
                </a:solidFill>
              </a:rPr>
              <a:t>in parallel</a:t>
            </a:r>
          </a:p>
          <a:p>
            <a:pPr lvl="2"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Yields mostly </a:t>
            </a:r>
            <a:r>
              <a:rPr lang="en-US" dirty="0">
                <a:solidFill>
                  <a:srgbClr val="0070C0"/>
                </a:solidFill>
              </a:rPr>
              <a:t>coalesced memory accesses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7DBB9-1EBB-D779-0936-46660353D32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Fringe-SGC: Counting Subgraphs with Fringe Vertices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E059FF-830A-1D8F-6293-5C4A0F3F6F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DCAB3CE-327E-463C-A4EA-3322FD5661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4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2440D-DE46-EA26-76CB-E53020D2D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Methodology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86B40-5DE9-BE28-C77D-15BB78253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16152"/>
            <a:ext cx="8226300" cy="4479900"/>
          </a:xfrm>
        </p:spPr>
        <p:txBody>
          <a:bodyPr/>
          <a:lstStyle/>
          <a:p>
            <a:pPr>
              <a:spcBef>
                <a:spcPts val="5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Compare to state of the art</a:t>
            </a:r>
          </a:p>
          <a:p>
            <a:pPr lvl="1">
              <a:spcBef>
                <a:spcPts val="5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FF0000"/>
                </a:solidFill>
              </a:rPr>
              <a:t>GraphSet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STMatch</a:t>
            </a:r>
            <a:r>
              <a:rPr lang="en-US" dirty="0">
                <a:solidFill>
                  <a:schemeClr val="tx1"/>
                </a:solidFill>
              </a:rPr>
              <a:t>, and </a:t>
            </a:r>
            <a:r>
              <a:rPr lang="en-US" dirty="0">
                <a:solidFill>
                  <a:srgbClr val="FF0000"/>
                </a:solidFill>
              </a:rPr>
              <a:t>T-DFS</a:t>
            </a:r>
          </a:p>
          <a:p>
            <a:pPr>
              <a:spcBef>
                <a:spcPts val="5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System</a:t>
            </a:r>
          </a:p>
          <a:p>
            <a:pPr lvl="1">
              <a:spcBef>
                <a:spcPts val="5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GPU: NVIDIA </a:t>
            </a:r>
            <a:r>
              <a:rPr lang="en-US" dirty="0">
                <a:solidFill>
                  <a:srgbClr val="0070C0"/>
                </a:solidFill>
              </a:rPr>
              <a:t>RTX 3080 Ti</a:t>
            </a:r>
          </a:p>
          <a:p>
            <a:pPr lvl="1">
              <a:spcBef>
                <a:spcPts val="5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Cores: 10,240 CUDA cores</a:t>
            </a:r>
          </a:p>
          <a:p>
            <a:pPr>
              <a:spcBef>
                <a:spcPts val="5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Performance metric: </a:t>
            </a:r>
            <a:r>
              <a:rPr lang="en-US" dirty="0">
                <a:solidFill>
                  <a:srgbClr val="FF0000"/>
                </a:solidFill>
              </a:rPr>
              <a:t>throughput</a:t>
            </a:r>
          </a:p>
          <a:p>
            <a:pPr lvl="1">
              <a:spcBef>
                <a:spcPts val="5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Number of graph edges divided by runtime</a:t>
            </a:r>
          </a:p>
          <a:p>
            <a:pPr lvl="1">
              <a:spcBef>
                <a:spcPts val="5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70C0"/>
                </a:solidFill>
              </a:rPr>
              <a:t>Median</a:t>
            </a:r>
            <a:r>
              <a:rPr lang="en-US" dirty="0">
                <a:solidFill>
                  <a:schemeClr val="tx1"/>
                </a:solidFill>
              </a:rPr>
              <a:t> of 9 runs</a:t>
            </a:r>
          </a:p>
          <a:p>
            <a:pPr lvl="1">
              <a:spcBef>
                <a:spcPts val="5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Missing values denote </a:t>
            </a:r>
            <a:r>
              <a:rPr lang="en-US" dirty="0">
                <a:solidFill>
                  <a:srgbClr val="0070C0"/>
                </a:solidFill>
              </a:rPr>
              <a:t>timeouts</a:t>
            </a:r>
            <a:r>
              <a:rPr lang="en-US" dirty="0">
                <a:solidFill>
                  <a:schemeClr val="tx1"/>
                </a:solidFill>
              </a:rPr>
              <a:t> (&gt; ½ hours per input)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2DFF8-5F5A-5AFC-EB42-0991910361A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Fringe-SGC: Counting Subgraphs with Fringe Vertices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B6AA08-0322-5160-FED3-228ACE7377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DCAB3CE-327E-463C-A4EA-3322FD56610D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 descr="A close-up of a computer fan&#10;&#10;AI-generated content may be incorrect.">
            <a:extLst>
              <a:ext uri="{FF2B5EF4-FFF2-40B4-BE49-F238E27FC236}">
                <a16:creationId xmlns:a16="http://schemas.microsoft.com/office/drawing/2014/main" id="{D6C53BFD-0B9C-2CC7-D32C-37A413B78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07632" y="1515980"/>
            <a:ext cx="2769479" cy="207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23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A7AB6-8640-922F-A460-8FBBA4A86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Graphs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448B1-538C-3677-1244-66B94B6CB65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Fringe-SGC: Counting Subgraphs with Fringe Vertices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91E148-A389-A61C-59C6-7708FEF5EF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DCAB3CE-327E-463C-A4EA-3322FD56610D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E236DB-6175-17D2-9E9E-73246E772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48" y="1451292"/>
            <a:ext cx="8049003" cy="289688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25EEC41-1CDD-7029-A761-FAF8514A1901}"/>
              </a:ext>
            </a:extLst>
          </p:cNvPr>
          <p:cNvSpPr/>
          <p:nvPr/>
        </p:nvSpPr>
        <p:spPr>
          <a:xfrm>
            <a:off x="2823344" y="4486598"/>
            <a:ext cx="3437496" cy="925156"/>
          </a:xfrm>
          <a:prstGeom prst="wedgeRoundRectCallout">
            <a:avLst>
              <a:gd name="adj1" fmla="val -19933"/>
              <a:gd name="adj2" fmla="val 44907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Inputs represent a range in type, size, average and maximum degrees</a:t>
            </a:r>
          </a:p>
        </p:txBody>
      </p:sp>
    </p:spTree>
    <p:extLst>
      <p:ext uri="{BB962C8B-B14F-4D97-AF65-F5344CB8AC3E}">
        <p14:creationId xmlns:p14="http://schemas.microsoft.com/office/powerpoint/2010/main" val="1003123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C776AE5-D6DA-1F16-D5E0-EEDA7B362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848" y="1563624"/>
            <a:ext cx="7002064" cy="40050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7BF74B-4039-174A-B0DD-4B1B71A1C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1-Vertex-Core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52D5C-81C6-6BF2-D9D4-E47D15986F0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Fringe-SGC: Counting Subgraphs with Fringe Vertices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C1AAA-F8FD-BB8D-1C65-689A65E028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DCAB3CE-327E-463C-A4EA-3322FD56610D}" type="slidenum">
              <a:rPr lang="en-US" smtClean="0"/>
              <a:t>19</a:t>
            </a:fld>
            <a:endParaRPr lang="en-US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07F51C3-49A1-C292-9C4C-8DB08ED8559D}"/>
              </a:ext>
            </a:extLst>
          </p:cNvPr>
          <p:cNvSpPr/>
          <p:nvPr/>
        </p:nvSpPr>
        <p:spPr>
          <a:xfrm>
            <a:off x="0" y="1129002"/>
            <a:ext cx="2491273" cy="918161"/>
          </a:xfrm>
          <a:prstGeom prst="wedgeRoundRectCallout">
            <a:avLst>
              <a:gd name="adj1" fmla="val -19933"/>
              <a:gd name="adj2" fmla="val 44907"/>
              <a:gd name="adj3" fmla="val 16667"/>
            </a:avLst>
          </a:prstGeom>
          <a:solidFill>
            <a:schemeClr val="bg1">
              <a:lumMod val="85000"/>
              <a:alpha val="6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Fringe-SGC throughput remains relatively constant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F03BBA5D-A9A7-7FBC-5995-8F9CA6BB1568}"/>
              </a:ext>
            </a:extLst>
          </p:cNvPr>
          <p:cNvSpPr/>
          <p:nvPr/>
        </p:nvSpPr>
        <p:spPr>
          <a:xfrm>
            <a:off x="5411754" y="996287"/>
            <a:ext cx="3088433" cy="1133513"/>
          </a:xfrm>
          <a:prstGeom prst="wedgeRoundRectCallout">
            <a:avLst>
              <a:gd name="adj1" fmla="val -1572"/>
              <a:gd name="adj2" fmla="val 83454"/>
              <a:gd name="adj3" fmla="val 16667"/>
            </a:avLst>
          </a:prstGeom>
          <a:solidFill>
            <a:schemeClr val="accent6">
              <a:lumMod val="40000"/>
              <a:lumOff val="60000"/>
              <a:alpha val="6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Performance advantage increases with increasing number of fringe vertices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C9F0004B-CC26-CEB7-A241-3DCEE8AEE09F}"/>
              </a:ext>
            </a:extLst>
          </p:cNvPr>
          <p:cNvSpPr/>
          <p:nvPr/>
        </p:nvSpPr>
        <p:spPr>
          <a:xfrm>
            <a:off x="7430247" y="2244253"/>
            <a:ext cx="1555658" cy="721104"/>
          </a:xfrm>
          <a:prstGeom prst="wedgeRoundRectCallout">
            <a:avLst>
              <a:gd name="adj1" fmla="val -67266"/>
              <a:gd name="adj2" fmla="val 19460"/>
              <a:gd name="adj3" fmla="val 16667"/>
            </a:avLst>
          </a:prstGeom>
          <a:solidFill>
            <a:schemeClr val="accent6">
              <a:lumMod val="40000"/>
              <a:lumOff val="60000"/>
              <a:alpha val="6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Speedup of 18.7x</a:t>
            </a:r>
          </a:p>
        </p:txBody>
      </p:sp>
    </p:spTree>
    <p:extLst>
      <p:ext uri="{BB962C8B-B14F-4D97-AF65-F5344CB8AC3E}">
        <p14:creationId xmlns:p14="http://schemas.microsoft.com/office/powerpoint/2010/main" val="114782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7952DD6-BC20-0D45-0899-7354A6A5E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132" y="1832836"/>
            <a:ext cx="3107123" cy="280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3062D2-E142-EF25-28B1-6444CEE09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Subgraph Counting (SGC)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AC9E4-BD5D-CB1C-527F-5B0D3184F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613" y="1205415"/>
            <a:ext cx="8151575" cy="4381069"/>
          </a:xfrm>
        </p:spPr>
        <p:txBody>
          <a:bodyPr/>
          <a:lstStyle/>
          <a:p>
            <a:pPr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Counts</a:t>
            </a:r>
            <a:r>
              <a:rPr lang="en-US" dirty="0"/>
              <a:t> all occurrences of a </a:t>
            </a:r>
            <a:r>
              <a:rPr lang="en-US" dirty="0">
                <a:solidFill>
                  <a:srgbClr val="0070C0"/>
                </a:solidFill>
              </a:rPr>
              <a:t>subgraph</a:t>
            </a:r>
            <a:r>
              <a:rPr lang="en-US" dirty="0"/>
              <a:t> in a graph</a:t>
            </a:r>
          </a:p>
          <a:p>
            <a:pPr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Applications of SGC</a:t>
            </a:r>
          </a:p>
          <a:p>
            <a:pPr lvl="1"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Social network analysis</a:t>
            </a:r>
          </a:p>
          <a:p>
            <a:pPr lvl="1"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Bioinformatics</a:t>
            </a:r>
          </a:p>
          <a:p>
            <a:pPr lvl="1"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Recommendation systems</a:t>
            </a:r>
          </a:p>
          <a:p>
            <a:pPr lvl="1"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Drug discovery</a:t>
            </a:r>
          </a:p>
          <a:p>
            <a:pPr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70C0"/>
                </a:solidFill>
              </a:rPr>
              <a:t>Running time </a:t>
            </a:r>
            <a:r>
              <a:rPr lang="en-US" dirty="0"/>
              <a:t>of SGC algorithms</a:t>
            </a:r>
          </a:p>
          <a:p>
            <a:pPr lvl="1"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Exponential</a:t>
            </a:r>
            <a:r>
              <a:rPr lang="en-US" dirty="0"/>
              <a:t> in input graph and subgraph </a:t>
            </a:r>
            <a:r>
              <a:rPr lang="en-US" dirty="0">
                <a:solidFill>
                  <a:schemeClr val="tx1"/>
                </a:solidFill>
              </a:rPr>
              <a:t>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5467D-9603-BA71-D5C3-46B5325CA4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DCAB3CE-327E-463C-A4EA-3322FD56610D}" type="slidenum">
              <a:rPr lang="en-US" smtClean="0"/>
              <a:t>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C6C0810-BB6F-4DB6-17C8-51D842773D0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Fringe-SGC: Counting Subgraphs with Fringe Vertices</a:t>
            </a:r>
          </a:p>
        </p:txBody>
      </p:sp>
    </p:spTree>
    <p:extLst>
      <p:ext uri="{BB962C8B-B14F-4D97-AF65-F5344CB8AC3E}">
        <p14:creationId xmlns:p14="http://schemas.microsoft.com/office/powerpoint/2010/main" val="786489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C6B08D8-6C29-0940-89A1-116D38547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848" y="1563624"/>
            <a:ext cx="7002064" cy="40050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61A16E-25C1-2CAD-4DA3-23C4F9F5F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2-Vertex-Core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0FA2A-8CE8-DD1E-D781-F9A2CADF10B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Fringe-SGC: Counting Subgraphs with Fringe Vertices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ADB51A-8F15-6EE9-A846-4E1D9CB790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DCAB3CE-327E-463C-A4EA-3322FD56610D}" type="slidenum">
              <a:rPr lang="en-US" smtClean="0"/>
              <a:t>20</a:t>
            </a:fld>
            <a:endParaRPr lang="en-US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479456A-AA2D-3FAC-04A5-137E54AD4268}"/>
              </a:ext>
            </a:extLst>
          </p:cNvPr>
          <p:cNvSpPr/>
          <p:nvPr/>
        </p:nvSpPr>
        <p:spPr>
          <a:xfrm>
            <a:off x="77416" y="1284472"/>
            <a:ext cx="2049963" cy="1178809"/>
          </a:xfrm>
          <a:prstGeom prst="wedgeRoundRectCallout">
            <a:avLst>
              <a:gd name="adj1" fmla="val -19933"/>
              <a:gd name="adj2" fmla="val 44907"/>
              <a:gd name="adj3" fmla="val 16667"/>
            </a:avLst>
          </a:prstGeom>
          <a:solidFill>
            <a:schemeClr val="bg1">
              <a:lumMod val="85000"/>
              <a:alpha val="68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Fewer possible fringe vertices within 7-vertex limit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A5241381-0B44-0E0D-4AEE-E1DCFDA2215C}"/>
              </a:ext>
            </a:extLst>
          </p:cNvPr>
          <p:cNvSpPr/>
          <p:nvPr/>
        </p:nvSpPr>
        <p:spPr>
          <a:xfrm>
            <a:off x="6973047" y="1345093"/>
            <a:ext cx="1555658" cy="721104"/>
          </a:xfrm>
          <a:prstGeom prst="wedgeRoundRectCallout">
            <a:avLst>
              <a:gd name="adj1" fmla="val -36897"/>
              <a:gd name="adj2" fmla="val 68069"/>
              <a:gd name="adj3" fmla="val 16667"/>
            </a:avLst>
          </a:prstGeom>
          <a:solidFill>
            <a:schemeClr val="accent6">
              <a:lumMod val="40000"/>
              <a:lumOff val="60000"/>
              <a:alpha val="6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Speedup of 4.72x</a:t>
            </a:r>
          </a:p>
        </p:txBody>
      </p:sp>
    </p:spTree>
    <p:extLst>
      <p:ext uri="{BB962C8B-B14F-4D97-AF65-F5344CB8AC3E}">
        <p14:creationId xmlns:p14="http://schemas.microsoft.com/office/powerpoint/2010/main" val="391747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99A82693-A5BF-BFC0-A7C5-16735C9CC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848" y="1563624"/>
            <a:ext cx="7002064" cy="40050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E51B85-0EE8-F5FF-C84A-6F144AC4F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3-Vertex Core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96135-4E17-1707-37CF-312FA3EA339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Fringe-SGC: Counting Subgraphs with Fringe Vertices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3996F-2435-AA79-61E1-70EB317008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DCAB3CE-327E-463C-A4EA-3322FD56610D}" type="slidenum">
              <a:rPr lang="en-US" smtClean="0"/>
              <a:t>21</a:t>
            </a:fld>
            <a:endParaRPr lang="en-US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3E9C3E53-0632-2E7C-8292-A1A54F5CA3BC}"/>
              </a:ext>
            </a:extLst>
          </p:cNvPr>
          <p:cNvSpPr/>
          <p:nvPr/>
        </p:nvSpPr>
        <p:spPr>
          <a:xfrm>
            <a:off x="346602" y="1142248"/>
            <a:ext cx="2461912" cy="1143751"/>
          </a:xfrm>
          <a:prstGeom prst="wedgeRoundRectCallout">
            <a:avLst>
              <a:gd name="adj1" fmla="val 45283"/>
              <a:gd name="adj2" fmla="val 87577"/>
              <a:gd name="adj3" fmla="val 16667"/>
            </a:avLst>
          </a:prstGeom>
          <a:solidFill>
            <a:schemeClr val="accent6">
              <a:lumMod val="40000"/>
              <a:lumOff val="60000"/>
              <a:alpha val="6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Lowest relative performance with fewest fringe vertices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99A41A1C-1A49-7497-7C2B-FE362DA90675}"/>
              </a:ext>
            </a:extLst>
          </p:cNvPr>
          <p:cNvSpPr/>
          <p:nvPr/>
        </p:nvSpPr>
        <p:spPr>
          <a:xfrm>
            <a:off x="7247367" y="1848013"/>
            <a:ext cx="1555658" cy="721104"/>
          </a:xfrm>
          <a:prstGeom prst="wedgeRoundRectCallout">
            <a:avLst>
              <a:gd name="adj1" fmla="val -64327"/>
              <a:gd name="adj2" fmla="val 103997"/>
              <a:gd name="adj3" fmla="val 16667"/>
            </a:avLst>
          </a:prstGeom>
          <a:solidFill>
            <a:schemeClr val="accent6">
              <a:lumMod val="40000"/>
              <a:lumOff val="60000"/>
              <a:alpha val="6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Speedup of 2.89x</a:t>
            </a:r>
          </a:p>
        </p:txBody>
      </p:sp>
    </p:spTree>
    <p:extLst>
      <p:ext uri="{BB962C8B-B14F-4D97-AF65-F5344CB8AC3E}">
        <p14:creationId xmlns:p14="http://schemas.microsoft.com/office/powerpoint/2010/main" val="42678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32DF1BF-9538-94D7-5BC3-796F595D1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848" y="1563624"/>
            <a:ext cx="7002064" cy="40050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4E297D-7283-7356-D67F-08BDEB61A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3-Vertex-Core Results (cont.)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3D9D7-CE08-3EF1-C345-02DCD415DC3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Fringe-SGC: Counting Subgraphs with Fringe Vertices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0F8673-9C5E-4804-302D-9315B79027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DCAB3CE-327E-463C-A4EA-3322FD56610D}" type="slidenum">
              <a:rPr lang="en-US" smtClean="0"/>
              <a:t>22</a:t>
            </a:fld>
            <a:endParaRPr lang="en-US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AAA1B6EC-3ABA-DF18-7842-5453BFCAA373}"/>
              </a:ext>
            </a:extLst>
          </p:cNvPr>
          <p:cNvSpPr/>
          <p:nvPr/>
        </p:nvSpPr>
        <p:spPr>
          <a:xfrm>
            <a:off x="7247367" y="1848013"/>
            <a:ext cx="1555658" cy="721104"/>
          </a:xfrm>
          <a:prstGeom prst="wedgeRoundRectCallout">
            <a:avLst>
              <a:gd name="adj1" fmla="val -68246"/>
              <a:gd name="adj2" fmla="val 27914"/>
              <a:gd name="adj3" fmla="val 16667"/>
            </a:avLst>
          </a:prstGeom>
          <a:solidFill>
            <a:schemeClr val="accent6">
              <a:lumMod val="40000"/>
              <a:lumOff val="60000"/>
              <a:alpha val="6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Speedup of 4.35x</a:t>
            </a:r>
          </a:p>
        </p:txBody>
      </p:sp>
    </p:spTree>
    <p:extLst>
      <p:ext uri="{BB962C8B-B14F-4D97-AF65-F5344CB8AC3E}">
        <p14:creationId xmlns:p14="http://schemas.microsoft.com/office/powerpoint/2010/main" val="85021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447C4-6B86-3C4E-47D4-27639CF5E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Tail-Fringes to Large Pattern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80FDF-4B5D-B21E-F37E-EA180F69FA1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Fringe-SGC: Counting Subgraphs with Fringe Vertices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335584-C27B-10C8-15FC-0BBA1F7C50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DCAB3CE-327E-463C-A4EA-3322FD56610D}" type="slidenum">
              <a:rPr lang="en-US" smtClean="0"/>
              <a:t>23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A066C8-F0C3-4947-6DC7-907953AA3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444" y="2251631"/>
            <a:ext cx="2455528" cy="230266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44D886D-B79D-1DED-2BFF-4315647EE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30" y="2099388"/>
            <a:ext cx="6700243" cy="2734056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2936470-49A1-D9BD-0718-22A1CF71DEEF}"/>
              </a:ext>
            </a:extLst>
          </p:cNvPr>
          <p:cNvSpPr/>
          <p:nvPr/>
        </p:nvSpPr>
        <p:spPr>
          <a:xfrm>
            <a:off x="4096139" y="1352939"/>
            <a:ext cx="2585304" cy="970614"/>
          </a:xfrm>
          <a:prstGeom prst="wedgeRoundRectCallout">
            <a:avLst>
              <a:gd name="adj1" fmla="val 34164"/>
              <a:gd name="adj2" fmla="val 131080"/>
              <a:gd name="adj3" fmla="val 16667"/>
            </a:avLst>
          </a:prstGeom>
          <a:solidFill>
            <a:schemeClr val="accent6">
              <a:lumMod val="40000"/>
              <a:lumOff val="60000"/>
              <a:alpha val="6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Drop in performance when adding 10 tails is less than 3.5x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4CC5D8D-92A6-8034-2BB5-4C160B1FEE91}"/>
              </a:ext>
            </a:extLst>
          </p:cNvPr>
          <p:cNvSpPr/>
          <p:nvPr/>
        </p:nvSpPr>
        <p:spPr>
          <a:xfrm>
            <a:off x="6178642" y="5082771"/>
            <a:ext cx="1555658" cy="721104"/>
          </a:xfrm>
          <a:prstGeom prst="wedgeRoundRectCallout">
            <a:avLst>
              <a:gd name="adj1" fmla="val -36533"/>
              <a:gd name="adj2" fmla="val -83984"/>
              <a:gd name="adj3" fmla="val 16667"/>
            </a:avLst>
          </a:prstGeom>
          <a:solidFill>
            <a:schemeClr val="accent6">
              <a:lumMod val="40000"/>
              <a:lumOff val="60000"/>
              <a:alpha val="6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Total of </a:t>
            </a:r>
            <a:r>
              <a:rPr lang="en-US" sz="1800" dirty="0">
                <a:solidFill>
                  <a:srgbClr val="FF0000"/>
                </a:solidFill>
              </a:rPr>
              <a:t>26</a:t>
            </a:r>
            <a:r>
              <a:rPr lang="en-US" sz="1800" dirty="0">
                <a:solidFill>
                  <a:schemeClr val="tx1"/>
                </a:solidFill>
              </a:rPr>
              <a:t> vertices!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3FF4AE3-0A24-7ECC-668C-8DBA56558868}"/>
              </a:ext>
            </a:extLst>
          </p:cNvPr>
          <p:cNvSpPr/>
          <p:nvPr/>
        </p:nvSpPr>
        <p:spPr>
          <a:xfrm>
            <a:off x="79593" y="1228530"/>
            <a:ext cx="2756913" cy="1132114"/>
          </a:xfrm>
          <a:prstGeom prst="wedgeRoundRectCallout">
            <a:avLst>
              <a:gd name="adj1" fmla="val -19933"/>
              <a:gd name="adj2" fmla="val 44907"/>
              <a:gd name="adj3" fmla="val 16667"/>
            </a:avLst>
          </a:prstGeom>
          <a:solidFill>
            <a:schemeClr val="bg1">
              <a:lumMod val="85000"/>
              <a:alpha val="6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All subgraphs shown are much too large to be counted with other SGC codes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F71969-47D6-342B-81B8-87E151EC4498}"/>
              </a:ext>
            </a:extLst>
          </p:cNvPr>
          <p:cNvSpPr/>
          <p:nvPr/>
        </p:nvSpPr>
        <p:spPr>
          <a:xfrm>
            <a:off x="2910840" y="2160270"/>
            <a:ext cx="933450" cy="331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6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5A3EFD8-37C3-3BCF-3EA9-3DE74F903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444" y="2251631"/>
            <a:ext cx="2455528" cy="23026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DF5916-24D0-01D7-6E4D-BFC4C570D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Wedges to Large Pattern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DE149-FEF0-98AE-14C5-6BD3A871987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Fringe-SGC: Counting Subgraphs with Fringe Vertices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E27046-E343-F270-E8F2-610D212D00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DCAB3CE-327E-463C-A4EA-3322FD56610D}" type="slidenum">
              <a:rPr lang="en-US" smtClean="0"/>
              <a:t>24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CDF8785-A81B-8993-9DF1-47D69B47AB9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103120"/>
            <a:ext cx="6702552" cy="2734628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19D0DC0-4EF4-E4CD-44B4-8B2822F97F84}"/>
              </a:ext>
            </a:extLst>
          </p:cNvPr>
          <p:cNvSpPr/>
          <p:nvPr/>
        </p:nvSpPr>
        <p:spPr>
          <a:xfrm>
            <a:off x="4798125" y="1594829"/>
            <a:ext cx="1607224" cy="721104"/>
          </a:xfrm>
          <a:prstGeom prst="wedgeRoundRectCallout">
            <a:avLst>
              <a:gd name="adj1" fmla="val 42675"/>
              <a:gd name="adj2" fmla="val 140691"/>
              <a:gd name="adj3" fmla="val 16667"/>
            </a:avLst>
          </a:prstGeom>
          <a:solidFill>
            <a:schemeClr val="accent6">
              <a:lumMod val="40000"/>
              <a:lumOff val="60000"/>
              <a:alpha val="6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Performance drop of 1.68x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4041B8-A5C9-90D9-8D38-152C525023F6}"/>
              </a:ext>
            </a:extLst>
          </p:cNvPr>
          <p:cNvSpPr/>
          <p:nvPr/>
        </p:nvSpPr>
        <p:spPr>
          <a:xfrm>
            <a:off x="2659224" y="2160270"/>
            <a:ext cx="1185066" cy="331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CBE0838-582B-1056-1612-DEC5C05D1D53}"/>
              </a:ext>
            </a:extLst>
          </p:cNvPr>
          <p:cNvSpPr/>
          <p:nvPr/>
        </p:nvSpPr>
        <p:spPr>
          <a:xfrm>
            <a:off x="1623527" y="1259632"/>
            <a:ext cx="2585304" cy="970614"/>
          </a:xfrm>
          <a:prstGeom prst="wedgeRoundRectCallout">
            <a:avLst>
              <a:gd name="adj1" fmla="val 31999"/>
              <a:gd name="adj2" fmla="val 119544"/>
              <a:gd name="adj3" fmla="val 16667"/>
            </a:avLst>
          </a:prstGeom>
          <a:solidFill>
            <a:schemeClr val="accent6">
              <a:lumMod val="40000"/>
              <a:lumOff val="60000"/>
              <a:alpha val="6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Throughput decreases less in comparison to adding tail-fringes</a:t>
            </a:r>
          </a:p>
        </p:txBody>
      </p:sp>
    </p:spTree>
    <p:extLst>
      <p:ext uri="{BB962C8B-B14F-4D97-AF65-F5344CB8AC3E}">
        <p14:creationId xmlns:p14="http://schemas.microsoft.com/office/powerpoint/2010/main" val="405192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D8E4E5-E69F-BC7C-31A6-F501318A7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444" y="2251631"/>
            <a:ext cx="2455528" cy="23026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8A92A4-AE8C-30F8-6727-B0078DA5B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Tri-Fringes to Large Pattern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7B020-9058-3F74-CADE-74CE272CA20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Fringe-SGC: Counting Subgraphs with Fringe Vertices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4D236-FBDF-531F-F715-C10871F269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DCAB3CE-327E-463C-A4EA-3322FD56610D}" type="slidenum">
              <a:rPr lang="en-US" smtClean="0"/>
              <a:t>25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029DBCF-B73A-0CF3-D0BA-4492AB1F4FE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103120"/>
            <a:ext cx="6702552" cy="2734056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9529622-82DB-1BFD-46F5-4734E24AB61C}"/>
              </a:ext>
            </a:extLst>
          </p:cNvPr>
          <p:cNvSpPr/>
          <p:nvPr/>
        </p:nvSpPr>
        <p:spPr>
          <a:xfrm>
            <a:off x="3853543" y="1390261"/>
            <a:ext cx="2928257" cy="861370"/>
          </a:xfrm>
          <a:prstGeom prst="wedgeRoundRectCallout">
            <a:avLst>
              <a:gd name="adj1" fmla="val 31845"/>
              <a:gd name="adj2" fmla="val 108949"/>
              <a:gd name="adj3" fmla="val 16667"/>
            </a:avLst>
          </a:prstGeom>
          <a:solidFill>
            <a:schemeClr val="accent6">
              <a:lumMod val="40000"/>
              <a:lumOff val="60000"/>
              <a:alpha val="6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Speedup of </a:t>
            </a:r>
            <a:r>
              <a:rPr lang="en-US" sz="1800" dirty="0">
                <a:solidFill>
                  <a:srgbClr val="FF0000"/>
                </a:solidFill>
              </a:rPr>
              <a:t>1.49x</a:t>
            </a:r>
            <a:r>
              <a:rPr lang="en-US" sz="1800" dirty="0">
                <a:solidFill>
                  <a:schemeClr val="tx1"/>
                </a:solidFill>
              </a:rPr>
              <a:t> due to fewer matching cores!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AF1E80-AE71-FD33-B8BB-921D951E8BA7}"/>
              </a:ext>
            </a:extLst>
          </p:cNvPr>
          <p:cNvSpPr/>
          <p:nvPr/>
        </p:nvSpPr>
        <p:spPr>
          <a:xfrm>
            <a:off x="2854856" y="2160270"/>
            <a:ext cx="933450" cy="331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5E200-36AB-BF51-281C-F250B5948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on Large Input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BD3AE-B719-CA5A-CBBF-27E6B0563E2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Fringe-SGC: Counting Subgraphs with Fringe Vertices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D1EBD-1A02-7A95-C552-DD8272794F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DCAB3CE-327E-463C-A4EA-3322FD56610D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2DD940-E660-C79E-0C15-1B95E052C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87" y="1923400"/>
            <a:ext cx="8642827" cy="3011201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2C7B2AF-9AFD-4164-4B4F-1EB6CD5323C7}"/>
              </a:ext>
            </a:extLst>
          </p:cNvPr>
          <p:cNvSpPr/>
          <p:nvPr/>
        </p:nvSpPr>
        <p:spPr>
          <a:xfrm>
            <a:off x="5281125" y="1203650"/>
            <a:ext cx="3088433" cy="1066935"/>
          </a:xfrm>
          <a:prstGeom prst="wedgeRoundRectCallout">
            <a:avLst>
              <a:gd name="adj1" fmla="val -5729"/>
              <a:gd name="adj2" fmla="val 155436"/>
              <a:gd name="adj3" fmla="val 16667"/>
            </a:avLst>
          </a:prstGeom>
          <a:solidFill>
            <a:schemeClr val="accent6">
              <a:lumMod val="40000"/>
              <a:lumOff val="60000"/>
              <a:alpha val="6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Better relative performance compared to inputs with smaller degrees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E3319133-86BB-F184-91AF-89F2950017AB}"/>
              </a:ext>
            </a:extLst>
          </p:cNvPr>
          <p:cNvSpPr/>
          <p:nvPr/>
        </p:nvSpPr>
        <p:spPr>
          <a:xfrm>
            <a:off x="5383763" y="4973217"/>
            <a:ext cx="3539412" cy="1064296"/>
          </a:xfrm>
          <a:prstGeom prst="wedgeRoundRectCallout">
            <a:avLst>
              <a:gd name="adj1" fmla="val -859"/>
              <a:gd name="adj2" fmla="val -98890"/>
              <a:gd name="adj3" fmla="val 16667"/>
            </a:avLst>
          </a:prstGeom>
          <a:solidFill>
            <a:schemeClr val="accent6">
              <a:lumMod val="40000"/>
              <a:lumOff val="60000"/>
              <a:alpha val="6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Significant loss in performance for other codes when adding a single vertex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69E2CB53-F1A2-EB0F-65E5-0F785E33B77B}"/>
              </a:ext>
            </a:extLst>
          </p:cNvPr>
          <p:cNvSpPr/>
          <p:nvPr/>
        </p:nvSpPr>
        <p:spPr>
          <a:xfrm>
            <a:off x="177281" y="1212980"/>
            <a:ext cx="3769567" cy="1217313"/>
          </a:xfrm>
          <a:prstGeom prst="wedgeRoundRectCallout">
            <a:avLst>
              <a:gd name="adj1" fmla="val 48311"/>
              <a:gd name="adj2" fmla="val 106071"/>
              <a:gd name="adj3" fmla="val 16667"/>
            </a:avLst>
          </a:prstGeom>
          <a:solidFill>
            <a:schemeClr val="accent6">
              <a:lumMod val="40000"/>
              <a:lumOff val="60000"/>
              <a:alpha val="6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Performance drops when adding a core vertex, but relatively consistent when adding fringe vertices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90FF53-73A2-E94E-21E5-C70D2F2AF59D}"/>
              </a:ext>
            </a:extLst>
          </p:cNvPr>
          <p:cNvSpPr/>
          <p:nvPr/>
        </p:nvSpPr>
        <p:spPr>
          <a:xfrm>
            <a:off x="3993190" y="1992319"/>
            <a:ext cx="1213291" cy="331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8E2BF34-DA17-DFCF-83E1-420B06EBA4B6}"/>
              </a:ext>
            </a:extLst>
          </p:cNvPr>
          <p:cNvSpPr/>
          <p:nvPr/>
        </p:nvSpPr>
        <p:spPr>
          <a:xfrm>
            <a:off x="312858" y="4522236"/>
            <a:ext cx="2990179" cy="1132114"/>
          </a:xfrm>
          <a:prstGeom prst="wedgeRoundRectCallout">
            <a:avLst>
              <a:gd name="adj1" fmla="val -19933"/>
              <a:gd name="adj2" fmla="val 44907"/>
              <a:gd name="adj3" fmla="val 16667"/>
            </a:avLst>
          </a:prstGeom>
          <a:solidFill>
            <a:schemeClr val="bg1">
              <a:lumMod val="85000"/>
              <a:alpha val="6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kron_g500-logn20 is one of the largest inputs with over 89 million edges </a:t>
            </a:r>
          </a:p>
        </p:txBody>
      </p:sp>
    </p:spTree>
    <p:extLst>
      <p:ext uri="{BB962C8B-B14F-4D97-AF65-F5344CB8AC3E}">
        <p14:creationId xmlns:p14="http://schemas.microsoft.com/office/powerpoint/2010/main" val="382363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B4C05-B3D7-8C32-5CA8-C64C82AFB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7DD41-339C-A779-9C7E-B2A8BB96C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7008"/>
            <a:ext cx="8226300" cy="4479900"/>
          </a:xfrm>
        </p:spPr>
        <p:txBody>
          <a:bodyPr/>
          <a:lstStyle/>
          <a:p>
            <a:pPr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Fringe-SGC outperforms 3 fastest GPU codes</a:t>
            </a:r>
          </a:p>
          <a:p>
            <a:pPr lvl="1"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Twice faster than </a:t>
            </a:r>
            <a:r>
              <a:rPr lang="en-US" dirty="0" err="1">
                <a:solidFill>
                  <a:srgbClr val="0070C0"/>
                </a:solidFill>
              </a:rPr>
              <a:t>GraphSet</a:t>
            </a:r>
            <a:r>
              <a:rPr lang="en-US" dirty="0">
                <a:solidFill>
                  <a:schemeClr val="tx1"/>
                </a:solidFill>
              </a:rPr>
              <a:t> on subgraphs it supports</a:t>
            </a:r>
          </a:p>
          <a:p>
            <a:pPr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Fringe-SGC </a:t>
            </a:r>
            <a:r>
              <a:rPr lang="en-US" dirty="0">
                <a:solidFill>
                  <a:srgbClr val="0070C0"/>
                </a:solidFill>
              </a:rPr>
              <a:t>supports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much larger </a:t>
            </a:r>
            <a:r>
              <a:rPr lang="en-US" dirty="0">
                <a:solidFill>
                  <a:schemeClr val="tx1"/>
                </a:solidFill>
              </a:rPr>
              <a:t>subgraphs</a:t>
            </a:r>
          </a:p>
          <a:p>
            <a:pPr lvl="1"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Counted 9,018,527,814,787,677,271 instances of this pattern on rmat16.sym in </a:t>
            </a:r>
            <a:r>
              <a:rPr lang="en-US" dirty="0">
                <a:solidFill>
                  <a:srgbClr val="FF0000"/>
                </a:solidFill>
              </a:rPr>
              <a:t>0.078</a:t>
            </a:r>
            <a:r>
              <a:rPr lang="en-US" dirty="0"/>
              <a:t> seconds</a:t>
            </a:r>
          </a:p>
          <a:p>
            <a:pPr lvl="4"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Acknowledgements: NSF</a:t>
            </a:r>
          </a:p>
          <a:p>
            <a:pPr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Code: </a:t>
            </a:r>
            <a:r>
              <a:rPr lang="en-US" u="sng" dirty="0">
                <a:solidFill>
                  <a:srgbClr val="0070C0"/>
                </a:solidFill>
              </a:rPr>
              <a:t>github.com/burtscher/Fringe-SGC</a:t>
            </a:r>
          </a:p>
          <a:p>
            <a:pPr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Contact: </a:t>
            </a:r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clb420@txstate.edu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4702C-1815-3558-D148-946B3C310C7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Fringe-SGC: Counting Subgraphs with Fringe Vertices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11969E-D26E-0155-8D30-5C3A2F3A97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DCAB3CE-327E-463C-A4EA-3322FD56610D}" type="slidenum">
              <a:rPr lang="en-US" smtClean="0"/>
              <a:t>27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B62B84-CD1E-D8CB-EBC2-85D962C89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401" y="3286398"/>
            <a:ext cx="1800847" cy="1688741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B7C3420-D6C7-C150-1A83-F947D5424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346" y="5030953"/>
            <a:ext cx="1109724" cy="110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2A028A5C-7359-3BD1-041F-F875A5807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474" y="5049669"/>
            <a:ext cx="1109724" cy="110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01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62D6C-FD51-0169-D7DF-2105A67B4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Vertex-Induced vs. Edge-Induced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AC502-C1D1-8EC7-08BA-C50D5B99A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7008"/>
            <a:ext cx="8226300" cy="4479900"/>
          </a:xfrm>
        </p:spPr>
        <p:txBody>
          <a:bodyPr/>
          <a:lstStyle/>
          <a:p>
            <a:pPr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Vertex-induced subgraphs</a:t>
            </a:r>
          </a:p>
          <a:p>
            <a:pPr lvl="1"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Defined by a subset of vertices V′ ⊆ V</a:t>
            </a:r>
          </a:p>
          <a:p>
            <a:pPr lvl="1"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Includes </a:t>
            </a:r>
            <a:r>
              <a:rPr lang="en-US" dirty="0">
                <a:solidFill>
                  <a:srgbClr val="FF0000"/>
                </a:solidFill>
              </a:rPr>
              <a:t>all</a:t>
            </a:r>
            <a:r>
              <a:rPr lang="en-US" dirty="0">
                <a:solidFill>
                  <a:srgbClr val="0070C0"/>
                </a:solidFill>
              </a:rPr>
              <a:t> edges </a:t>
            </a:r>
            <a:r>
              <a:rPr lang="en-US" dirty="0"/>
              <a:t>of graph with both endpoints in V′</a:t>
            </a:r>
          </a:p>
          <a:p>
            <a:pPr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Edge-induced subgraphs</a:t>
            </a:r>
          </a:p>
          <a:p>
            <a:pPr lvl="1"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Defined by a subset of edges E′ ⊆ E</a:t>
            </a:r>
          </a:p>
          <a:p>
            <a:pPr lvl="1"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Includes </a:t>
            </a:r>
            <a:r>
              <a:rPr lang="en-US" dirty="0">
                <a:solidFill>
                  <a:srgbClr val="FF0000"/>
                </a:solidFill>
              </a:rPr>
              <a:t>selected</a:t>
            </a:r>
            <a:r>
              <a:rPr lang="en-US" dirty="0">
                <a:solidFill>
                  <a:srgbClr val="0070C0"/>
                </a:solidFill>
              </a:rPr>
              <a:t> edges </a:t>
            </a:r>
            <a:r>
              <a:rPr lang="en-US" dirty="0"/>
              <a:t>and their incident vertices</a:t>
            </a:r>
          </a:p>
          <a:p>
            <a:pPr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Approaches vary based on type of subgraph</a:t>
            </a:r>
          </a:p>
          <a:p>
            <a:pPr lvl="1"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Fringe-SGC counts edge-induced subgraphs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F219A-7CFB-E5A6-B9FB-776D2344965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Fringe-SGC: Counting Subgraphs with Fringe Vertices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9A585-8F5E-48B2-ADE9-CBFD606692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DCAB3CE-327E-463C-A4EA-3322FD5661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50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5A4455-4D06-419C-BBCD-31FEB9966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433" y="2007061"/>
            <a:ext cx="3480228" cy="32635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BBA577-AF0D-8D5C-E070-62AE9C95E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Subgraph Counting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EC7C5-CDFF-D3FA-BDF6-00E9A3865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207008"/>
            <a:ext cx="8229599" cy="4329434"/>
          </a:xfrm>
        </p:spPr>
        <p:txBody>
          <a:bodyPr/>
          <a:lstStyle/>
          <a:p>
            <a:pPr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To count all occurrences of edge-induced subgraph H in larger graph G</a:t>
            </a:r>
          </a:p>
          <a:p>
            <a:pPr lvl="1"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70C0"/>
                </a:solidFill>
              </a:rPr>
              <a:t>Enumerate all subsets </a:t>
            </a:r>
            <a:r>
              <a:rPr lang="en-US" dirty="0"/>
              <a:t>of edges </a:t>
            </a:r>
            <a:br>
              <a:rPr lang="en-US" dirty="0"/>
            </a:br>
            <a:r>
              <a:rPr lang="en-US" dirty="0"/>
              <a:t>in G that could form H</a:t>
            </a:r>
          </a:p>
          <a:p>
            <a:pPr lvl="1"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Check each subset for 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isomorphism</a:t>
            </a:r>
            <a:r>
              <a:rPr lang="en-US" dirty="0"/>
              <a:t> to H</a:t>
            </a:r>
          </a:p>
          <a:p>
            <a:pPr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Limits</a:t>
            </a:r>
            <a:r>
              <a:rPr lang="en-US" dirty="0"/>
              <a:t> of state of the art</a:t>
            </a:r>
          </a:p>
          <a:p>
            <a:pPr lvl="1"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Subgraph size </a:t>
            </a:r>
            <a:r>
              <a:rPr lang="en-US" dirty="0">
                <a:solidFill>
                  <a:srgbClr val="0070C0"/>
                </a:solidFill>
              </a:rPr>
              <a:t>≤ 7</a:t>
            </a:r>
            <a:r>
              <a:rPr lang="en-US" dirty="0"/>
              <a:t> vertices in general </a:t>
            </a:r>
            <a:br>
              <a:rPr lang="en-US" dirty="0"/>
            </a:br>
            <a:r>
              <a:rPr lang="en-US" dirty="0"/>
              <a:t>due to exponential increase in runtime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9B2AE-379B-56E9-940C-02D704983B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DCAB3CE-327E-463C-A4EA-3322FD56610D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FD3DF-16B6-4DA9-24DE-BB6E7CB517F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Fringe-SGC: Counting Subgraphs with Fringe Vertices</a:t>
            </a:r>
          </a:p>
        </p:txBody>
      </p:sp>
    </p:spTree>
    <p:extLst>
      <p:ext uri="{BB962C8B-B14F-4D97-AF65-F5344CB8AC3E}">
        <p14:creationId xmlns:p14="http://schemas.microsoft.com/office/powerpoint/2010/main" val="3804551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19C93-6C80-D9C6-CB19-044A5377E2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0070C0"/>
                </a:solidFill>
              </a:rPr>
              <a:t>Fringe-SGC GPU Implementation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C49F0B-C9AC-9797-4801-7C45C3F9BAE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Fringe-SGC: Counting Subgraphs with Fringe Vertices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116CA9-EC13-44B6-96FE-ED9401AAB2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DCAB3CE-327E-463C-A4EA-3322FD5661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08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FD11E-9E9A-A7DD-42D6-589F84931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</a:t>
            </a:r>
            <a:r>
              <a:rPr lang="en-US" i="1" dirty="0"/>
              <a:t>k</a:t>
            </a:r>
            <a:r>
              <a:rPr lang="en-US" dirty="0"/>
              <a:t>-Stars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D6FE6-E461-4208-C70D-9636D6828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7008"/>
            <a:ext cx="8277366" cy="4759959"/>
          </a:xfrm>
        </p:spPr>
        <p:txBody>
          <a:bodyPr/>
          <a:lstStyle/>
          <a:p>
            <a:pPr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Number of 2-stars can partially be </a:t>
            </a:r>
            <a:r>
              <a:rPr lang="en-US" dirty="0">
                <a:solidFill>
                  <a:srgbClr val="FF0000"/>
                </a:solidFill>
              </a:rPr>
              <a:t>computed</a:t>
            </a:r>
          </a:p>
          <a:p>
            <a:pPr lvl="1"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70C0"/>
                </a:solidFill>
              </a:rPr>
              <a:t>Only</a:t>
            </a:r>
            <a:r>
              <a:rPr lang="en-US" dirty="0"/>
              <a:t> need to visit </a:t>
            </a:r>
            <a:r>
              <a:rPr lang="en-US" dirty="0">
                <a:solidFill>
                  <a:srgbClr val="0070C0"/>
                </a:solidFill>
              </a:rPr>
              <a:t>central</a:t>
            </a:r>
            <a:r>
              <a:rPr lang="en-US" dirty="0"/>
              <a:t> vertex </a:t>
            </a:r>
            <a:r>
              <a:rPr lang="en-US" i="1" dirty="0"/>
              <a:t>A</a:t>
            </a:r>
            <a:r>
              <a:rPr lang="en-US" dirty="0"/>
              <a:t> and query its degree</a:t>
            </a:r>
          </a:p>
          <a:p>
            <a:pPr lvl="1"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Well-known technique</a:t>
            </a:r>
          </a:p>
          <a:p>
            <a:pPr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Idea generalizes to </a:t>
            </a:r>
            <a:r>
              <a:rPr lang="en-US" i="1" dirty="0"/>
              <a:t>k</a:t>
            </a:r>
            <a:r>
              <a:rPr lang="en-US" dirty="0"/>
              <a:t>-stars</a:t>
            </a:r>
          </a:p>
          <a:p>
            <a:pPr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Fringe-SGC generalizes this to larger subgraphs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AA7DD-A8BD-82B8-8C42-E6926E08396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Fringe-SGC: Counting Subgraphs with Fringe Vertices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ED430B-E6B4-D3FA-8D2A-BAEE5B89FB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DCAB3CE-327E-463C-A4EA-3322FD56610D}" type="slidenum">
              <a:rPr lang="en-US" smtClean="0"/>
              <a:t>6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B6CFDC-E795-9466-B910-E19107E4B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808" y="3802896"/>
            <a:ext cx="1001825" cy="4457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03F13C-4B66-3E7A-DC42-BEF868D18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189" y="3906758"/>
            <a:ext cx="305206" cy="17167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52AB04F-00DE-C6FB-34CE-DF92551331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09903" y="3337201"/>
            <a:ext cx="1244237" cy="12442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C0F2E47-89A5-EE23-CF49-62E04EDF88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4951" y="3823733"/>
            <a:ext cx="540291" cy="2809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114424F-048A-0668-6735-88CCA9327E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0398" y="3658148"/>
            <a:ext cx="1271230" cy="6023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099A0C-09E0-0101-A4F9-510D491FE9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071" y="3389182"/>
            <a:ext cx="794109" cy="14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2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EF2A920-0AFF-7A8F-EAE6-4146D7404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524" y="2117450"/>
            <a:ext cx="3399204" cy="25237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A0F0B1-CE99-102A-F2BF-99EF8B7BD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and Fringe Vertices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7C1AE-4068-3B23-53CF-8F1E1C46B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7008"/>
            <a:ext cx="5384042" cy="4596633"/>
          </a:xfrm>
        </p:spPr>
        <p:txBody>
          <a:bodyPr/>
          <a:lstStyle/>
          <a:p>
            <a:pPr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Core</a:t>
            </a:r>
            <a:r>
              <a:rPr lang="en-US" dirty="0"/>
              <a:t> of a subgraph</a:t>
            </a:r>
          </a:p>
          <a:p>
            <a:pPr lvl="1"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Minimal connected </a:t>
            </a:r>
            <a:r>
              <a:rPr lang="en-US" dirty="0">
                <a:solidFill>
                  <a:srgbClr val="0070C0"/>
                </a:solidFill>
              </a:rPr>
              <a:t>subset</a:t>
            </a:r>
            <a:r>
              <a:rPr lang="en-US" dirty="0"/>
              <a:t> of subgraph vertices such that all non-core subgraph vertices are only connected to core vertices</a:t>
            </a:r>
          </a:p>
          <a:p>
            <a:pPr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Fringe</a:t>
            </a:r>
            <a:r>
              <a:rPr lang="en-US" dirty="0"/>
              <a:t> vertex of a subgraph</a:t>
            </a:r>
          </a:p>
          <a:p>
            <a:pPr lvl="1"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Subgraph vertex </a:t>
            </a:r>
            <a:r>
              <a:rPr lang="en-US" dirty="0">
                <a:solidFill>
                  <a:srgbClr val="0070C0"/>
                </a:solidFill>
              </a:rPr>
              <a:t>not</a:t>
            </a:r>
            <a:r>
              <a:rPr lang="en-US" dirty="0"/>
              <a:t> in core</a:t>
            </a:r>
          </a:p>
          <a:p>
            <a:pPr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Fringe-SGC </a:t>
            </a:r>
            <a:r>
              <a:rPr lang="en-US" dirty="0">
                <a:solidFill>
                  <a:srgbClr val="FF0000"/>
                </a:solidFill>
              </a:rPr>
              <a:t>visits only core</a:t>
            </a:r>
          </a:p>
          <a:p>
            <a:pPr lvl="1"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70C0"/>
                </a:solidFill>
              </a:rPr>
              <a:t>Computes contribution of fringes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DFB93-0BE1-0208-CD21-0609695961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DCAB3CE-327E-463C-A4EA-3322FD56610D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814E4-5601-229E-0641-D4B71E6EF86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Fringe-SGC: Counting Subgraphs with Fringe Vertices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5A6D5E-EAE5-4E22-D72D-E92FBA80645E}"/>
              </a:ext>
            </a:extLst>
          </p:cNvPr>
          <p:cNvSpPr txBox="1"/>
          <p:nvPr/>
        </p:nvSpPr>
        <p:spPr>
          <a:xfrm>
            <a:off x="6180280" y="4720416"/>
            <a:ext cx="2342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vertices (black)</a:t>
            </a:r>
          </a:p>
          <a:p>
            <a:r>
              <a:rPr lang="en-US" dirty="0"/>
              <a:t>Fringe vertices (</a:t>
            </a:r>
            <a:r>
              <a:rPr lang="en-US" dirty="0">
                <a:solidFill>
                  <a:srgbClr val="FF8000"/>
                </a:solidFill>
              </a:rPr>
              <a:t>orange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7820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B5643-F15A-EFE0-184A-6CF5DFBA3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Anchor Sets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95F3E-2C48-CA6F-03E2-C87331224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7008"/>
            <a:ext cx="5507426" cy="4393123"/>
          </a:xfrm>
        </p:spPr>
        <p:txBody>
          <a:bodyPr/>
          <a:lstStyle/>
          <a:p>
            <a:pPr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Anchors</a:t>
            </a:r>
          </a:p>
          <a:p>
            <a:pPr lvl="1"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Every possible subset of </a:t>
            </a:r>
            <a:r>
              <a:rPr lang="en-US" dirty="0">
                <a:solidFill>
                  <a:srgbClr val="0070C0"/>
                </a:solidFill>
              </a:rPr>
              <a:t>core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vertices </a:t>
            </a:r>
          </a:p>
          <a:p>
            <a:pPr lvl="1"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Represented using a binary index</a:t>
            </a:r>
          </a:p>
          <a:p>
            <a:pPr lvl="1"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For each anchor</a:t>
            </a:r>
          </a:p>
          <a:p>
            <a:pPr lvl="1"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Fringe-SGC records </a:t>
            </a:r>
            <a:r>
              <a:rPr lang="en-US" dirty="0">
                <a:solidFill>
                  <a:srgbClr val="FF0000"/>
                </a:solidFill>
              </a:rPr>
              <a:t>count</a:t>
            </a:r>
            <a:r>
              <a:rPr lang="en-US" dirty="0"/>
              <a:t> of </a:t>
            </a:r>
            <a:br>
              <a:rPr lang="en-US" dirty="0"/>
            </a:br>
            <a:r>
              <a:rPr lang="en-US" dirty="0"/>
              <a:t>fringe vertices attached to all vertices in anchor but no others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72452-D4E1-3EE6-04BF-D50FE805F2D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Fringe-SGC: Counting Subgraphs with Fringe Vertices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8F7E28-D31A-8FD6-4CAE-EAFDEEAC0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DCAB3CE-327E-463C-A4EA-3322FD56610D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354A53-A9B2-8B85-55B6-C62F11893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403" y="4081209"/>
            <a:ext cx="1808798" cy="15776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65B4FB-CFFB-5711-24D2-3CE1AC20D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055" y="4055663"/>
            <a:ext cx="1175924" cy="1652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36627C-505A-DBA6-8055-F867A02CA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899" y="1548882"/>
            <a:ext cx="3303141" cy="227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6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8F687FF1-B554-03AD-606D-1E9FEEA79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09" y="4084510"/>
            <a:ext cx="3473733" cy="14664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56D2AF5-0BBC-7400-E4B1-B263DC328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728" y="3991279"/>
            <a:ext cx="4117398" cy="12689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264699-42D3-AFF0-CFC7-E1C879E7D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2-Vertex Core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899E2-ED5E-329B-B829-8F65F097D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207008"/>
            <a:ext cx="8263719" cy="3383653"/>
          </a:xfrm>
        </p:spPr>
        <p:txBody>
          <a:bodyPr/>
          <a:lstStyle/>
          <a:p>
            <a:pPr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May have “</a:t>
            </a:r>
            <a:r>
              <a:rPr lang="en-US" dirty="0">
                <a:solidFill>
                  <a:srgbClr val="0070C0"/>
                </a:solidFill>
              </a:rPr>
              <a:t>tail</a:t>
            </a:r>
            <a:r>
              <a:rPr lang="en-US" dirty="0"/>
              <a:t>” fringes like </a:t>
            </a:r>
            <a:r>
              <a:rPr lang="en-US" i="1" dirty="0"/>
              <a:t>k</a:t>
            </a:r>
            <a:r>
              <a:rPr lang="en-US" dirty="0"/>
              <a:t>-star (</a:t>
            </a:r>
            <a:r>
              <a:rPr lang="en-US" i="1" dirty="0">
                <a:solidFill>
                  <a:srgbClr val="FF8000"/>
                </a:solidFill>
              </a:rPr>
              <a:t>D</a:t>
            </a:r>
            <a:r>
              <a:rPr lang="en-US" dirty="0"/>
              <a:t>, </a:t>
            </a:r>
            <a:r>
              <a:rPr lang="en-US" i="1" dirty="0">
                <a:solidFill>
                  <a:srgbClr val="FF8000"/>
                </a:solidFill>
              </a:rPr>
              <a:t>E</a:t>
            </a:r>
            <a:r>
              <a:rPr lang="en-US" dirty="0"/>
              <a:t>, and </a:t>
            </a:r>
            <a:r>
              <a:rPr lang="en-US" i="1" dirty="0">
                <a:solidFill>
                  <a:srgbClr val="FF8000"/>
                </a:solidFill>
              </a:rPr>
              <a:t>F</a:t>
            </a:r>
            <a:r>
              <a:rPr lang="en-US" dirty="0"/>
              <a:t>)</a:t>
            </a:r>
          </a:p>
          <a:p>
            <a:pPr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Introduces new degree-2 “</a:t>
            </a:r>
            <a:r>
              <a:rPr lang="en-US" dirty="0">
                <a:solidFill>
                  <a:srgbClr val="FF0000"/>
                </a:solidFill>
              </a:rPr>
              <a:t>wedge</a:t>
            </a:r>
            <a:r>
              <a:rPr lang="en-US" dirty="0"/>
              <a:t>” fringes (</a:t>
            </a:r>
            <a:r>
              <a:rPr lang="en-US" i="1" dirty="0">
                <a:solidFill>
                  <a:srgbClr val="FF8000"/>
                </a:solidFill>
              </a:rPr>
              <a:t>C</a:t>
            </a:r>
            <a:r>
              <a:rPr lang="en-US" dirty="0"/>
              <a:t>)</a:t>
            </a:r>
          </a:p>
          <a:p>
            <a:pPr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Has 3 anchor sets (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and </a:t>
            </a:r>
            <a:r>
              <a:rPr lang="en-US" i="1" dirty="0"/>
              <a:t>AB</a:t>
            </a:r>
            <a:r>
              <a:rPr lang="en-US" dirty="0"/>
              <a:t>)</a:t>
            </a:r>
          </a:p>
          <a:p>
            <a:pPr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Computation</a:t>
            </a:r>
            <a:r>
              <a:rPr lang="en-US" dirty="0"/>
              <a:t> of occurrences must </a:t>
            </a:r>
            <a:r>
              <a:rPr lang="en-US" dirty="0">
                <a:solidFill>
                  <a:srgbClr val="0070C0"/>
                </a:solidFill>
              </a:rPr>
              <a:t>not overcount</a:t>
            </a:r>
          </a:p>
          <a:p>
            <a:pPr lvl="1">
              <a:spcBef>
                <a:spcPts val="600"/>
              </a:spcBef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E.g., cannot use </a:t>
            </a:r>
            <a:r>
              <a:rPr lang="en-US" i="1" dirty="0"/>
              <a:t>C</a:t>
            </a:r>
            <a:r>
              <a:rPr lang="en-US" dirty="0"/>
              <a:t> for 2 tails, one each out of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5EF965-4D89-D640-1C24-A4AC76A836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DCAB3CE-327E-463C-A4EA-3322FD56610D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9C65D-E51E-B13E-421D-F4DC462287E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Fringe-SGC: Counting Subgraphs with Fringe Vertices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F1B4EF00-0170-479E-2ED0-92F79C2FC9D7}"/>
              </a:ext>
            </a:extLst>
          </p:cNvPr>
          <p:cNvSpPr/>
          <p:nvPr/>
        </p:nvSpPr>
        <p:spPr>
          <a:xfrm rot="16200000">
            <a:off x="6171352" y="4659789"/>
            <a:ext cx="295935" cy="1301302"/>
          </a:xfrm>
          <a:prstGeom prst="leftBrace">
            <a:avLst>
              <a:gd name="adj1" fmla="val 8333"/>
              <a:gd name="adj2" fmla="val 52326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7171AB-5B89-6821-2F7B-3F729BC5148C}"/>
              </a:ext>
            </a:extLst>
          </p:cNvPr>
          <p:cNvSpPr txBox="1"/>
          <p:nvPr/>
        </p:nvSpPr>
        <p:spPr>
          <a:xfrm>
            <a:off x="5885998" y="5455546"/>
            <a:ext cx="950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Tails of </a:t>
            </a:r>
            <a:r>
              <a:rPr lang="en-US" i="1" dirty="0"/>
              <a:t>u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9ABBC-15ED-B7D2-34E1-AC3DF89D55EC}"/>
              </a:ext>
            </a:extLst>
          </p:cNvPr>
          <p:cNvSpPr txBox="1"/>
          <p:nvPr/>
        </p:nvSpPr>
        <p:spPr>
          <a:xfrm>
            <a:off x="7380516" y="5446464"/>
            <a:ext cx="1306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Wedges of </a:t>
            </a:r>
            <a:r>
              <a:rPr lang="en-US" i="1" dirty="0" err="1"/>
              <a:t>uv</a:t>
            </a:r>
            <a:endParaRPr lang="en-US" i="1" dirty="0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B22BB5BB-692B-5F29-525E-41C4B1818787}"/>
              </a:ext>
            </a:extLst>
          </p:cNvPr>
          <p:cNvSpPr/>
          <p:nvPr/>
        </p:nvSpPr>
        <p:spPr>
          <a:xfrm rot="16200000">
            <a:off x="7844642" y="4672230"/>
            <a:ext cx="295935" cy="1301302"/>
          </a:xfrm>
          <a:prstGeom prst="leftBrace">
            <a:avLst>
              <a:gd name="adj1" fmla="val 8333"/>
              <a:gd name="adj2" fmla="val 52326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txstate_theme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xstate_theme" id="{925F2ED6-5DE0-43D9-B4E2-A071A71953B0}" vid="{284D1BDF-AD8A-4C42-9D4F-3C39F6B629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txstate_theme</Template>
  <TotalTime>29902</TotalTime>
  <Words>1163</Words>
  <Application>Microsoft Office PowerPoint</Application>
  <PresentationFormat>On-screen Show (4:3)</PresentationFormat>
  <Paragraphs>215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Noto Sans Symbols</vt:lpstr>
      <vt:lpstr>Aptos</vt:lpstr>
      <vt:lpstr>Arial</vt:lpstr>
      <vt:lpstr>Calibri</vt:lpstr>
      <vt:lpstr>Cambria Math</vt:lpstr>
      <vt:lpstr>Tahoma</vt:lpstr>
      <vt:lpstr>Wingdings</vt:lpstr>
      <vt:lpstr>txstate_theme</vt:lpstr>
      <vt:lpstr>Fringe-SGC: Counting Subgraphs with Fringe Vertices</vt:lpstr>
      <vt:lpstr>Subgraph Counting (SGC)</vt:lpstr>
      <vt:lpstr>Vertex-Induced vs. Edge-Induced</vt:lpstr>
      <vt:lpstr>Traditional Subgraph Counting</vt:lpstr>
      <vt:lpstr>PowerPoint Presentation</vt:lpstr>
      <vt:lpstr>Counting k-Stars</vt:lpstr>
      <vt:lpstr>Core and Fringe Vertices</vt:lpstr>
      <vt:lpstr>Anchor Sets</vt:lpstr>
      <vt:lpstr>2-Vertex Core</vt:lpstr>
      <vt:lpstr>2-Vertex Core (cont.)</vt:lpstr>
      <vt:lpstr>3-Vertex Core</vt:lpstr>
      <vt:lpstr>Generalization to Larger Cores</vt:lpstr>
      <vt:lpstr>Matching Order</vt:lpstr>
      <vt:lpstr>Matching Order (cont.)</vt:lpstr>
      <vt:lpstr>Parallelization of Core Matching </vt:lpstr>
      <vt:lpstr>Parallelization of List Intersection</vt:lpstr>
      <vt:lpstr>Evaluation Methodology</vt:lpstr>
      <vt:lpstr>Input Graphs</vt:lpstr>
      <vt:lpstr>1-Vertex-Core Results</vt:lpstr>
      <vt:lpstr>2-Vertex-Core Results</vt:lpstr>
      <vt:lpstr>3-Vertex Core Results</vt:lpstr>
      <vt:lpstr>3-Vertex-Core Results (cont.)</vt:lpstr>
      <vt:lpstr>Adding Tail-Fringes to Large Pattern</vt:lpstr>
      <vt:lpstr>Adding Wedges to Large Pattern</vt:lpstr>
      <vt:lpstr>Adding Tri-Fringes to Large Pattern</vt:lpstr>
      <vt:lpstr>Performance on Large Input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Bradley, Cam</dc:creator>
  <cp:lastModifiedBy>Burtscher, Martin</cp:lastModifiedBy>
  <cp:revision>82</cp:revision>
  <dcterms:created xsi:type="dcterms:W3CDTF">2025-09-25T18:02:04Z</dcterms:created>
  <dcterms:modified xsi:type="dcterms:W3CDTF">2025-11-20T12:46:43Z</dcterms:modified>
</cp:coreProperties>
</file>