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6576000" cy="27432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A88"/>
    <a:srgbClr val="DB844A"/>
    <a:srgbClr val="513B31"/>
    <a:srgbClr val="586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588" autoAdjust="0"/>
    <p:restoredTop sz="94696"/>
  </p:normalViewPr>
  <p:slideViewPr>
    <p:cSldViewPr snapToGrid="0" snapToObjects="1">
      <p:cViewPr varScale="1">
        <p:scale>
          <a:sx n="29" d="100"/>
          <a:sy n="29" d="100"/>
        </p:scale>
        <p:origin x="21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489452"/>
            <a:ext cx="310896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4408152"/>
            <a:ext cx="27432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460500"/>
            <a:ext cx="7886700" cy="232473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460500"/>
            <a:ext cx="23202900" cy="232473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1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6838958"/>
            <a:ext cx="3154680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8357858"/>
            <a:ext cx="3154680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302500"/>
            <a:ext cx="15544800" cy="174053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302500"/>
            <a:ext cx="15544800" cy="174053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5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460506"/>
            <a:ext cx="31546800" cy="53022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6724652"/>
            <a:ext cx="154733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020300"/>
            <a:ext cx="15473360" cy="147383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6724652"/>
            <a:ext cx="15549564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020300"/>
            <a:ext cx="15549564" cy="147383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4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3949706"/>
            <a:ext cx="1851660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9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3949706"/>
            <a:ext cx="1851660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5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A40E0-1BAB-074E-8CCE-F847F4605F07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DD291-9D24-374D-AEB0-FF0B66D6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6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2.jpg"/><Relationship Id="rId3" Type="http://schemas.openxmlformats.org/officeDocument/2006/relationships/image" Target="../media/image2.png"/><Relationship Id="rId21" Type="http://schemas.openxmlformats.org/officeDocument/2006/relationships/hyperlink" Target="http://host.robots.ox.ac.uk/pascal/voc/voc2012/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1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hyperlink" Target="http://rll.berkeley.edu/amazon_picking_challeng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24" Type="http://schemas.openxmlformats.org/officeDocument/2006/relationships/image" Target="../media/image20.jp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23" Type="http://schemas.openxmlformats.org/officeDocument/2006/relationships/image" Target="../media/image19.jpg"/><Relationship Id="rId10" Type="http://schemas.openxmlformats.org/officeDocument/2006/relationships/image" Target="../media/image9.JPG"/><Relationship Id="rId19" Type="http://schemas.openxmlformats.org/officeDocument/2006/relationships/hyperlink" Target="http://amazonpickingchallenge.org/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18.jpg"/><Relationship Id="rId27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61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560" y="5414158"/>
            <a:ext cx="9239830" cy="4372701"/>
          </a:xfrm>
          <a:prstGeom prst="rect">
            <a:avLst/>
          </a:prstGeom>
          <a:solidFill>
            <a:srgbClr val="F1BA88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b="1" dirty="0" smtClean="0">
                <a:latin typeface="Lucida Sans" charset="0"/>
                <a:ea typeface="Lucida Sans" charset="0"/>
                <a:cs typeface="Lucida Sans" charset="0"/>
              </a:rPr>
              <a:t>Problem</a:t>
            </a:r>
          </a:p>
          <a:p>
            <a:r>
              <a:rPr lang="en-US" sz="2800" b="0" dirty="0" smtClean="0">
                <a:effectLst/>
                <a:latin typeface="Lucida Sans" charset="0"/>
                <a:ea typeface="Lucida Sans" charset="0"/>
                <a:cs typeface="Lucida Sans" charset="0"/>
              </a:rPr>
              <a:t>Automated picking is a difficult challenge, so Amazon has created a challenge to inspire solutions from within academia and industry [1].</a:t>
            </a:r>
            <a:br>
              <a:rPr lang="en-US" sz="2800" b="0" dirty="0" smtClean="0">
                <a:effectLst/>
                <a:latin typeface="Lucida Sans" charset="0"/>
                <a:ea typeface="Lucida Sans" charset="0"/>
                <a:cs typeface="Lucida Sans" charset="0"/>
              </a:rPr>
            </a:br>
            <a:r>
              <a:rPr lang="en-US" sz="2800" b="1" dirty="0">
                <a:latin typeface="Lucida Sans" charset="0"/>
                <a:ea typeface="Lucida Sans" charset="0"/>
                <a:cs typeface="Lucida Sans" charset="0"/>
              </a:rPr>
              <a:t>Motivation &amp; Goals</a:t>
            </a:r>
            <a:endParaRPr lang="en-US" sz="2800" b="0" dirty="0" smtClean="0">
              <a:effectLst/>
              <a:latin typeface="Lucida Sans" charset="0"/>
              <a:ea typeface="Lucida Sans" charset="0"/>
              <a:cs typeface="Lucida Sans" charset="0"/>
            </a:endParaRPr>
          </a:p>
          <a:p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Our goal is to compete in the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2017 Amazon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Picking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Challenge (APC). Deep learning has proven to be a useful tool for object classification and detection. We produced initial object detection results using deep learning methods.</a:t>
            </a: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" y="495631"/>
            <a:ext cx="35234880" cy="3840482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2800" b="1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algn="ctr"/>
            <a:r>
              <a:rPr lang="en-US" sz="5400" b="1" dirty="0" smtClean="0">
                <a:latin typeface="Lucida Sans" charset="0"/>
                <a:ea typeface="Lucida Sans" charset="0"/>
                <a:cs typeface="Lucida Sans" charset="0"/>
              </a:rPr>
              <a:t>Amazon Picking Challenge: Object Detection with Deep Learning</a:t>
            </a:r>
            <a:endParaRPr lang="en-US" sz="54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algn="ctr"/>
            <a:r>
              <a:rPr lang="en-US" sz="4400" dirty="0" smtClean="0">
                <a:latin typeface="Lucida Sans" charset="0"/>
                <a:ea typeface="Lucida Sans" charset="0"/>
                <a:cs typeface="Lucida Sans" charset="0"/>
              </a:rPr>
              <a:t>Karinia Rard, Colorado State University</a:t>
            </a:r>
          </a:p>
          <a:p>
            <a:pPr algn="ctr"/>
            <a:r>
              <a:rPr lang="en-US" sz="4400" dirty="0" smtClean="0">
                <a:latin typeface="Lucida Sans" charset="0"/>
                <a:ea typeface="Lucida Sans" charset="0"/>
                <a:cs typeface="Lucida Sans" charset="0"/>
              </a:rPr>
              <a:t>Calvin He, Syracuse University</a:t>
            </a:r>
          </a:p>
          <a:p>
            <a:pPr algn="ctr"/>
            <a:r>
              <a:rPr lang="en-US" sz="4400" dirty="0" smtClean="0">
                <a:latin typeface="Lucida Sans" charset="0"/>
                <a:ea typeface="Lucida Sans" charset="0"/>
                <a:cs typeface="Lucida Sans" charset="0"/>
              </a:rPr>
              <a:t>Dr. Yijuan Lu, Texas State University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36" y="604938"/>
            <a:ext cx="3615841" cy="3621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7631"/>
          <a:stretch/>
        </p:blipFill>
        <p:spPr>
          <a:xfrm>
            <a:off x="29940937" y="1565972"/>
            <a:ext cx="5831153" cy="16997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561" y="4708491"/>
            <a:ext cx="9239829" cy="654865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smtClean="0">
                <a:latin typeface="Lucida Sans" charset="0"/>
                <a:ea typeface="Lucida Sans" charset="0"/>
                <a:cs typeface="Lucida Sans" charset="0"/>
              </a:rPr>
              <a:t>Introduction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90987" y="16937155"/>
            <a:ext cx="10014450" cy="678392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smtClean="0">
                <a:latin typeface="Lucida Sans" charset="0"/>
                <a:ea typeface="Lucida Sans" charset="0"/>
                <a:cs typeface="Lucida Sans" charset="0"/>
              </a:rPr>
              <a:t>Future 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" y="10118607"/>
            <a:ext cx="9239830" cy="654865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smtClean="0">
                <a:latin typeface="Lucida Sans" charset="0"/>
                <a:ea typeface="Lucida Sans" charset="0"/>
                <a:cs typeface="Lucida Sans" charset="0"/>
              </a:rPr>
              <a:t>Procedure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890989" y="20399880"/>
            <a:ext cx="10014451" cy="654865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smtClean="0">
                <a:latin typeface="Lucida Sans" charset="0"/>
                <a:ea typeface="Lucida Sans" charset="0"/>
                <a:cs typeface="Lucida Sans" charset="0"/>
              </a:rPr>
              <a:t>Acknowledgements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890986" y="22476198"/>
            <a:ext cx="10014453" cy="654865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smtClean="0">
                <a:latin typeface="Lucida Sans" charset="0"/>
                <a:ea typeface="Lucida Sans" charset="0"/>
                <a:cs typeface="Lucida Sans" charset="0"/>
              </a:rPr>
              <a:t>References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890989" y="4698109"/>
            <a:ext cx="10014451" cy="654865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smtClean="0">
                <a:latin typeface="Lucida Sans" charset="0"/>
                <a:ea typeface="Lucida Sans" charset="0"/>
                <a:cs typeface="Lucida Sans" charset="0"/>
              </a:rPr>
              <a:t>Discussion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" y="10829559"/>
            <a:ext cx="9239830" cy="16040497"/>
          </a:xfrm>
          <a:prstGeom prst="rect">
            <a:avLst/>
          </a:prstGeom>
          <a:solidFill>
            <a:srgbClr val="F1BA88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P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repared training data by adding noise to UC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Berkeley’s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2015 APC dataset [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2]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with the VOC 2012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[3]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dataset.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A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ugmented the dataset: 27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objects x 1,200 images x 12 rotations x 2 grayscales = 777,600 total training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data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Testing data preparation: 27 objects x (5 shelf images + 5 various backgrounds) + 10 multiple object images = 280 total testing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data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Fine-tuned </a:t>
            </a:r>
            <a:r>
              <a:rPr lang="en-US" sz="2800" dirty="0" err="1" smtClean="0">
                <a:latin typeface="Lucida Sans" charset="0"/>
                <a:ea typeface="Lucida Sans" charset="0"/>
                <a:cs typeface="Lucida Sans" charset="0"/>
              </a:rPr>
              <a:t>AlexNet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 [3] and VGG-S [4] CNNs (reserved 20% of dataset for testing)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Trained R-CNN [5] model with images, bounding boxes,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and selective search data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.</a:t>
            </a:r>
          </a:p>
          <a:p>
            <a:pPr marL="514350" indent="-514350" fontAlgn="base">
              <a:buFont typeface="+mj-lt"/>
              <a:buAutoNum type="arabicPeriod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Tested all trained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networks/models with the simulated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testing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data. VGG-S classification with augmented dataset gave 81.5% error rate. </a:t>
            </a: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</p:txBody>
      </p:sp>
      <p:pic>
        <p:nvPicPr>
          <p:cNvPr id="1053" name="Picture 29" descr="1_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76" y="1317944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1_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8" y="1317944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1_0_150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44" y="1317944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1_0_60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98" y="1317944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8" y="16972367"/>
            <a:ext cx="2788133" cy="18587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46" y="16972367"/>
            <a:ext cx="2788133" cy="18587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56" y="16972367"/>
            <a:ext cx="2788132" cy="185875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5890986" y="17627205"/>
            <a:ext cx="10014451" cy="2674281"/>
          </a:xfrm>
          <a:prstGeom prst="rect">
            <a:avLst/>
          </a:prstGeom>
          <a:solidFill>
            <a:srgbClr val="F1BA88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Prepare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more accurate images for improved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training and to address overfitting problem</a:t>
            </a:r>
            <a:endParaRPr lang="en-US" sz="2800" b="0" dirty="0" smtClean="0">
              <a:effectLst/>
              <a:latin typeface="Lucida Sans" charset="0"/>
              <a:ea typeface="Lucida Sans" charset="0"/>
              <a:cs typeface="Lucida San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Train R-CNN, Faster R-CNN, and FCN with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augmented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dataset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Fine-tune Faster R-CNN from VGG-16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network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to improve precision [7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]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890987" y="21070525"/>
            <a:ext cx="10014453" cy="1389893"/>
          </a:xfrm>
          <a:prstGeom prst="rect">
            <a:avLst/>
          </a:prstGeom>
          <a:solidFill>
            <a:srgbClr val="F1BA88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marL="457200" indent="-457200" fontAlgn="base">
              <a:buFont typeface="Arial" charset="0"/>
              <a:buChar char="•"/>
            </a:pPr>
            <a:r>
              <a:rPr lang="en-US" sz="2000" dirty="0">
                <a:latin typeface="Lucida Sans" charset="0"/>
                <a:ea typeface="Lucida Sans" charset="0"/>
                <a:cs typeface="Lucida Sans" charset="0"/>
              </a:rPr>
              <a:t>We thank the National Science Foundation for funding this research under the Research Experiences for Undergraduates Program, CNS-1358939, and NSF-CRI 1305302</a:t>
            </a:r>
          </a:p>
          <a:p>
            <a:pPr marL="457200" indent="-457200" fontAlgn="base">
              <a:buFont typeface="Arial" charset="0"/>
              <a:buChar char="•"/>
            </a:pPr>
            <a:r>
              <a:rPr lang="en-US" sz="2000" dirty="0">
                <a:latin typeface="Lucida Sans" charset="0"/>
                <a:ea typeface="Lucida Sans" charset="0"/>
                <a:cs typeface="Lucida Sans" charset="0"/>
              </a:rPr>
              <a:t>Dr. </a:t>
            </a:r>
            <a:r>
              <a:rPr lang="en-US" sz="2000" dirty="0" err="1">
                <a:latin typeface="Lucida Sans" charset="0"/>
                <a:ea typeface="Lucida Sans" charset="0"/>
                <a:cs typeface="Lucida Sans" charset="0"/>
              </a:rPr>
              <a:t>Hao</a:t>
            </a:r>
            <a:r>
              <a:rPr lang="en-US" sz="2000" dirty="0">
                <a:latin typeface="Lucida Sans" charset="0"/>
                <a:ea typeface="Lucida Sans" charset="0"/>
                <a:cs typeface="Lucida Sans" charset="0"/>
              </a:rPr>
              <a:t> Jiang at Boston College for </a:t>
            </a:r>
            <a:r>
              <a:rPr lang="en-US" sz="2000" dirty="0" smtClean="0">
                <a:latin typeface="Lucida Sans" charset="0"/>
                <a:ea typeface="Lucida Sans" charset="0"/>
                <a:cs typeface="Lucida Sans" charset="0"/>
              </a:rPr>
              <a:t>fine-tuning the FCN with our dataset</a:t>
            </a:r>
            <a:endParaRPr lang="en-US" sz="20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245614" y="4699847"/>
            <a:ext cx="15310151" cy="663509"/>
          </a:xfrm>
          <a:prstGeom prst="rect">
            <a:avLst/>
          </a:prstGeom>
          <a:solidFill>
            <a:srgbClr val="DB844A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3600" b="1" smtClean="0">
                <a:latin typeface="Lucida Sans" charset="0"/>
                <a:ea typeface="Lucida Sans" charset="0"/>
                <a:cs typeface="Lucida Sans" charset="0"/>
              </a:rPr>
              <a:t>Results</a:t>
            </a:r>
            <a:endParaRPr lang="en-US" sz="3600" b="1" dirty="0" smtClean="0">
              <a:latin typeface="Lucida Sans" charset="0"/>
              <a:ea typeface="Lucida Sans" charset="0"/>
              <a:cs typeface="Lucida Sans" charset="0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693506"/>
              </p:ext>
            </p:extLst>
          </p:nvPr>
        </p:nvGraphicFramePr>
        <p:xfrm>
          <a:off x="10245614" y="10118607"/>
          <a:ext cx="15310149" cy="16751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3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1505">
                <a:tc>
                  <a:txBody>
                    <a:bodyPr/>
                    <a:lstStyle/>
                    <a:p>
                      <a:pPr algn="ctr"/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Plush Toys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Dr. Brown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Oreo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378539"/>
                  </a:ext>
                </a:extLst>
              </a:tr>
              <a:tr h="3221989"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Fast SS + VGG-S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989"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SS</a:t>
                      </a:r>
                      <a:r>
                        <a:rPr lang="en-US" sz="3600" b="1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 + </a:t>
                      </a:r>
                    </a:p>
                    <a:p>
                      <a:pPr algn="ctr"/>
                      <a:r>
                        <a:rPr lang="en-US" sz="3600" b="1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VGG-S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989"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R-CNN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989"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Faster</a:t>
                      </a:r>
                    </a:p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R-CNN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No</a:t>
                      </a:r>
                      <a:r>
                        <a:rPr lang="en-US" sz="32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 detection</a:t>
                      </a:r>
                      <a:endParaRPr lang="en-US" sz="32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11207"/>
                  </a:ext>
                </a:extLst>
              </a:tr>
              <a:tr h="3221989"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Lucida Sans" charset="0"/>
                          <a:ea typeface="Lucida Sans" charset="0"/>
                          <a:cs typeface="Lucida Sans" charset="0"/>
                        </a:rPr>
                        <a:t>FCN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787621"/>
                  </a:ext>
                </a:extLst>
              </a:tr>
            </a:tbl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293" y="10809887"/>
            <a:ext cx="4485952" cy="31534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836" y="14016573"/>
            <a:ext cx="4459409" cy="31135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-758" r="12299" b="14606"/>
          <a:stretch/>
        </p:blipFill>
        <p:spPr>
          <a:xfrm>
            <a:off x="11562621" y="17276351"/>
            <a:ext cx="4461624" cy="30725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621" y="23704886"/>
            <a:ext cx="4461624" cy="31503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024" y="10791623"/>
            <a:ext cx="4526352" cy="318428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022" y="13975907"/>
            <a:ext cx="4543897" cy="319662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3" r="12704" b="13859"/>
          <a:stretch/>
        </p:blipFill>
        <p:spPr>
          <a:xfrm>
            <a:off x="16187022" y="17222839"/>
            <a:ext cx="4543897" cy="32676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024" y="23704886"/>
            <a:ext cx="4526352" cy="316516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555485"/>
              </p:ext>
            </p:extLst>
          </p:nvPr>
        </p:nvGraphicFramePr>
        <p:xfrm>
          <a:off x="10245614" y="5414159"/>
          <a:ext cx="15310151" cy="4767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6967">
                  <a:extLst>
                    <a:ext uri="{9D8B030D-6E8A-4147-A177-3AD203B41FA5}">
                      <a16:colId xmlns:a16="http://schemas.microsoft.com/office/drawing/2014/main" val="2073139126"/>
                    </a:ext>
                  </a:extLst>
                </a:gridCol>
                <a:gridCol w="1432999">
                  <a:extLst>
                    <a:ext uri="{9D8B030D-6E8A-4147-A177-3AD203B41FA5}">
                      <a16:colId xmlns:a16="http://schemas.microsoft.com/office/drawing/2014/main" val="2897924600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1982367132"/>
                    </a:ext>
                  </a:extLst>
                </a:gridCol>
                <a:gridCol w="1119117">
                  <a:extLst>
                    <a:ext uri="{9D8B030D-6E8A-4147-A177-3AD203B41FA5}">
                      <a16:colId xmlns:a16="http://schemas.microsoft.com/office/drawing/2014/main" val="3091253014"/>
                    </a:ext>
                  </a:extLst>
                </a:gridCol>
                <a:gridCol w="4103367">
                  <a:extLst>
                    <a:ext uri="{9D8B030D-6E8A-4147-A177-3AD203B41FA5}">
                      <a16:colId xmlns:a16="http://schemas.microsoft.com/office/drawing/2014/main" val="371885862"/>
                    </a:ext>
                  </a:extLst>
                </a:gridCol>
                <a:gridCol w="4103367">
                  <a:extLst>
                    <a:ext uri="{9D8B030D-6E8A-4147-A177-3AD203B41FA5}">
                      <a16:colId xmlns:a16="http://schemas.microsoft.com/office/drawing/2014/main" val="1076041632"/>
                    </a:ext>
                  </a:extLst>
                </a:gridCol>
              </a:tblGrid>
              <a:tr h="1258856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Proposal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Extraction Time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Classification Time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Error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Rate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Best Objects and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Error Rate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Worst Objects and</a:t>
                      </a:r>
                    </a:p>
                    <a:p>
                      <a:pPr algn="ctr"/>
                      <a:r>
                        <a:rPr lang="en-US" sz="200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Error Rate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141621"/>
                  </a:ext>
                </a:extLst>
              </a:tr>
              <a:tr h="72479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Fast SS + VGG-S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45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59.0%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0%: Eraser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10%: Tools, Dr. Brown Brush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100%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: Stir Sticks, Cups, Joke Book, </a:t>
                      </a:r>
                    </a:p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Bath Toy, Pencil Cup, Highlighters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154328"/>
                  </a:ext>
                </a:extLst>
              </a:tr>
              <a:tr h="92299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SS + VGG-S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3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90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50.4%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10%: Eraser, Frog Toy, Index Cards,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Sea Soap, Oreos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, Safety Glasses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100%: Stir Sticks, Joke Book, 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Twain Book, Pencil Cup, Highlighters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016195"/>
                  </a:ext>
                </a:extLst>
              </a:tr>
              <a:tr h="4959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R-CNN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~1.2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7-9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70.4%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0%: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Stir Sticks; 10%: Eraser</a:t>
                      </a:r>
                    </a:p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40%: Oreos, Frog Toy, Plush Toy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100%: Spark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Plug, Sticky Notes, Outlet Plugs,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Papermate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Pencils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567937"/>
                  </a:ext>
                </a:extLst>
              </a:tr>
              <a:tr h="4959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Faster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R-CNN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~0.13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95.9%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30%: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Pencil Cup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90-100%: Everything Else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463247"/>
                  </a:ext>
                </a:extLst>
              </a:tr>
              <a:tr h="72479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FCN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N/A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 sec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43.0%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0%: Stir Sticks, Oreos, Tools</a:t>
                      </a:r>
                      <a:endParaRPr lang="en-US" sz="18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100%: Cups, Stick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Notes, Bath Toy, Sea Soap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7007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961101"/>
              </p:ext>
            </p:extLst>
          </p:nvPr>
        </p:nvGraphicFramePr>
        <p:xfrm>
          <a:off x="1029937" y="20156814"/>
          <a:ext cx="8521075" cy="3217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215">
                  <a:extLst>
                    <a:ext uri="{9D8B030D-6E8A-4147-A177-3AD203B41FA5}">
                      <a16:colId xmlns:a16="http://schemas.microsoft.com/office/drawing/2014/main" val="376099645"/>
                    </a:ext>
                  </a:extLst>
                </a:gridCol>
                <a:gridCol w="1704215">
                  <a:extLst>
                    <a:ext uri="{9D8B030D-6E8A-4147-A177-3AD203B41FA5}">
                      <a16:colId xmlns:a16="http://schemas.microsoft.com/office/drawing/2014/main" val="2191549541"/>
                    </a:ext>
                  </a:extLst>
                </a:gridCol>
                <a:gridCol w="1704215">
                  <a:extLst>
                    <a:ext uri="{9D8B030D-6E8A-4147-A177-3AD203B41FA5}">
                      <a16:colId xmlns:a16="http://schemas.microsoft.com/office/drawing/2014/main" val="3410703975"/>
                    </a:ext>
                  </a:extLst>
                </a:gridCol>
                <a:gridCol w="1704215">
                  <a:extLst>
                    <a:ext uri="{9D8B030D-6E8A-4147-A177-3AD203B41FA5}">
                      <a16:colId xmlns:a16="http://schemas.microsoft.com/office/drawing/2014/main" val="3857361643"/>
                    </a:ext>
                  </a:extLst>
                </a:gridCol>
                <a:gridCol w="1704215">
                  <a:extLst>
                    <a:ext uri="{9D8B030D-6E8A-4147-A177-3AD203B41FA5}">
                      <a16:colId xmlns:a16="http://schemas.microsoft.com/office/drawing/2014/main" val="3051082810"/>
                    </a:ext>
                  </a:extLst>
                </a:gridCol>
              </a:tblGrid>
              <a:tr h="712072">
                <a:tc>
                  <a:txBody>
                    <a:bodyPr/>
                    <a:lstStyle/>
                    <a:p>
                      <a:endParaRPr lang="en-US" sz="2000" b="1" dirty="0">
                        <a:latin typeface="Lucida Sans" panose="020B0602030504020204" pitchFamily="34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Learning Rate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Error Rate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Best Objects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Worst Objects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045566"/>
                  </a:ext>
                </a:extLst>
              </a:tr>
              <a:tr h="7120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Lucida Sans" panose="020B0602030504020204" pitchFamily="34" charset="0"/>
                        </a:rPr>
                        <a:t>Alex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Lucida Sans" panose="020B0602030504020204" pitchFamily="34" charset="0"/>
                        </a:rPr>
                        <a:t>Net</a:t>
                      </a:r>
                      <a:endParaRPr lang="en-US" sz="2000" b="1" dirty="0"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0.0005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20.50%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Spark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Plug, Frog Toy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Outlet Plugs, Twain Book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656828"/>
                  </a:ext>
                </a:extLst>
              </a:tr>
              <a:tr h="7120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Lucida Sans" panose="020B0602030504020204" pitchFamily="34" charset="0"/>
                        </a:rPr>
                        <a:t>VGG-S</a:t>
                      </a:r>
                      <a:endParaRPr lang="en-US" sz="2000" b="1" dirty="0"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0.001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9.20%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Spark Plug,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Eraser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Joke Book,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Outlet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Plugs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457224"/>
                  </a:ext>
                </a:extLst>
              </a:tr>
              <a:tr h="108109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Lucida Sans" panose="020B0602030504020204" pitchFamily="34" charset="0"/>
                        </a:rPr>
                        <a:t>VGG-S with 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Lucida Sans" panose="020B0602030504020204" pitchFamily="34" charset="0"/>
                        </a:rPr>
                        <a:t>augmented 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Lucida Sans" panose="020B0602030504020204" pitchFamily="34" charset="0"/>
                        </a:rPr>
                        <a:t>dataset</a:t>
                      </a:r>
                      <a:endParaRPr lang="en-US" sz="2000" b="1" dirty="0"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8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0.0005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0.23%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Dove, Greenies,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Oreos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Joke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Lucida Sans" panose="020B0602030504020204" pitchFamily="34" charset="0"/>
                        </a:rPr>
                        <a:t> Book, Safety Glasses</a:t>
                      </a:r>
                      <a:endParaRPr lang="en-US" sz="2000" dirty="0">
                        <a:solidFill>
                          <a:schemeClr val="tx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A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268428"/>
                  </a:ext>
                </a:extLst>
              </a:tr>
            </a:tbl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25890986" y="5414158"/>
            <a:ext cx="10014451" cy="11424603"/>
          </a:xfrm>
          <a:prstGeom prst="rect">
            <a:avLst/>
          </a:prstGeom>
          <a:solidFill>
            <a:srgbClr val="F1BA88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b="1" dirty="0" smtClean="0">
                <a:latin typeface="Lucida Sans" charset="0"/>
                <a:ea typeface="Lucida Sans" charset="0"/>
                <a:cs typeface="Lucida Sans" charset="0"/>
              </a:rPr>
              <a:t>Conclusion: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FCN gave the best result at 1 second to classify an image and an error rate of 43.0%.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This network, along with the R-CNNs, was trained before data augmentation unlike the VGG-S networks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Classified every pixel as background vs object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  </a:t>
            </a: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endParaRPr lang="en-US" sz="2800" b="1" dirty="0">
              <a:latin typeface="Lucida Sans" charset="0"/>
              <a:ea typeface="Lucida Sans" charset="0"/>
              <a:cs typeface="Lucida Sans" charset="0"/>
            </a:endParaRPr>
          </a:p>
          <a:p>
            <a:r>
              <a:rPr lang="en-US" sz="2800" b="1" dirty="0" smtClean="0">
                <a:latin typeface="Lucida Sans" charset="0"/>
                <a:ea typeface="Lucida Sans" charset="0"/>
                <a:cs typeface="Lucida Sans" charset="0"/>
              </a:rPr>
              <a:t>VGG-S Classification Analysis: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Suffered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from overfitting to highlighters and pencil cup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C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ropping the test images improved accuracy </a:t>
            </a:r>
          </a:p>
          <a:p>
            <a:pPr marL="1993392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1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0 objects improved by at least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50%</a:t>
            </a:r>
          </a:p>
          <a:p>
            <a:pPr marL="1993392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r>
              <a:rPr lang="en-US" sz="2800" b="1" dirty="0" smtClean="0">
                <a:latin typeface="Lucida Sans" charset="0"/>
                <a:ea typeface="Lucida Sans" charset="0"/>
                <a:cs typeface="Lucida Sans" charset="0"/>
              </a:rPr>
              <a:t>R-CNN Model Analysis: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Simplified and precise bounding boxes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Only detected objects in 119 out of the 280 testing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Trained with only 16,200 images (27 objects x 600 images)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Accuracy can improve with augmented dataset</a:t>
            </a: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r>
              <a:rPr lang="en-US" sz="2800" b="1" dirty="0" smtClean="0">
                <a:latin typeface="Lucida Sans" charset="0"/>
                <a:ea typeface="Lucida Sans" charset="0"/>
                <a:cs typeface="Lucida Sans" charset="0"/>
              </a:rPr>
              <a:t>Faster R-CNN Model Analysis:</a:t>
            </a:r>
            <a:endParaRPr lang="en-US" sz="2800" dirty="0" smtClean="0">
              <a:latin typeface="Lucida Sans" charset="0"/>
              <a:ea typeface="Lucida Sans" charset="0"/>
              <a:cs typeface="Lucida San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Mostly classified every objects as pencil cup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Bounding boxes not as precise </a:t>
            </a:r>
            <a:r>
              <a:rPr lang="en-US" sz="2800" dirty="0">
                <a:latin typeface="Lucida Sans" charset="0"/>
                <a:ea typeface="Lucida Sans" charset="0"/>
                <a:cs typeface="Lucida Sans" charset="0"/>
              </a:rPr>
              <a:t>as </a:t>
            </a: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R-CNN</a:t>
            </a: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Average total detection time is ~0.13 seconds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Lucida Sans" charset="0"/>
                <a:ea typeface="Lucida Sans" charset="0"/>
                <a:cs typeface="Lucida Sans" charset="0"/>
              </a:rPr>
              <a:t>Ideal for real-time object recognition</a:t>
            </a:r>
            <a:endParaRPr lang="en-US" sz="2800" dirty="0">
              <a:latin typeface="Lucida Sans" charset="0"/>
              <a:ea typeface="Lucida Sans" charset="0"/>
              <a:cs typeface="Lucida Sans" charset="0"/>
            </a:endParaRPr>
          </a:p>
          <a:p>
            <a:endParaRPr lang="en-US" sz="26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5890989" y="23185804"/>
            <a:ext cx="10014453" cy="3669505"/>
          </a:xfrm>
          <a:prstGeom prst="rect">
            <a:avLst/>
          </a:prstGeom>
          <a:solidFill>
            <a:srgbClr val="F1BA88"/>
          </a:solidFill>
          <a:ln w="76200">
            <a:solidFill>
              <a:srgbClr val="513B31"/>
            </a:solidFill>
          </a:ln>
        </p:spPr>
        <p:txBody>
          <a:bodyPr wrap="square" rtlCol="0">
            <a:noAutofit/>
          </a:bodyPr>
          <a:lstStyle/>
          <a:p>
            <a:r>
              <a:rPr lang="en-US" sz="1500" dirty="0" smtClean="0">
                <a:latin typeface="Lucida Sans" charset="0"/>
                <a:ea typeface="Lucida Sans" charset="0"/>
                <a:cs typeface="Lucida Sans" charset="0"/>
              </a:rPr>
              <a:t>[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1] “Picking Challenge,” 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Amazon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. [Online]. Available: </a:t>
            </a:r>
            <a:r>
              <a:rPr lang="en-US" sz="1500" u="sng" dirty="0">
                <a:latin typeface="Lucida Sans" charset="0"/>
                <a:ea typeface="Lucida Sans" charset="0"/>
                <a:cs typeface="Lucida Sans" charset="0"/>
                <a:hlinkClick r:id="rId19"/>
              </a:rPr>
              <a:t>http://amazonpickingchallenge.org/. [Accessed: 04-Jun-2016</a:t>
            </a:r>
            <a:r>
              <a:rPr lang="en-US" sz="1500" u="sng" dirty="0" smtClean="0">
                <a:latin typeface="Lucida Sans" charset="0"/>
                <a:ea typeface="Lucida Sans" charset="0"/>
                <a:cs typeface="Lucida Sans" charset="0"/>
                <a:hlinkClick r:id="rId19"/>
              </a:rPr>
              <a:t>].</a:t>
            </a:r>
            <a:endParaRPr lang="en-US" sz="1500" u="sng" dirty="0" smtClean="0">
              <a:latin typeface="Lucida Sans" charset="0"/>
              <a:ea typeface="Lucida Sans" charset="0"/>
              <a:cs typeface="Lucida Sans" charset="0"/>
            </a:endParaRPr>
          </a:p>
          <a:p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[2] “Amazon Picking Challenge Object Scans,” 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Amazon Picking Challenge Object Scans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. [Online]. Available: </a:t>
            </a:r>
            <a:r>
              <a:rPr lang="en-US" sz="1500" u="sng" dirty="0">
                <a:latin typeface="Lucida Sans" charset="0"/>
                <a:ea typeface="Lucida Sans" charset="0"/>
                <a:cs typeface="Lucida Sans" charset="0"/>
                <a:hlinkClick r:id="rId20"/>
              </a:rPr>
              <a:t>http://rll.berkeley.edu/amazon_picking_challenge/. [Accessed: 15-Jun-2016]. </a:t>
            </a:r>
            <a:endParaRPr lang="en-US" sz="1500" u="sng" dirty="0" smtClean="0">
              <a:latin typeface="Lucida Sans" charset="0"/>
              <a:ea typeface="Lucida Sans" charset="0"/>
              <a:cs typeface="Lucida Sans" charset="0"/>
              <a:hlinkClick r:id="rId20"/>
            </a:endParaRPr>
          </a:p>
          <a:p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[3] “Visual Object Classes Challenge 2012 (VOC2012),” 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The PASCAL Visual Object Classes Challenge 2012 (VOC2012)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. [Online]. Available: </a:t>
            </a:r>
            <a:r>
              <a:rPr lang="en-US" sz="1500" u="sng" dirty="0">
                <a:latin typeface="Lucida Sans" charset="0"/>
                <a:ea typeface="Lucida Sans" charset="0"/>
                <a:cs typeface="Lucida Sans" charset="0"/>
                <a:hlinkClick r:id="rId21"/>
              </a:rPr>
              <a:t>http://host.robots.ox.ac.uk/pascal/voc/voc2012/. [Accessed: 15-Jun-2016].</a:t>
            </a:r>
          </a:p>
          <a:p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[4] Chatfield, Ken, et al. "Return of the devil in the details: Delving deep into convolutional nets." </a:t>
            </a:r>
            <a:r>
              <a:rPr lang="en-US" sz="1500" i="1" dirty="0" err="1">
                <a:latin typeface="Lucida Sans" charset="0"/>
                <a:ea typeface="Lucida Sans" charset="0"/>
                <a:cs typeface="Lucida Sans" charset="0"/>
              </a:rPr>
              <a:t>arXiv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 preprint </a:t>
            </a:r>
            <a:r>
              <a:rPr lang="en-US" sz="1500" i="1" dirty="0" err="1">
                <a:latin typeface="Lucida Sans" charset="0"/>
                <a:ea typeface="Lucida Sans" charset="0"/>
                <a:cs typeface="Lucida Sans" charset="0"/>
              </a:rPr>
              <a:t>arXiv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, 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vol. 1405.3531, 2014.</a:t>
            </a:r>
          </a:p>
          <a:p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[5] </a:t>
            </a:r>
            <a:r>
              <a:rPr lang="en-US" sz="1500" dirty="0" err="1">
                <a:latin typeface="Lucida Sans" charset="0"/>
                <a:ea typeface="Lucida Sans" charset="0"/>
                <a:cs typeface="Lucida Sans" charset="0"/>
              </a:rPr>
              <a:t>Girshick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, Ross, et al. "Rich feature hierarchies for accurate object detection and semantic segmentation." 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Proceedings of the IEEE conference on computer vision and pattern recognition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. 2014.</a:t>
            </a:r>
          </a:p>
          <a:p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[6] </a:t>
            </a:r>
            <a:r>
              <a:rPr lang="en-US" sz="1500" dirty="0" err="1">
                <a:latin typeface="Lucida Sans" charset="0"/>
                <a:ea typeface="Lucida Sans" charset="0"/>
                <a:cs typeface="Lucida Sans" charset="0"/>
              </a:rPr>
              <a:t>Uijlings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, Jasper RR, et al. "Selective search for object recognition." 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International journal of computer vision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, vol. 104.2, pp. 154-171, 2013</a:t>
            </a:r>
            <a:r>
              <a:rPr lang="en-US" sz="1500" dirty="0" smtClean="0">
                <a:latin typeface="Lucida Sans" charset="0"/>
                <a:ea typeface="Lucida Sans" charset="0"/>
                <a:cs typeface="Lucida Sans" charset="0"/>
              </a:rPr>
              <a:t>.</a:t>
            </a:r>
          </a:p>
          <a:p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[7] Ren, </a:t>
            </a:r>
            <a:r>
              <a:rPr lang="en-US" sz="1500" dirty="0" err="1">
                <a:latin typeface="Lucida Sans" charset="0"/>
                <a:ea typeface="Lucida Sans" charset="0"/>
                <a:cs typeface="Lucida Sans" charset="0"/>
              </a:rPr>
              <a:t>Shaoqing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, et al, "Faster R-CNN: Towards real-time object detection with region proposal networks." </a:t>
            </a:r>
            <a:r>
              <a:rPr lang="en-US" sz="1500" i="1" dirty="0">
                <a:latin typeface="Lucida Sans" charset="0"/>
                <a:ea typeface="Lucida Sans" charset="0"/>
                <a:cs typeface="Lucida Sans" charset="0"/>
              </a:rPr>
              <a:t>Advances in neural information processing systems,</a:t>
            </a:r>
            <a:r>
              <a:rPr lang="en-US" sz="1500" dirty="0">
                <a:latin typeface="Lucida Sans" charset="0"/>
                <a:ea typeface="Lucida Sans" charset="0"/>
                <a:cs typeface="Lucida Sans" charset="0"/>
              </a:rPr>
              <a:t> 2015.</a:t>
            </a:r>
            <a:endParaRPr lang="en-US" sz="1500" u="sng" dirty="0">
              <a:latin typeface="Lucida Sans" charset="0"/>
              <a:ea typeface="Lucida Sans" charset="0"/>
              <a:cs typeface="Lucida Sans" charset="0"/>
              <a:hlinkClick r:id="rId20"/>
            </a:endParaRPr>
          </a:p>
          <a:p>
            <a:endParaRPr lang="en-US" sz="1500" dirty="0">
              <a:latin typeface="Lucida Sans" charset="0"/>
              <a:ea typeface="Lucida Sans" charset="0"/>
              <a:cs typeface="Lucida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14222" r="9540" b="18182"/>
          <a:stretch/>
        </p:blipFill>
        <p:spPr>
          <a:xfrm>
            <a:off x="16161691" y="20494427"/>
            <a:ext cx="4551686" cy="3129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1051" r="12540" b="14186"/>
          <a:stretch/>
        </p:blipFill>
        <p:spPr>
          <a:xfrm>
            <a:off x="20876154" y="17222838"/>
            <a:ext cx="4569937" cy="3214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15258" r="9542" b="18172"/>
          <a:stretch/>
        </p:blipFill>
        <p:spPr>
          <a:xfrm>
            <a:off x="20889791" y="20487890"/>
            <a:ext cx="4489558" cy="3135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560" y="13967322"/>
            <a:ext cx="4551568" cy="3204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155" y="10794140"/>
            <a:ext cx="4540344" cy="3166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153" y="23707751"/>
            <a:ext cx="4503195" cy="31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03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</TotalTime>
  <Words>712</Words>
  <Application>Microsoft Office PowerPoint</Application>
  <PresentationFormat>Custom</PresentationFormat>
  <Paragraphs>153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Lucida Sans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Calvin He</dc:creator>
  <cp:lastModifiedBy>Texas State User</cp:lastModifiedBy>
  <cp:revision>60</cp:revision>
  <cp:lastPrinted>2016-07-28T00:45:32Z</cp:lastPrinted>
  <dcterms:created xsi:type="dcterms:W3CDTF">2016-07-27T21:54:02Z</dcterms:created>
  <dcterms:modified xsi:type="dcterms:W3CDTF">2016-07-28T07:55:10Z</dcterms:modified>
</cp:coreProperties>
</file>