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92" r:id="rId3"/>
    <p:sldId id="285" r:id="rId4"/>
    <p:sldId id="279" r:id="rId5"/>
    <p:sldId id="286" r:id="rId6"/>
    <p:sldId id="287" r:id="rId7"/>
    <p:sldId id="295" r:id="rId8"/>
    <p:sldId id="288" r:id="rId9"/>
    <p:sldId id="289" r:id="rId10"/>
    <p:sldId id="290" r:id="rId11"/>
  </p:sldIdLst>
  <p:sldSz cx="9144000" cy="6858000" type="screen4x3"/>
  <p:notesSz cx="6946900" cy="92075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hlink"/>
      </a:buClr>
      <a:buSzPct val="55000"/>
      <a:buFont typeface="Wingdings" pitchFamily="2" charset="2"/>
      <a:buChar char="n"/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hlink"/>
      </a:buClr>
      <a:buSzPct val="55000"/>
      <a:buFont typeface="Wingdings" pitchFamily="2" charset="2"/>
      <a:buChar char="n"/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hlink"/>
      </a:buClr>
      <a:buSzPct val="55000"/>
      <a:buFont typeface="Wingdings" pitchFamily="2" charset="2"/>
      <a:buChar char="n"/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hlink"/>
      </a:buClr>
      <a:buSzPct val="55000"/>
      <a:buFont typeface="Wingdings" pitchFamily="2" charset="2"/>
      <a:buChar char="n"/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hlink"/>
      </a:buClr>
      <a:buSzPct val="55000"/>
      <a:buFont typeface="Wingdings" pitchFamily="2" charset="2"/>
      <a:buChar char="n"/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C0C0C0"/>
    <a:srgbClr val="B2B2B2"/>
    <a:srgbClr val="808080"/>
    <a:srgbClr val="777777"/>
    <a:srgbClr val="333397"/>
    <a:srgbClr val="969696"/>
    <a:srgbClr val="0066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32787"/>
    <p:restoredTop sz="90929"/>
  </p:normalViewPr>
  <p:slideViewPr>
    <p:cSldViewPr>
      <p:cViewPr varScale="1">
        <p:scale>
          <a:sx n="56" d="100"/>
          <a:sy n="56" d="100"/>
        </p:scale>
        <p:origin x="-787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0.xml"/><Relationship Id="rId2" Type="http://schemas.openxmlformats.org/officeDocument/2006/relationships/slide" Target="slides/slide7.xml"/><Relationship Id="rId1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7000" y="0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300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7125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300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7000" y="8747125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latin typeface="Tahoma" pitchFamily="34" charset="0"/>
              </a:defRPr>
            </a:lvl1pPr>
          </a:lstStyle>
          <a:p>
            <a:fld id="{2FA3D953-80A7-4805-B6B8-47BF9925EF0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2493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71575" y="690563"/>
            <a:ext cx="4603750" cy="3452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49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373563"/>
            <a:ext cx="5095875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47125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747125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latin typeface="Tahoma" pitchFamily="34" charset="0"/>
              </a:defRPr>
            </a:lvl1pPr>
          </a:lstStyle>
          <a:p>
            <a:fld id="{49DF4CDE-108A-4069-A194-CBD86B62886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B7276C-A422-4B92-906A-DFB542B8357B}" type="slidenum">
              <a:rPr lang="en-US"/>
              <a:pPr/>
              <a:t>10</a:t>
            </a:fld>
            <a:endParaRPr lang="en-US"/>
          </a:p>
        </p:txBody>
      </p:sp>
      <p:sp>
        <p:nvSpPr>
          <p:cNvPr id="407554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82688" y="698500"/>
            <a:ext cx="4586287" cy="3440113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40755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25513" y="4373563"/>
            <a:ext cx="5095875" cy="41449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945" tIns="47259" rIns="92945" bIns="47259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455613" y="912813"/>
            <a:ext cx="8226425" cy="1828800"/>
          </a:xfrm>
        </p:spPr>
        <p:txBody>
          <a:bodyPr lIns="91440" anchor="b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455613" y="3656013"/>
            <a:ext cx="8226425" cy="2286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555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r>
              <a:rPr lang="en-US" smtClean="0"/>
              <a:t>Fast Floating-Point Compression</a:t>
            </a:r>
            <a:endParaRPr lang="en-US"/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r>
              <a:rPr lang="en-US" smtClean="0"/>
              <a:t>March 2007</a:t>
            </a:r>
            <a:endParaRPr lang="en-US"/>
          </a:p>
        </p:txBody>
      </p:sp>
      <p:sp>
        <p:nvSpPr>
          <p:cNvPr id="6555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fld id="{990E01AC-C357-4C45-A8E4-AE7B109C03D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5554" name="Rectangle 18"/>
          <p:cNvSpPr>
            <a:spLocks noChangeArrowheads="1"/>
          </p:cNvSpPr>
          <p:nvPr userDrawn="1"/>
        </p:nvSpPr>
        <p:spPr bwMode="gray">
          <a:xfrm>
            <a:off x="547688" y="3106738"/>
            <a:ext cx="8043862" cy="26987"/>
          </a:xfrm>
          <a:prstGeom prst="rect">
            <a:avLst/>
          </a:prstGeom>
          <a:gradFill rotWithShape="0">
            <a:gsLst>
              <a:gs pos="0">
                <a:srgbClr val="333395">
                  <a:gamma/>
                  <a:tint val="24706"/>
                  <a:invGamma/>
                </a:srgbClr>
              </a:gs>
              <a:gs pos="50000">
                <a:srgbClr val="333395"/>
              </a:gs>
              <a:gs pos="100000">
                <a:srgbClr val="333395">
                  <a:gamma/>
                  <a:tint val="2470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US" sz="2400"/>
          </a:p>
        </p:txBody>
      </p:sp>
      <p:pic>
        <p:nvPicPr>
          <p:cNvPr id="65556" name="Picture 20" descr="C:\Martin\Talks\JobTalk\menu0bild.jpg"/>
          <p:cNvPicPr>
            <a:picLocks noChangeAspect="1" noChangeArrowheads="1"/>
          </p:cNvPicPr>
          <p:nvPr userDrawn="1"/>
        </p:nvPicPr>
        <p:blipFill>
          <a:blip r:embed="rId2">
            <a:lum bright="40000" contrast="-50000"/>
          </a:blip>
          <a:srcRect/>
          <a:stretch>
            <a:fillRect/>
          </a:stretch>
        </p:blipFill>
        <p:spPr bwMode="auto">
          <a:xfrm>
            <a:off x="0" y="-328613"/>
            <a:ext cx="9150350" cy="190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57" name="Picture 21" descr="C:\Martin\Talks\JobTalk\menu0bildmir.JPG"/>
          <p:cNvPicPr>
            <a:picLocks noChangeAspect="1" noChangeArrowheads="1"/>
          </p:cNvPicPr>
          <p:nvPr userDrawn="1"/>
        </p:nvPicPr>
        <p:blipFill>
          <a:blip r:embed="rId3">
            <a:lum bright="40000" contrast="-50000"/>
          </a:blip>
          <a:srcRect/>
          <a:stretch>
            <a:fillRect/>
          </a:stretch>
        </p:blipFill>
        <p:spPr bwMode="auto">
          <a:xfrm>
            <a:off x="0" y="5392738"/>
            <a:ext cx="9150350" cy="190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Fast Floating-Point Compression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2007</a:t>
            </a:r>
            <a:endParaRPr lang="en-US">
              <a:solidFill>
                <a:srgbClr val="29292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47688"/>
            <a:ext cx="2057400" cy="52562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7688"/>
            <a:ext cx="6019800" cy="52562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Fast Floating-Point Compression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2007</a:t>
            </a:r>
            <a:endParaRPr lang="en-US">
              <a:solidFill>
                <a:srgbClr val="29292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7688"/>
            <a:ext cx="8229600" cy="639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23975"/>
            <a:ext cx="4037013" cy="4479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6613" y="1323975"/>
            <a:ext cx="4037012" cy="4479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5613" y="5969000"/>
            <a:ext cx="3125787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Fast Floating-Point Compression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98813" y="5969000"/>
            <a:ext cx="5484812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2007</a:t>
            </a:r>
            <a:endParaRPr lang="en-US">
              <a:solidFill>
                <a:srgbClr val="29292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7688"/>
            <a:ext cx="8229600" cy="639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323975"/>
            <a:ext cx="8226425" cy="44799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613" y="5969000"/>
            <a:ext cx="3125787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Fast Floating-Point Compression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98813" y="5969000"/>
            <a:ext cx="5484812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2007</a:t>
            </a:r>
            <a:endParaRPr lang="en-US">
              <a:solidFill>
                <a:srgbClr val="29292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Fast Floating-Point Compression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2007</a:t>
            </a:r>
            <a:endParaRPr lang="en-US">
              <a:solidFill>
                <a:srgbClr val="29292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Fast Floating-Point Compression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2007</a:t>
            </a:r>
            <a:endParaRPr lang="en-US">
              <a:solidFill>
                <a:srgbClr val="29292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23975"/>
            <a:ext cx="4037013" cy="4479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323975"/>
            <a:ext cx="4037012" cy="4479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Fast Floating-Point Compression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2007</a:t>
            </a:r>
            <a:endParaRPr lang="en-US">
              <a:solidFill>
                <a:srgbClr val="29292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Fast Floating-Point Compression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2007</a:t>
            </a:r>
            <a:endParaRPr lang="en-US">
              <a:solidFill>
                <a:srgbClr val="29292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Fast Floating-Point Compression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2007</a:t>
            </a:r>
            <a:endParaRPr lang="en-US">
              <a:solidFill>
                <a:srgbClr val="29292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Fast Floating-Point Compression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2007</a:t>
            </a:r>
            <a:endParaRPr lang="en-US">
              <a:solidFill>
                <a:srgbClr val="29292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Fast Floating-Point Compression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2007</a:t>
            </a:r>
            <a:endParaRPr lang="en-US">
              <a:solidFill>
                <a:srgbClr val="29292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Fast Floating-Point Compression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2007</a:t>
            </a:r>
            <a:endParaRPr lang="en-US">
              <a:solidFill>
                <a:srgbClr val="29292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37" name="Picture 25" descr="C:\Martin\Talks\JobTalk\menu0bildmir.JPG"/>
          <p:cNvPicPr>
            <a:picLocks noChangeAspect="1" noChangeArrowheads="1"/>
          </p:cNvPicPr>
          <p:nvPr userDrawn="1"/>
        </p:nvPicPr>
        <p:blipFill>
          <a:blip r:embed="rId15">
            <a:lum bright="40000" contrast="-50000"/>
          </a:blip>
          <a:srcRect/>
          <a:stretch>
            <a:fillRect/>
          </a:stretch>
        </p:blipFill>
        <p:spPr bwMode="auto">
          <a:xfrm>
            <a:off x="0" y="5392738"/>
            <a:ext cx="9150350" cy="190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36" name="Picture 24" descr="C:\Martin\Talks\JobTalk\menu0bild.jpg"/>
          <p:cNvPicPr>
            <a:picLocks noChangeAspect="1" noChangeArrowheads="1"/>
          </p:cNvPicPr>
          <p:nvPr userDrawn="1"/>
        </p:nvPicPr>
        <p:blipFill>
          <a:blip r:embed="rId16">
            <a:lum bright="40000" contrast="-50000"/>
          </a:blip>
          <a:srcRect/>
          <a:stretch>
            <a:fillRect/>
          </a:stretch>
        </p:blipFill>
        <p:spPr bwMode="auto">
          <a:xfrm>
            <a:off x="0" y="-319088"/>
            <a:ext cx="9150350" cy="190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47688"/>
            <a:ext cx="82296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148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23975"/>
            <a:ext cx="8226425" cy="447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452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5613" y="5969000"/>
            <a:ext cx="3125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rgbClr val="1C1C1C"/>
                </a:solidFill>
              </a:defRPr>
            </a:lvl1pPr>
          </a:lstStyle>
          <a:p>
            <a:r>
              <a:rPr lang="en-US" smtClean="0"/>
              <a:t>Fast Floating-Point Compression</a:t>
            </a:r>
            <a:endParaRPr lang="en-US"/>
          </a:p>
        </p:txBody>
      </p:sp>
      <p:sp>
        <p:nvSpPr>
          <p:cNvPr id="645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98813" y="5969000"/>
            <a:ext cx="548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rgbClr val="1C1C1C"/>
                </a:solidFill>
                <a:cs typeface="Times New Roman" pitchFamily="18" charset="0"/>
              </a:defRPr>
            </a:lvl1pPr>
          </a:lstStyle>
          <a:p>
            <a:r>
              <a:rPr lang="en-US" smtClean="0"/>
              <a:t>March 2007</a:t>
            </a:r>
            <a:endParaRPr lang="en-US">
              <a:solidFill>
                <a:srgbClr val="292929"/>
              </a:solidFill>
            </a:endParaRPr>
          </a:p>
        </p:txBody>
      </p:sp>
      <p:sp>
        <p:nvSpPr>
          <p:cNvPr id="645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400"/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  <p:transition/>
  <p:hf sldNum="0" hdr="0"/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7B7BD1"/>
        </a:buClr>
        <a:buSzPct val="95000"/>
        <a:buFont typeface="Wingdings" pitchFamily="2" charset="2"/>
        <a:buChar char="§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8282D4"/>
        </a:buClr>
        <a:buSzPct val="90000"/>
        <a:buFont typeface="Wingdings" pitchFamily="2" charset="2"/>
        <a:buChar char="§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8A8AD6"/>
        </a:buClr>
        <a:buSzPct val="80000"/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6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6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6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6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6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800"/>
              <a:t>High Throughput Compression of Double-Precision Floating-Point Data</a:t>
            </a:r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/>
              <a:t>Martin Burtscher and Paruj Ratanaworabhan</a:t>
            </a:r>
          </a:p>
          <a:p>
            <a:r>
              <a:rPr lang="en-US" sz="2800"/>
              <a:t>School of Electrical and Computer Engineering</a:t>
            </a:r>
          </a:p>
          <a:p>
            <a:r>
              <a:rPr lang="en-US" sz="2800"/>
              <a:t>Cornell University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Fast Floating-Point Compression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March 2007</a:t>
            </a:r>
            <a:endParaRPr lang="en-US">
              <a:solidFill>
                <a:srgbClr val="292929"/>
              </a:solidFill>
            </a:endParaRPr>
          </a:p>
        </p:txBody>
      </p:sp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 and Conclusions</a:t>
            </a:r>
          </a:p>
        </p:txBody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FPC algorithm</a:t>
            </a:r>
          </a:p>
          <a:p>
            <a:pPr lvl="1"/>
            <a:r>
              <a:rPr lang="en-US"/>
              <a:t>Highest throughput and mean compression ratio</a:t>
            </a:r>
          </a:p>
          <a:p>
            <a:pPr lvl="1"/>
            <a:r>
              <a:rPr lang="en-US"/>
              <a:t>1.02 – 15.05 absolute compression ratio</a:t>
            </a:r>
          </a:p>
          <a:p>
            <a:pPr lvl="1"/>
            <a:r>
              <a:rPr lang="en-US"/>
              <a:t>840 and 680 MB/s throughput on a 1.6GHz Itanium 2 (= 2 and 2.5 machine cycles per byte)</a:t>
            </a:r>
          </a:p>
          <a:p>
            <a:pPr lvl="1"/>
            <a:r>
              <a:rPr lang="en-US" sz="2400"/>
              <a:t>http://www.csl.cornell.edu/~burtscher/research/FPC/</a:t>
            </a:r>
          </a:p>
          <a:p>
            <a:r>
              <a:rPr lang="en-US"/>
              <a:t>Conclusions</a:t>
            </a:r>
          </a:p>
          <a:p>
            <a:pPr lvl="1"/>
            <a:r>
              <a:rPr lang="en-US"/>
              <a:t>Value predictors are fast &amp; accurate data models</a:t>
            </a:r>
          </a:p>
          <a:p>
            <a:pPr lvl="1"/>
            <a:r>
              <a:rPr lang="en-US"/>
              <a:t>Algorithm/implementation co-design is essential</a:t>
            </a:r>
            <a:endParaRPr lang="en-US" sz="240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Fast Floating-Point Compression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March 2007</a:t>
            </a:r>
            <a:endParaRPr lang="en-US">
              <a:solidFill>
                <a:srgbClr val="292929"/>
              </a:solidFill>
            </a:endParaRPr>
          </a:p>
        </p:txBody>
      </p:sp>
      <p:sp>
        <p:nvSpPr>
          <p:cNvPr id="4403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44032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Scientific programs</a:t>
            </a:r>
          </a:p>
          <a:p>
            <a:pPr lvl="1"/>
            <a:r>
              <a:rPr lang="en-US"/>
              <a:t>Produce and transfer lots of 64-bit FP data</a:t>
            </a:r>
          </a:p>
          <a:p>
            <a:pPr lvl="2"/>
            <a:r>
              <a:rPr lang="en-US"/>
              <a:t>Exchange 100s of MB/s, generate 1TB/day of new data</a:t>
            </a:r>
          </a:p>
          <a:p>
            <a:r>
              <a:rPr lang="en-US"/>
              <a:t>Large amounts of data</a:t>
            </a:r>
          </a:p>
          <a:p>
            <a:pPr lvl="1"/>
            <a:r>
              <a:rPr lang="en-US"/>
              <a:t>Are expensive to store and transfer</a:t>
            </a:r>
          </a:p>
          <a:p>
            <a:pPr lvl="1"/>
            <a:r>
              <a:rPr lang="en-US"/>
              <a:t>Take a long time to transfer</a:t>
            </a:r>
          </a:p>
          <a:p>
            <a:r>
              <a:rPr lang="en-US"/>
              <a:t>Data compression</a:t>
            </a:r>
          </a:p>
          <a:p>
            <a:pPr lvl="1"/>
            <a:r>
              <a:rPr lang="en-US"/>
              <a:t>Can reduce amount of data</a:t>
            </a:r>
          </a:p>
          <a:p>
            <a:pPr lvl="1"/>
            <a:r>
              <a:rPr lang="en-US"/>
              <a:t>Can speed up transfer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Fast Floating-Point Compression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March 2007</a:t>
            </a:r>
            <a:endParaRPr lang="en-US">
              <a:solidFill>
                <a:srgbClr val="292929"/>
              </a:solidFill>
            </a:endParaRPr>
          </a:p>
        </p:txBody>
      </p:sp>
      <p:sp>
        <p:nvSpPr>
          <p:cNvPr id="401415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547688"/>
            <a:ext cx="8382000" cy="639762"/>
          </a:xfrm>
        </p:spPr>
        <p:txBody>
          <a:bodyPr/>
          <a:lstStyle/>
          <a:p>
            <a:r>
              <a:rPr lang="en-US"/>
              <a:t>IEEE 754 Double-Precision Values</a:t>
            </a:r>
          </a:p>
        </p:txBody>
      </p:sp>
      <p:sp>
        <p:nvSpPr>
          <p:cNvPr id="40141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57200" y="1323975"/>
            <a:ext cx="8305800" cy="44799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Goal</a:t>
            </a:r>
          </a:p>
          <a:p>
            <a:pPr lvl="1">
              <a:lnSpc>
                <a:spcPct val="90000"/>
              </a:lnSpc>
            </a:pPr>
            <a:r>
              <a:rPr lang="en-US"/>
              <a:t>Compress linear streams of FP data fast and well</a:t>
            </a:r>
          </a:p>
          <a:p>
            <a:pPr lvl="1">
              <a:lnSpc>
                <a:spcPct val="90000"/>
              </a:lnSpc>
            </a:pPr>
            <a:r>
              <a:rPr lang="en-US"/>
              <a:t>Online operation and lossless compression</a:t>
            </a:r>
          </a:p>
          <a:p>
            <a:pPr lvl="4">
              <a:lnSpc>
                <a:spcPct val="90000"/>
              </a:lnSpc>
            </a:pPr>
            <a:endParaRPr lang="en-US" sz="900"/>
          </a:p>
          <a:p>
            <a:pPr>
              <a:lnSpc>
                <a:spcPct val="90000"/>
              </a:lnSpc>
            </a:pPr>
            <a:r>
              <a:rPr lang="en-US"/>
              <a:t>Challenges</a:t>
            </a:r>
          </a:p>
          <a:p>
            <a:pPr lvl="1">
              <a:lnSpc>
                <a:spcPct val="90000"/>
              </a:lnSpc>
            </a:pPr>
            <a:r>
              <a:rPr lang="en-US"/>
              <a:t>Floating-point data are hard to compress</a:t>
            </a:r>
          </a:p>
          <a:p>
            <a:pPr lvl="2">
              <a:lnSpc>
                <a:spcPct val="90000"/>
              </a:lnSpc>
            </a:pPr>
            <a:r>
              <a:rPr lang="en-US"/>
              <a:t>FP codes may generate over 90% unique values</a:t>
            </a:r>
          </a:p>
          <a:p>
            <a:pPr lvl="4"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Related work on lossless FP compression</a:t>
            </a:r>
          </a:p>
          <a:p>
            <a:pPr lvl="1">
              <a:lnSpc>
                <a:spcPct val="90000"/>
              </a:lnSpc>
            </a:pPr>
            <a:r>
              <a:rPr lang="en-US"/>
              <a:t>Focuses on 32-bit single-precision values</a:t>
            </a:r>
          </a:p>
          <a:p>
            <a:pPr lvl="1">
              <a:lnSpc>
                <a:spcPct val="90000"/>
              </a:lnSpc>
            </a:pPr>
            <a:r>
              <a:rPr lang="en-US"/>
              <a:t>Relies on smoothness of data or known geometry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Fast Floating-Point Compression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March 2007</a:t>
            </a:r>
            <a:endParaRPr lang="en-US">
              <a:solidFill>
                <a:srgbClr val="292929"/>
              </a:solidFill>
            </a:endParaRPr>
          </a:p>
        </p:txBody>
      </p:sp>
      <p:sp>
        <p:nvSpPr>
          <p:cNvPr id="3952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Floating-Point Data Compression</a:t>
            </a:r>
          </a:p>
        </p:txBody>
      </p:sp>
      <p:sp>
        <p:nvSpPr>
          <p:cNvPr id="3952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323975"/>
            <a:ext cx="8226425" cy="4543425"/>
          </a:xfrm>
        </p:spPr>
        <p:txBody>
          <a:bodyPr/>
          <a:lstStyle/>
          <a:p>
            <a:r>
              <a:rPr lang="en-US"/>
              <a:t>Our approach</a:t>
            </a:r>
          </a:p>
          <a:p>
            <a:pPr lvl="1"/>
            <a:r>
              <a:rPr lang="en-US"/>
              <a:t>Predict FP data with value prediction algorithms and encode the difference</a:t>
            </a:r>
          </a:p>
          <a:p>
            <a:pPr lvl="1"/>
            <a:r>
              <a:rPr lang="en-US"/>
              <a:t>Format:</a:t>
            </a:r>
          </a:p>
          <a:p>
            <a:pPr lvl="4"/>
            <a:endParaRPr lang="en-US" sz="800"/>
          </a:p>
          <a:p>
            <a:r>
              <a:rPr lang="en-US"/>
              <a:t>Value predictors</a:t>
            </a:r>
          </a:p>
          <a:p>
            <a:pPr lvl="1"/>
            <a:r>
              <a:rPr lang="en-US"/>
              <a:t>Hardware devices to speed up processors</a:t>
            </a:r>
          </a:p>
          <a:p>
            <a:pPr lvl="1"/>
            <a:r>
              <a:rPr lang="en-US"/>
              <a:t>Predict instruction result by extrapolating previously sequences of computed results</a:t>
            </a:r>
          </a:p>
          <a:p>
            <a:pPr lvl="1"/>
            <a:r>
              <a:rPr lang="en-US"/>
              <a:t>Employ very fast and simple algorithms</a:t>
            </a:r>
          </a:p>
          <a:p>
            <a:pPr lvl="4"/>
            <a:endParaRPr lang="en-US"/>
          </a:p>
        </p:txBody>
      </p:sp>
      <p:pic>
        <p:nvPicPr>
          <p:cNvPr id="39527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2743200"/>
            <a:ext cx="58674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Fast Floating-Point Compression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March 2007</a:t>
            </a:r>
            <a:endParaRPr lang="en-US">
              <a:solidFill>
                <a:srgbClr val="292929"/>
              </a:solidFill>
            </a:endParaRPr>
          </a:p>
        </p:txBody>
      </p:sp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FPC Algorithm</a:t>
            </a:r>
          </a:p>
        </p:txBody>
      </p:sp>
      <p:sp>
        <p:nvSpPr>
          <p:cNvPr id="402439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4876800" y="1905000"/>
            <a:ext cx="3810000" cy="3048000"/>
          </a:xfrm>
        </p:spPr>
        <p:txBody>
          <a:bodyPr/>
          <a:lstStyle/>
          <a:p>
            <a:r>
              <a:rPr lang="en-US" sz="2600"/>
              <a:t>Make two predictions</a:t>
            </a:r>
          </a:p>
          <a:p>
            <a:r>
              <a:rPr lang="en-US" sz="2600"/>
              <a:t>Select closer value</a:t>
            </a:r>
          </a:p>
          <a:p>
            <a:r>
              <a:rPr lang="en-US" sz="2600"/>
              <a:t>XOR with true value</a:t>
            </a:r>
          </a:p>
          <a:p>
            <a:r>
              <a:rPr lang="en-US" sz="2600"/>
              <a:t>Count leading zeros</a:t>
            </a:r>
          </a:p>
          <a:p>
            <a:r>
              <a:rPr lang="en-US" sz="2600"/>
              <a:t>Encode value</a:t>
            </a:r>
          </a:p>
          <a:p>
            <a:r>
              <a:rPr lang="en-US" sz="2600"/>
              <a:t>Update predictors</a:t>
            </a:r>
          </a:p>
        </p:txBody>
      </p:sp>
      <p:pic>
        <p:nvPicPr>
          <p:cNvPr id="40243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374775"/>
            <a:ext cx="7054850" cy="426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2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2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2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24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24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24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2439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Fast Floating-Point Compression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March 2007</a:t>
            </a:r>
            <a:endParaRPr lang="en-US">
              <a:solidFill>
                <a:srgbClr val="292929"/>
              </a:solidFill>
            </a:endParaRPr>
          </a:p>
        </p:txBody>
      </p:sp>
      <p:sp>
        <p:nvSpPr>
          <p:cNvPr id="403462" name="Rectangle 6"/>
          <p:cNvSpPr>
            <a:spLocks noGrp="1" noChangeArrowheads="1"/>
          </p:cNvSpPr>
          <p:nvPr>
            <p:ph type="title"/>
          </p:nvPr>
        </p:nvSpPr>
        <p:spPr>
          <a:xfrm>
            <a:off x="152400" y="547688"/>
            <a:ext cx="8839200" cy="639762"/>
          </a:xfrm>
        </p:spPr>
        <p:txBody>
          <a:bodyPr/>
          <a:lstStyle/>
          <a:p>
            <a:r>
              <a:rPr lang="en-US"/>
              <a:t>Algorithm/Implementation Co-Design</a:t>
            </a:r>
          </a:p>
        </p:txBody>
      </p:sp>
      <p:sp>
        <p:nvSpPr>
          <p:cNvPr id="40346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323975"/>
            <a:ext cx="8226425" cy="1571625"/>
          </a:xfrm>
        </p:spPr>
        <p:txBody>
          <a:bodyPr/>
          <a:lstStyle/>
          <a:p>
            <a:r>
              <a:rPr lang="en-US"/>
              <a:t>Inner loop (about 50 and 70 C statements)</a:t>
            </a:r>
          </a:p>
          <a:p>
            <a:pPr lvl="1"/>
            <a:r>
              <a:rPr lang="en-US"/>
              <a:t>Compresses or decompresses one block of data</a:t>
            </a:r>
          </a:p>
          <a:p>
            <a:pPr lvl="1"/>
            <a:r>
              <a:rPr lang="en-US"/>
              <a:t>Accounts for over 90% of execution time</a:t>
            </a:r>
          </a:p>
        </p:txBody>
      </p:sp>
      <p:sp>
        <p:nvSpPr>
          <p:cNvPr id="403465" name="Rectangle 9"/>
          <p:cNvSpPr>
            <a:spLocks noChangeArrowheads="1"/>
          </p:cNvSpPr>
          <p:nvPr/>
        </p:nvSpPr>
        <p:spPr bwMode="auto">
          <a:xfrm>
            <a:off x="457200" y="2835275"/>
            <a:ext cx="8226425" cy="295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buClr>
                <a:srgbClr val="7B7BD1"/>
              </a:buClr>
              <a:buSzPct val="95000"/>
              <a:buFont typeface="Wingdings" pitchFamily="2" charset="2"/>
              <a:buChar char="§"/>
            </a:pPr>
            <a:r>
              <a:rPr lang="en-US" sz="3000"/>
              <a:t>Loop body optimizations</a:t>
            </a:r>
          </a:p>
          <a:p>
            <a:pPr marL="742950" lvl="1" indent="-285750">
              <a:buClr>
                <a:srgbClr val="8282D4"/>
              </a:buClr>
              <a:buSzPct val="90000"/>
              <a:buFont typeface="Wingdings" pitchFamily="2" charset="2"/>
              <a:buChar char="§"/>
            </a:pPr>
            <a:r>
              <a:rPr lang="en-US" sz="2600"/>
              <a:t>Loop body is used to hide memory latency</a:t>
            </a:r>
          </a:p>
          <a:p>
            <a:pPr marL="742950" lvl="1" indent="-285750">
              <a:buClr>
                <a:srgbClr val="8282D4"/>
              </a:buClr>
              <a:buSzPct val="90000"/>
              <a:buFont typeface="Wingdings" pitchFamily="2" charset="2"/>
              <a:buChar char="§"/>
            </a:pPr>
            <a:r>
              <a:rPr lang="en-US" sz="2600"/>
              <a:t>No fp, int mult, or int div instructions</a:t>
            </a:r>
          </a:p>
          <a:p>
            <a:pPr marL="742950" lvl="1" indent="-285750">
              <a:buClr>
                <a:srgbClr val="8282D4"/>
              </a:buClr>
              <a:buSzPct val="90000"/>
              <a:buFont typeface="Wingdings" pitchFamily="2" charset="2"/>
              <a:buChar char="§"/>
            </a:pPr>
            <a:r>
              <a:rPr lang="en-US" sz="2600"/>
              <a:t>No branches (only conditional moves)</a:t>
            </a:r>
          </a:p>
          <a:p>
            <a:pPr marL="742950" lvl="1" indent="-285750">
              <a:buClr>
                <a:srgbClr val="8282D4"/>
              </a:buClr>
              <a:buSzPct val="90000"/>
              <a:buFont typeface="Wingdings" pitchFamily="2" charset="2"/>
              <a:buChar char="§"/>
            </a:pPr>
            <a:r>
              <a:rPr lang="en-US" sz="2600"/>
              <a:t>Single basic block (&gt;100 machine instructions)</a:t>
            </a:r>
          </a:p>
          <a:p>
            <a:pPr marL="742950" lvl="1" indent="-285750">
              <a:buClr>
                <a:srgbClr val="8282D4"/>
              </a:buClr>
              <a:buSzPct val="90000"/>
              <a:buFont typeface="Wingdings" pitchFamily="2" charset="2"/>
              <a:buChar char="§"/>
            </a:pPr>
            <a:r>
              <a:rPr lang="en-US" sz="2600"/>
              <a:t>Average IPC &gt; 5.4 and 5.1 on Itanium 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4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4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4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4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4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4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4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3463" grpId="0" build="p" autoUpdateAnimBg="0"/>
      <p:bldP spid="403465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Fast Floating-Point Compression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March 2007</a:t>
            </a:r>
            <a:endParaRPr lang="en-US">
              <a:solidFill>
                <a:srgbClr val="292929"/>
              </a:solidFill>
            </a:endParaRPr>
          </a:p>
        </p:txBody>
      </p:sp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Evaluation Method</a:t>
            </a:r>
          </a:p>
        </p:txBody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System</a:t>
            </a:r>
          </a:p>
          <a:p>
            <a:pPr lvl="1"/>
            <a:r>
              <a:rPr lang="en-US"/>
              <a:t>1.6 GHz Itanium 2, Intel C Itanium Compiler 9.1</a:t>
            </a:r>
          </a:p>
          <a:p>
            <a:pPr lvl="1"/>
            <a:r>
              <a:rPr lang="en-US"/>
              <a:t>Red Hat Enterprise Linux AS4</a:t>
            </a:r>
          </a:p>
          <a:p>
            <a:pPr lvl="4"/>
            <a:endParaRPr lang="en-US"/>
          </a:p>
          <a:p>
            <a:r>
              <a:rPr lang="en-US"/>
              <a:t>Scientific datasets</a:t>
            </a:r>
          </a:p>
          <a:p>
            <a:pPr lvl="1"/>
            <a:r>
              <a:rPr lang="en-US"/>
              <a:t>Linear streams of 64-bit FP data (18 – 277MB)</a:t>
            </a:r>
          </a:p>
          <a:p>
            <a:pPr lvl="1"/>
            <a:r>
              <a:rPr lang="en-US"/>
              <a:t>4 observations: </a:t>
            </a:r>
            <a:r>
              <a:rPr lang="en-US" i="1"/>
              <a:t>spitzer, temp, error, info</a:t>
            </a:r>
          </a:p>
          <a:p>
            <a:pPr lvl="1"/>
            <a:r>
              <a:rPr lang="en-US"/>
              <a:t>4 simulations: </a:t>
            </a:r>
            <a:r>
              <a:rPr lang="en-US" i="1"/>
              <a:t>comet, plasma, brain, control</a:t>
            </a:r>
          </a:p>
          <a:p>
            <a:pPr lvl="1"/>
            <a:r>
              <a:rPr lang="en-US"/>
              <a:t>5 messages: </a:t>
            </a:r>
            <a:r>
              <a:rPr lang="en-US" i="1"/>
              <a:t>bt, lu, sp, sppm, sweep3d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Fast Floating-Point Compression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March 2007</a:t>
            </a:r>
            <a:endParaRPr lang="en-US">
              <a:solidFill>
                <a:srgbClr val="292929"/>
              </a:solidFill>
            </a:endParaRPr>
          </a:p>
        </p:txBody>
      </p:sp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Compression Throughput</a:t>
            </a:r>
          </a:p>
        </p:txBody>
      </p:sp>
      <p:graphicFrame>
        <p:nvGraphicFramePr>
          <p:cNvPr id="404483" name="Object 3"/>
          <p:cNvGraphicFramePr>
            <a:graphicFrameLocks noChangeAspect="1"/>
          </p:cNvGraphicFramePr>
          <p:nvPr>
            <p:ph type="chart" idx="1"/>
          </p:nvPr>
        </p:nvGraphicFramePr>
        <p:xfrm>
          <a:off x="1219200" y="1219200"/>
          <a:ext cx="6477000" cy="4579938"/>
        </p:xfrm>
        <a:graphic>
          <a:graphicData uri="http://schemas.openxmlformats.org/presentationml/2006/ole">
            <p:oleObj spid="_x0000_s404483" name="Chart" r:id="rId3" imgW="7772644" imgH="5494203" progId="Excel.Char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4483">
                                            <p:oleChartEl type="series" lvl="1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4483">
                                            <p:oleChartEl type="series" lvl="2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4483">
                                            <p:oleChartEl type="series" lvl="3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4483">
                                            <p:oleChartEl type="series" lvl="4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4483">
                                            <p:oleChartEl type="series" lvl="5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4483">
                                            <p:oleChartEl type="series" lvl="6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04483" grpId="0" bld="series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Fast Floating-Point Compression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March 2007</a:t>
            </a:r>
            <a:endParaRPr lang="en-US">
              <a:solidFill>
                <a:srgbClr val="292929"/>
              </a:solidFill>
            </a:endParaRPr>
          </a:p>
        </p:txBody>
      </p:sp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Decompression Throughput</a:t>
            </a:r>
          </a:p>
        </p:txBody>
      </p:sp>
      <p:pic>
        <p:nvPicPr>
          <p:cNvPr id="405507" name="Picture 3"/>
          <p:cNvPicPr>
            <a:picLocks noChangeAspect="1" noChangeArrowheads="1"/>
          </p:cNvPicPr>
          <p:nvPr>
            <p:ph type="chart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19200" y="1295400"/>
            <a:ext cx="6604000" cy="4514850"/>
          </a:xfrm>
          <a:noFill/>
          <a:ln/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55000"/>
          <a:buFont typeface="Wingdings" pitchFamily="2" charset="2"/>
          <a:buChar char="n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55000"/>
          <a:buFont typeface="Wingdings" pitchFamily="2" charset="2"/>
          <a:buChar char="n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13530</TotalTime>
  <Words>423</Words>
  <Application>Microsoft PowerPoint</Application>
  <PresentationFormat>On-screen Show (4:3)</PresentationFormat>
  <Paragraphs>92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Tahoma</vt:lpstr>
      <vt:lpstr>Wingdings</vt:lpstr>
      <vt:lpstr>Times New Roman</vt:lpstr>
      <vt:lpstr>Blends</vt:lpstr>
      <vt:lpstr>Microsoft Excel Chart</vt:lpstr>
      <vt:lpstr>High Throughput Compression of Double-Precision Floating-Point Data</vt:lpstr>
      <vt:lpstr>Introduction</vt:lpstr>
      <vt:lpstr>IEEE 754 Double-Precision Values</vt:lpstr>
      <vt:lpstr>Floating-Point Data Compression</vt:lpstr>
      <vt:lpstr>FPC Algorithm</vt:lpstr>
      <vt:lpstr>Algorithm/Implementation Co-Design</vt:lpstr>
      <vt:lpstr>Evaluation Method</vt:lpstr>
      <vt:lpstr>Compression Throughput</vt:lpstr>
      <vt:lpstr>Decompression Throughput</vt:lpstr>
      <vt:lpstr>Summary and Conclusions</vt:lpstr>
    </vt:vector>
  </TitlesOfParts>
  <Company>Cornell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Data-Centric Computer Systems</dc:title>
  <dc:creator>Martin Burtscher</dc:creator>
  <cp:lastModifiedBy>Martin Burtscher</cp:lastModifiedBy>
  <cp:revision>850</cp:revision>
  <cp:lastPrinted>1601-01-01T00:00:00Z</cp:lastPrinted>
  <dcterms:created xsi:type="dcterms:W3CDTF">2004-05-06T20:27:51Z</dcterms:created>
  <dcterms:modified xsi:type="dcterms:W3CDTF">2009-03-17T21:00:01Z</dcterms:modified>
</cp:coreProperties>
</file>