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2" r:id="rId3"/>
    <p:sldId id="319" r:id="rId4"/>
    <p:sldId id="286" r:id="rId5"/>
    <p:sldId id="287" r:id="rId6"/>
    <p:sldId id="295" r:id="rId7"/>
    <p:sldId id="318" r:id="rId8"/>
    <p:sldId id="289" r:id="rId9"/>
    <p:sldId id="314" r:id="rId10"/>
    <p:sldId id="290" r:id="rId11"/>
    <p:sldId id="32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B2B2B2"/>
    <a:srgbClr val="808080"/>
    <a:srgbClr val="777777"/>
    <a:srgbClr val="333397"/>
    <a:srgbClr val="969696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2787"/>
    <p:restoredTop sz="90975" autoAdjust="0"/>
  </p:normalViewPr>
  <p:slideViewPr>
    <p:cSldViewPr>
      <p:cViewPr varScale="1">
        <p:scale>
          <a:sx n="56" d="100"/>
          <a:sy n="56" d="100"/>
        </p:scale>
        <p:origin x="-78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41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t" anchorCtr="0" compatLnSpc="1">
            <a:prstTxWarp prst="textNoShape">
              <a:avLst/>
            </a:prstTxWarp>
          </a:bodyPr>
          <a:lstStyle>
            <a:lvl1pPr defTabSz="93100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987" y="1"/>
            <a:ext cx="303741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t" anchorCtr="0" compatLnSpc="1">
            <a:prstTxWarp prst="textNoShape">
              <a:avLst/>
            </a:prstTxWarp>
          </a:bodyPr>
          <a:lstStyle>
            <a:lvl1pPr algn="r" defTabSz="93100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1"/>
            <a:ext cx="303741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b" anchorCtr="0" compatLnSpc="1">
            <a:prstTxWarp prst="textNoShape">
              <a:avLst/>
            </a:prstTxWarp>
          </a:bodyPr>
          <a:lstStyle>
            <a:lvl1pPr defTabSz="93100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987" y="8831581"/>
            <a:ext cx="303741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b" anchorCtr="0" compatLnSpc="1">
            <a:prstTxWarp prst="textNoShape">
              <a:avLst/>
            </a:prstTxWarp>
          </a:bodyPr>
          <a:lstStyle>
            <a:lvl1pPr algn="r" defTabSz="931008">
              <a:defRPr sz="1200">
                <a:latin typeface="Tahoma" pitchFamily="34" charset="0"/>
              </a:defRPr>
            </a:lvl1pPr>
          </a:lstStyle>
          <a:p>
            <a:fld id="{E2B22F73-4C2D-4978-8C3A-E862E1A1DA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41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t" anchorCtr="0" compatLnSpc="1">
            <a:prstTxWarp prst="textNoShape">
              <a:avLst/>
            </a:prstTxWarp>
          </a:bodyPr>
          <a:lstStyle>
            <a:lvl1pPr defTabSz="93100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987" y="1"/>
            <a:ext cx="303741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t" anchorCtr="0" compatLnSpc="1">
            <a:prstTxWarp prst="textNoShape">
              <a:avLst/>
            </a:prstTxWarp>
          </a:bodyPr>
          <a:lstStyle>
            <a:lvl1pPr algn="r" defTabSz="93100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974" y="4415791"/>
            <a:ext cx="5142455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1"/>
            <a:ext cx="303741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b" anchorCtr="0" compatLnSpc="1">
            <a:prstTxWarp prst="textNoShape">
              <a:avLst/>
            </a:prstTxWarp>
          </a:bodyPr>
          <a:lstStyle>
            <a:lvl1pPr defTabSz="931008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987" y="8831581"/>
            <a:ext cx="303741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8" rIns="93177" bIns="46588" numCol="1" anchor="b" anchorCtr="0" compatLnSpc="1">
            <a:prstTxWarp prst="textNoShape">
              <a:avLst/>
            </a:prstTxWarp>
          </a:bodyPr>
          <a:lstStyle>
            <a:lvl1pPr algn="r" defTabSz="931008">
              <a:defRPr sz="1200">
                <a:latin typeface="Tahoma" pitchFamily="34" charset="0"/>
              </a:defRPr>
            </a:lvl1pPr>
          </a:lstStyle>
          <a:p>
            <a:fld id="{3C9059AA-BE1E-4148-ABD9-A9AF460DDD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ED51D-CDA7-4305-9782-0C2CA501C063}" type="slidenum">
              <a:rPr lang="en-US"/>
              <a:pPr/>
              <a:t>10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4850"/>
            <a:ext cx="4630737" cy="34734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974" y="4415791"/>
            <a:ext cx="5142455" cy="41849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19" tIns="47703" rIns="93819" bIns="4770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ED51D-CDA7-4305-9782-0C2CA501C063}" type="slidenum">
              <a:rPr lang="en-US"/>
              <a:pPr/>
              <a:t>11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4850"/>
            <a:ext cx="4630737" cy="34734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974" y="4415791"/>
            <a:ext cx="5142455" cy="41849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19" tIns="47703" rIns="93819" bIns="47703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5613" y="912813"/>
            <a:ext cx="8226425" cy="1828800"/>
          </a:xfrm>
        </p:spPr>
        <p:txBody>
          <a:bodyPr lIns="91440"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656013"/>
            <a:ext cx="8226425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 smtClean="0"/>
              <a:t>March 2009</a:t>
            </a:r>
            <a:endParaRPr lang="en-US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5B99C7C7-4096-4105-BF82-38EB174DD2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5554" name="Rectangle 18"/>
          <p:cNvSpPr>
            <a:spLocks noChangeArrowheads="1"/>
          </p:cNvSpPr>
          <p:nvPr userDrawn="1"/>
        </p:nvSpPr>
        <p:spPr bwMode="gray">
          <a:xfrm>
            <a:off x="547688" y="3106738"/>
            <a:ext cx="8043862" cy="26987"/>
          </a:xfrm>
          <a:prstGeom prst="rect">
            <a:avLst/>
          </a:prstGeom>
          <a:gradFill rotWithShape="0">
            <a:gsLst>
              <a:gs pos="0">
                <a:srgbClr val="333395">
                  <a:gamma/>
                  <a:tint val="24706"/>
                  <a:invGamma/>
                </a:srgbClr>
              </a:gs>
              <a:gs pos="50000">
                <a:srgbClr val="333395"/>
              </a:gs>
              <a:gs pos="100000">
                <a:srgbClr val="333395">
                  <a:gamma/>
                  <a:tint val="2470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US" sz="240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256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256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4973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23975"/>
            <a:ext cx="8226425" cy="44799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8783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7259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4211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50307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37" name="Picture 25" descr="C:\Martin\Talks\JobTalk\menu0bildmir.JPG"/>
          <p:cNvPicPr>
            <a:picLocks noChangeAspect="1" noChangeArrowheads="1"/>
          </p:cNvPicPr>
          <p:nvPr userDrawn="1"/>
        </p:nvPicPr>
        <p:blipFill>
          <a:blip r:embed="rId15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36" name="Picture 24" descr="C:\Martin\Talks\JobTalk\menu0bild.jpg"/>
          <p:cNvPicPr>
            <a:picLocks noChangeAspect="1" noChangeArrowheads="1"/>
          </p:cNvPicPr>
          <p:nvPr userDrawn="1"/>
        </p:nvPicPr>
        <p:blipFill>
          <a:blip r:embed="rId16">
            <a:lum bright="40000" contrast="-50000"/>
          </a:blip>
          <a:srcRect/>
          <a:stretch>
            <a:fillRect/>
          </a:stretch>
        </p:blipFill>
        <p:spPr bwMode="auto">
          <a:xfrm>
            <a:off x="0" y="-319088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768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14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3975"/>
            <a:ext cx="8226425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5969000"/>
            <a:ext cx="312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98813" y="5969000"/>
            <a:ext cx="548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  <a:latin typeface="Calibri" pitchFamily="34" charset="0"/>
                <a:cs typeface="Times New Roman" pitchFamily="18" charset="0"/>
              </a:defRPr>
            </a:lvl1pPr>
          </a:lstStyle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latin typeface="Calibri" pitchFamily="34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ransition/>
  <p:hf sldNum="0" hd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Calibri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B7BD1"/>
        </a:buClr>
        <a:buSzPct val="95000"/>
        <a:buFont typeface="Wingdings" pitchFamily="2" charset="2"/>
        <a:buChar char="§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282D4"/>
        </a:buClr>
        <a:buSzPct val="90000"/>
        <a:buFont typeface="Wingdings" pitchFamily="2" charset="2"/>
        <a:buChar char="§"/>
        <a:defRPr sz="2600">
          <a:solidFill>
            <a:schemeClr val="tx1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8A8AD6"/>
        </a:buClr>
        <a:buSzPct val="80000"/>
        <a:buFont typeface="Wingdings" pitchFamily="2" charset="2"/>
        <a:buChar char="§"/>
        <a:defRPr sz="2200">
          <a:solidFill>
            <a:schemeClr val="tx1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§"/>
        <a:defRPr>
          <a:solidFill>
            <a:schemeClr val="tx1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800" dirty="0" err="1" smtClean="0"/>
              <a:t>pFPC</a:t>
            </a:r>
            <a:r>
              <a:rPr lang="en-US" sz="3800" dirty="0" smtClean="0"/>
              <a:t>: A Parallel Compressor</a:t>
            </a:r>
            <a:br>
              <a:rPr lang="en-US" sz="3800" dirty="0" smtClean="0"/>
            </a:br>
            <a:r>
              <a:rPr lang="en-US" sz="3800" dirty="0" smtClean="0"/>
              <a:t>for Floating-Point Data</a:t>
            </a:r>
            <a:endParaRPr lang="en-US" sz="3800" dirty="0"/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656013"/>
            <a:ext cx="8534400" cy="2286000"/>
          </a:xfrm>
        </p:spPr>
        <p:txBody>
          <a:bodyPr/>
          <a:lstStyle/>
          <a:p>
            <a:r>
              <a:rPr lang="en-US" sz="2800" dirty="0"/>
              <a:t>Martin </a:t>
            </a:r>
            <a:r>
              <a:rPr lang="en-US" sz="2800" dirty="0" smtClean="0"/>
              <a:t>Burtscher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> and Paruj Ratanaworabhan</a:t>
            </a:r>
            <a:r>
              <a:rPr lang="en-US" sz="2800" baseline="30000" dirty="0" smtClean="0"/>
              <a:t>2</a:t>
            </a:r>
            <a:endParaRPr lang="en-US" sz="2800" baseline="30000" dirty="0"/>
          </a:p>
          <a:p>
            <a:r>
              <a:rPr lang="en-US" sz="2800" baseline="30000" dirty="0" smtClean="0"/>
              <a:t>1</a:t>
            </a:r>
            <a:r>
              <a:rPr lang="en-US" sz="2800" dirty="0" smtClean="0"/>
              <a:t>The University of Texas at Austin</a:t>
            </a:r>
          </a:p>
          <a:p>
            <a:r>
              <a:rPr lang="en-US" sz="2800" baseline="30000" dirty="0" smtClean="0"/>
              <a:t>2</a:t>
            </a:r>
            <a:r>
              <a:rPr lang="en-US" sz="2800" dirty="0" smtClean="0"/>
              <a:t>Cornell </a:t>
            </a:r>
            <a:r>
              <a:rPr lang="en-US" sz="2800" dirty="0"/>
              <a:t>University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 dirty="0" err="1" smtClean="0"/>
              <a:t>pFPC</a:t>
            </a:r>
            <a:r>
              <a:rPr lang="en-US" dirty="0" smtClean="0"/>
              <a:t> </a:t>
            </a:r>
            <a:r>
              <a:rPr lang="en-US" dirty="0"/>
              <a:t>algorithm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Chunks up data and logically assigns chunks in round-robin fashion to threads</a:t>
            </a:r>
            <a:endParaRPr lang="en-US" dirty="0"/>
          </a:p>
          <a:p>
            <a:pPr>
              <a:spcBef>
                <a:spcPts val="400"/>
              </a:spcBef>
            </a:pPr>
            <a:r>
              <a:rPr lang="en-US" dirty="0" smtClean="0"/>
              <a:t>Reaches 10.9 </a:t>
            </a:r>
            <a:r>
              <a:rPr lang="en-US" dirty="0"/>
              <a:t>and </a:t>
            </a:r>
            <a:r>
              <a:rPr lang="en-US" dirty="0" smtClean="0"/>
              <a:t>13.6 </a:t>
            </a:r>
            <a:r>
              <a:rPr lang="en-US" dirty="0" err="1" smtClean="0"/>
              <a:t>Gb</a:t>
            </a:r>
            <a:r>
              <a:rPr lang="en-US" dirty="0" smtClean="0"/>
              <a:t>/s </a:t>
            </a:r>
            <a:r>
              <a:rPr lang="en-US" dirty="0"/>
              <a:t>throughput </a:t>
            </a:r>
            <a:r>
              <a:rPr lang="en-US" dirty="0" smtClean="0"/>
              <a:t>with a compression ratio of 1.18 on a 4-core 3 GHz Xeon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Portable C source code is available on-line</a:t>
            </a:r>
            <a:br>
              <a:rPr lang="en-US" dirty="0" smtClean="0"/>
            </a:br>
            <a:r>
              <a:rPr lang="en-US" sz="2600" dirty="0" smtClean="0"/>
              <a:t>http://users.ices.utexas.edu/~burtscher/research/pFPC/</a:t>
            </a: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 dirty="0" smtClean="0"/>
              <a:t>For best compression ratio, thread count should equal to or be small multiple of data’s dimension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Chunk size should be one</a:t>
            </a:r>
            <a:endParaRPr lang="en-US" dirty="0"/>
          </a:p>
          <a:p>
            <a:pPr>
              <a:spcBef>
                <a:spcPts val="400"/>
              </a:spcBef>
            </a:pPr>
            <a:r>
              <a:rPr lang="en-US" dirty="0" smtClean="0"/>
              <a:t>For highest throughput, chunk size should at least match system’s page size (and be page aligned)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Larger chunks also yield higher compression ratios with history-based predictors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Parallel scaling is limited by memory bandwidth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Future work should focus on improving compression ratio without increasing the memory bandwidth</a:t>
            </a:r>
          </a:p>
          <a:p>
            <a:pPr lvl="2">
              <a:spcBef>
                <a:spcPts val="400"/>
              </a:spcBef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 smtClean="0"/>
              <a:t>pFPC</a:t>
            </a:r>
            <a:r>
              <a:rPr lang="en-US" dirty="0" smtClean="0"/>
              <a:t>: A Parallel Compressor for Floating-Point Data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2009</a:t>
            </a:r>
            <a:endParaRPr lang="en-US" dirty="0">
              <a:solidFill>
                <a:srgbClr val="29292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40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Scientific </a:t>
            </a:r>
            <a:r>
              <a:rPr lang="en-US" dirty="0"/>
              <a:t>programs</a:t>
            </a:r>
          </a:p>
          <a:p>
            <a:pPr lvl="1"/>
            <a:r>
              <a:rPr lang="en-US" dirty="0" smtClean="0"/>
              <a:t>Often produce </a:t>
            </a:r>
            <a:r>
              <a:rPr lang="en-US" dirty="0"/>
              <a:t>and transfer lots of </a:t>
            </a:r>
            <a:r>
              <a:rPr lang="en-US" dirty="0" smtClean="0"/>
              <a:t>floating-point data</a:t>
            </a:r>
            <a:br>
              <a:rPr lang="en-US" dirty="0" smtClean="0"/>
            </a:br>
            <a:r>
              <a:rPr lang="en-US" dirty="0" smtClean="0"/>
              <a:t>(e.g., program output, checkpoints, messages)</a:t>
            </a:r>
          </a:p>
          <a:p>
            <a:pPr lvl="8"/>
            <a:endParaRPr lang="en-US" sz="1200" dirty="0" smtClean="0"/>
          </a:p>
          <a:p>
            <a:r>
              <a:rPr lang="en-US" dirty="0" smtClean="0"/>
              <a:t>Large amounts of data</a:t>
            </a:r>
          </a:p>
          <a:p>
            <a:pPr lvl="1"/>
            <a:r>
              <a:rPr lang="en-US" dirty="0" smtClean="0"/>
              <a:t>Are expensive and slow to transfer and store</a:t>
            </a:r>
          </a:p>
          <a:p>
            <a:pPr lvl="8"/>
            <a:endParaRPr lang="en-US" sz="12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FPC algorithm for IEEE 754 double-precision data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Compresses linear streams of FP values fast and well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Single-pass operation and lossless compression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Large-scale high-performance computers</a:t>
            </a:r>
          </a:p>
          <a:p>
            <a:pPr lvl="1"/>
            <a:r>
              <a:rPr lang="en-US" dirty="0" smtClean="0"/>
              <a:t>Consist of many networked compute nodes</a:t>
            </a:r>
          </a:p>
          <a:p>
            <a:pPr lvl="1"/>
            <a:r>
              <a:rPr lang="en-US" dirty="0" smtClean="0"/>
              <a:t>Compute nodes have multiple CPUs but only one link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Want to speed up data transfer</a:t>
            </a:r>
          </a:p>
          <a:p>
            <a:pPr lvl="1"/>
            <a:r>
              <a:rPr lang="en-US" dirty="0" smtClean="0"/>
              <a:t>Need real-time compression to match link throughput</a:t>
            </a:r>
          </a:p>
          <a:p>
            <a:pPr lvl="8"/>
            <a:endParaRPr lang="en-US" dirty="0" smtClean="0"/>
          </a:p>
          <a:p>
            <a:r>
              <a:rPr lang="en-US" dirty="0" err="1" smtClean="0"/>
              <a:t>pFPC</a:t>
            </a:r>
            <a:r>
              <a:rPr lang="en-US" dirty="0" smtClean="0"/>
              <a:t>: a parallel version of the FPC algorithm</a:t>
            </a:r>
          </a:p>
          <a:p>
            <a:pPr lvl="1"/>
            <a:r>
              <a:rPr lang="en-US" dirty="0" smtClean="0"/>
              <a:t>Exceeds 10 </a:t>
            </a:r>
            <a:r>
              <a:rPr lang="en-US" dirty="0" err="1" smtClean="0"/>
              <a:t>Gb</a:t>
            </a:r>
            <a:r>
              <a:rPr lang="en-US" dirty="0" smtClean="0"/>
              <a:t>/s on four Xeon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FPC Algorithm [DCC’07]</a:t>
            </a:r>
            <a:endParaRPr lang="en-US" dirty="0"/>
          </a:p>
        </p:txBody>
      </p:sp>
      <p:sp>
        <p:nvSpPr>
          <p:cNvPr id="40243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905000"/>
            <a:ext cx="3886200" cy="3048000"/>
          </a:xfrm>
        </p:spPr>
        <p:txBody>
          <a:bodyPr/>
          <a:lstStyle/>
          <a:p>
            <a:r>
              <a:rPr lang="en-US" sz="2600" dirty="0"/>
              <a:t>Make two predictions</a:t>
            </a:r>
          </a:p>
          <a:p>
            <a:r>
              <a:rPr lang="en-US" sz="2600" dirty="0"/>
              <a:t>Select closer value</a:t>
            </a:r>
          </a:p>
          <a:p>
            <a:r>
              <a:rPr lang="en-US" sz="2600" dirty="0"/>
              <a:t>XOR with true value</a:t>
            </a:r>
          </a:p>
          <a:p>
            <a:r>
              <a:rPr lang="en-US" sz="2600" dirty="0"/>
              <a:t>Count leading </a:t>
            </a:r>
            <a:r>
              <a:rPr lang="en-US" sz="2600" dirty="0" smtClean="0"/>
              <a:t>zero bytes</a:t>
            </a:r>
            <a:endParaRPr lang="en-US" sz="2600" dirty="0"/>
          </a:p>
          <a:p>
            <a:r>
              <a:rPr lang="en-US" sz="2600" dirty="0"/>
              <a:t>Encode value</a:t>
            </a:r>
          </a:p>
          <a:p>
            <a:r>
              <a:rPr lang="en-US" sz="2600" dirty="0"/>
              <a:t>Update predictors</a:t>
            </a:r>
          </a:p>
        </p:txBody>
      </p:sp>
      <p:pic>
        <p:nvPicPr>
          <p:cNvPr id="4024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374775"/>
            <a:ext cx="7054850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pFPC</a:t>
            </a:r>
            <a:r>
              <a:rPr lang="en-US" dirty="0" smtClean="0"/>
              <a:t>: Parallel FPC Algorithm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pFPC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Divide data stream into chunks</a:t>
            </a:r>
          </a:p>
          <a:p>
            <a:pPr lvl="1"/>
            <a:r>
              <a:rPr lang="en-US" dirty="0" smtClean="0"/>
              <a:t>Logically assign chunks round-robin to threads</a:t>
            </a:r>
          </a:p>
          <a:p>
            <a:pPr lvl="1"/>
            <a:r>
              <a:rPr lang="en-US" dirty="0" smtClean="0"/>
              <a:t>Each thread compresses its data with FPC</a:t>
            </a:r>
            <a:endParaRPr lang="en-US" sz="2000" dirty="0" smtClean="0"/>
          </a:p>
          <a:p>
            <a:r>
              <a:rPr lang="en-US" dirty="0" smtClean="0"/>
              <a:t>Key parameters</a:t>
            </a:r>
          </a:p>
          <a:p>
            <a:pPr lvl="1"/>
            <a:r>
              <a:rPr lang="en-US" dirty="0" smtClean="0"/>
              <a:t>Chunk size &amp; number of threads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03465" name="Rectangle 9"/>
          <p:cNvSpPr>
            <a:spLocks noChangeArrowheads="1"/>
          </p:cNvSpPr>
          <p:nvPr/>
        </p:nvSpPr>
        <p:spPr bwMode="auto">
          <a:xfrm>
            <a:off x="457200" y="2835275"/>
            <a:ext cx="8226425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Clr>
                <a:srgbClr val="7B7BD1"/>
              </a:buClr>
              <a:buSzPct val="95000"/>
              <a:buFont typeface="Wingdings" pitchFamily="2" charset="2"/>
              <a:buChar char="§"/>
            </a:pPr>
            <a:endParaRPr lang="en-US" sz="2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243" y="4180597"/>
            <a:ext cx="7571557" cy="168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Method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Systems</a:t>
            </a:r>
            <a:endParaRPr lang="en-US" dirty="0"/>
          </a:p>
          <a:p>
            <a:pPr lvl="1"/>
            <a:r>
              <a:rPr lang="en-US" dirty="0" smtClean="0"/>
              <a:t>3.0 GHz Xeon with 4 processors</a:t>
            </a:r>
          </a:p>
          <a:p>
            <a:pPr lvl="1"/>
            <a:r>
              <a:rPr lang="en-US" dirty="0" smtClean="0"/>
              <a:t>Others in paper</a:t>
            </a:r>
          </a:p>
          <a:p>
            <a:pPr lvl="8"/>
            <a:endParaRPr lang="en-US" dirty="0"/>
          </a:p>
          <a:p>
            <a:r>
              <a:rPr lang="en-US" dirty="0" smtClean="0"/>
              <a:t>Datasets</a:t>
            </a:r>
            <a:endParaRPr lang="en-US" dirty="0"/>
          </a:p>
          <a:p>
            <a:pPr lvl="1"/>
            <a:r>
              <a:rPr lang="en-US" dirty="0"/>
              <a:t>Linear streams of </a:t>
            </a:r>
            <a:r>
              <a:rPr lang="en-US" dirty="0" smtClean="0"/>
              <a:t>real-world data </a:t>
            </a:r>
            <a:r>
              <a:rPr lang="en-US" dirty="0"/>
              <a:t>(18 – </a:t>
            </a:r>
            <a:r>
              <a:rPr lang="en-US" dirty="0" smtClean="0"/>
              <a:t>277 MB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observations: </a:t>
            </a:r>
            <a:r>
              <a:rPr lang="en-US" i="1" dirty="0" smtClean="0"/>
              <a:t>error, info, </a:t>
            </a:r>
            <a:r>
              <a:rPr lang="en-US" i="1" dirty="0" err="1" smtClean="0"/>
              <a:t>spitzer</a:t>
            </a:r>
            <a:endParaRPr lang="en-US" i="1" dirty="0"/>
          </a:p>
          <a:p>
            <a:pPr lvl="1"/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simulations: </a:t>
            </a:r>
            <a:r>
              <a:rPr lang="en-US" i="1" dirty="0" smtClean="0"/>
              <a:t>brain, comet</a:t>
            </a:r>
            <a:r>
              <a:rPr lang="en-US" i="1" dirty="0"/>
              <a:t>, </a:t>
            </a:r>
            <a:r>
              <a:rPr lang="en-US" i="1" dirty="0" smtClean="0"/>
              <a:t>plasma</a:t>
            </a:r>
            <a:endParaRPr lang="en-US" i="1" dirty="0"/>
          </a:p>
          <a:p>
            <a:pPr lvl="1"/>
            <a:r>
              <a:rPr lang="en-US" dirty="0" smtClean="0"/>
              <a:t>3 </a:t>
            </a:r>
            <a:r>
              <a:rPr lang="en-US" dirty="0"/>
              <a:t>messages: </a:t>
            </a:r>
            <a:r>
              <a:rPr lang="en-US" i="1" dirty="0" err="1"/>
              <a:t>bt</a:t>
            </a:r>
            <a:r>
              <a:rPr lang="en-US" i="1" dirty="0"/>
              <a:t>, </a:t>
            </a:r>
            <a:r>
              <a:rPr lang="en-US" i="1" dirty="0" smtClean="0"/>
              <a:t>sp</a:t>
            </a:r>
            <a:r>
              <a:rPr lang="en-US" i="1" dirty="0"/>
              <a:t>, </a:t>
            </a:r>
            <a:r>
              <a:rPr lang="en-US" i="1" dirty="0" smtClean="0"/>
              <a:t>sweep3d</a:t>
            </a:r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Ratio vs. Thread Count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257800" y="1323975"/>
            <a:ext cx="3425824" cy="4479925"/>
          </a:xfrm>
        </p:spPr>
        <p:txBody>
          <a:bodyPr/>
          <a:lstStyle/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Small predictor</a:t>
            </a:r>
          </a:p>
          <a:p>
            <a:pPr lvl="1"/>
            <a:r>
              <a:rPr lang="en-US" dirty="0" smtClean="0"/>
              <a:t>Chunk size = 1</a:t>
            </a:r>
          </a:p>
          <a:p>
            <a:r>
              <a:rPr lang="en-US" dirty="0" smtClean="0"/>
              <a:t>Compression ratio</a:t>
            </a:r>
          </a:p>
          <a:p>
            <a:pPr lvl="1"/>
            <a:r>
              <a:rPr lang="en-US" dirty="0" smtClean="0"/>
              <a:t>Low (FP data)</a:t>
            </a:r>
          </a:p>
          <a:p>
            <a:pPr lvl="1"/>
            <a:r>
              <a:rPr lang="en-US" dirty="0" smtClean="0"/>
              <a:t>Other </a:t>
            </a:r>
            <a:r>
              <a:rPr lang="en-US" dirty="0" err="1" smtClean="0"/>
              <a:t>algos</a:t>
            </a:r>
            <a:r>
              <a:rPr lang="en-US" dirty="0" smtClean="0"/>
              <a:t> worse</a:t>
            </a:r>
          </a:p>
          <a:p>
            <a:r>
              <a:rPr lang="en-US" dirty="0" smtClean="0"/>
              <a:t>Fluctuations</a:t>
            </a:r>
          </a:p>
          <a:p>
            <a:pPr lvl="1"/>
            <a:r>
              <a:rPr lang="en-US" dirty="0" smtClean="0"/>
              <a:t>Due to multi-dimensional data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80160"/>
            <a:ext cx="4969440" cy="444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Ratio vs. Chunk Size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257800" y="1323975"/>
            <a:ext cx="3425824" cy="4479925"/>
          </a:xfrm>
        </p:spPr>
        <p:txBody>
          <a:bodyPr/>
          <a:lstStyle/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Small predictor</a:t>
            </a:r>
          </a:p>
          <a:p>
            <a:pPr lvl="1"/>
            <a:r>
              <a:rPr lang="en-US" dirty="0" smtClean="0"/>
              <a:t>1 to 4 threads</a:t>
            </a:r>
          </a:p>
          <a:p>
            <a:r>
              <a:rPr lang="en-US" dirty="0" smtClean="0"/>
              <a:t>Compression ratio</a:t>
            </a:r>
          </a:p>
          <a:p>
            <a:pPr lvl="1"/>
            <a:r>
              <a:rPr lang="en-US" dirty="0" smtClean="0"/>
              <a:t>Flat for 1 thread</a:t>
            </a:r>
          </a:p>
          <a:p>
            <a:pPr lvl="1"/>
            <a:r>
              <a:rPr lang="en-US" dirty="0" smtClean="0"/>
              <a:t>Steep initial drop</a:t>
            </a:r>
          </a:p>
          <a:p>
            <a:r>
              <a:rPr lang="en-US" dirty="0" smtClean="0"/>
              <a:t>Chunk size</a:t>
            </a:r>
          </a:p>
          <a:p>
            <a:pPr lvl="1"/>
            <a:r>
              <a:rPr lang="en-US" dirty="0" smtClean="0"/>
              <a:t>Larger is better for history-based pred.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80160"/>
            <a:ext cx="4944960" cy="444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on Xeon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Throughput increases with chunk size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Loop overhead, false sharing, TLB performance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Throughput scales with thread count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Limited by load balance and memory bandwidth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pFPC: A Parallel Compressor for Floating-Point 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2009</a:t>
            </a:r>
            <a:endParaRPr lang="en-US">
              <a:solidFill>
                <a:srgbClr val="292929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863" y="3260725"/>
            <a:ext cx="85502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62323" y="3200400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dirty="0" smtClean="0"/>
              <a:t>Compression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3200400"/>
            <a:ext cx="1072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dirty="0" smtClean="0"/>
              <a:t>Decompression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14011</TotalTime>
  <Words>491</Words>
  <Application>Microsoft PowerPoint</Application>
  <PresentationFormat>On-screen Show (4:3)</PresentationFormat>
  <Paragraphs>109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Blends</vt:lpstr>
      <vt:lpstr>pFPC: A Parallel Compressor for Floating-Point Data</vt:lpstr>
      <vt:lpstr>Introduction</vt:lpstr>
      <vt:lpstr>Introduction (cont.)</vt:lpstr>
      <vt:lpstr>Sequential FPC Algorithm [DCC’07]</vt:lpstr>
      <vt:lpstr>pFPC: Parallel FPC Algorithm</vt:lpstr>
      <vt:lpstr>Evaluation Method</vt:lpstr>
      <vt:lpstr>Compression Ratio vs. Thread Count</vt:lpstr>
      <vt:lpstr>Compression Ratio vs. Chunk Size</vt:lpstr>
      <vt:lpstr>Throughput on Xeon System</vt:lpstr>
      <vt:lpstr>Summary</vt:lpstr>
      <vt:lpstr>Conclusions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Data-Centric Computer Systems</dc:title>
  <dc:creator>Martin Burtscher</dc:creator>
  <cp:lastModifiedBy>Martin Burtscher</cp:lastModifiedBy>
  <cp:revision>914</cp:revision>
  <cp:lastPrinted>1601-01-01T00:00:00Z</cp:lastPrinted>
  <dcterms:created xsi:type="dcterms:W3CDTF">2004-05-06T20:27:51Z</dcterms:created>
  <dcterms:modified xsi:type="dcterms:W3CDTF">2009-03-17T20:52:07Z</dcterms:modified>
</cp:coreProperties>
</file>