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3657" r:id="rId1"/>
  </p:sldMasterIdLst>
  <p:notesMasterIdLst>
    <p:notesMasterId r:id="rId28"/>
  </p:notesMasterIdLst>
  <p:handoutMasterIdLst>
    <p:handoutMasterId r:id="rId29"/>
  </p:handoutMasterIdLst>
  <p:sldIdLst>
    <p:sldId id="736" r:id="rId2"/>
    <p:sldId id="750" r:id="rId3"/>
    <p:sldId id="775" r:id="rId4"/>
    <p:sldId id="714" r:id="rId5"/>
    <p:sldId id="756" r:id="rId6"/>
    <p:sldId id="757" r:id="rId7"/>
    <p:sldId id="751" r:id="rId8"/>
    <p:sldId id="752" r:id="rId9"/>
    <p:sldId id="720" r:id="rId10"/>
    <p:sldId id="758" r:id="rId11"/>
    <p:sldId id="753" r:id="rId12"/>
    <p:sldId id="776" r:id="rId13"/>
    <p:sldId id="755" r:id="rId14"/>
    <p:sldId id="721" r:id="rId15"/>
    <p:sldId id="761" r:id="rId16"/>
    <p:sldId id="733" r:id="rId17"/>
    <p:sldId id="765" r:id="rId18"/>
    <p:sldId id="759" r:id="rId19"/>
    <p:sldId id="760" r:id="rId20"/>
    <p:sldId id="762" r:id="rId21"/>
    <p:sldId id="763" r:id="rId22"/>
    <p:sldId id="766" r:id="rId23"/>
    <p:sldId id="772" r:id="rId24"/>
    <p:sldId id="773" r:id="rId25"/>
    <p:sldId id="774" r:id="rId26"/>
    <p:sldId id="730" r:id="rId27"/>
  </p:sldIdLst>
  <p:sldSz cx="9144000" cy="6858000" type="screen4x3"/>
  <p:notesSz cx="6946900" cy="92075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272C"/>
    <a:srgbClr val="FFB215"/>
    <a:srgbClr val="15B9BE"/>
    <a:srgbClr val="0C35B1"/>
    <a:srgbClr val="F858F7"/>
    <a:srgbClr val="F19C99"/>
    <a:srgbClr val="F8CECC"/>
    <a:srgbClr val="DAE8FC"/>
    <a:srgbClr val="E1D5E7"/>
    <a:srgbClr val="A9C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4" autoAdjust="0"/>
    <p:restoredTop sz="84302" autoAdjust="0"/>
  </p:normalViewPr>
  <p:slideViewPr>
    <p:cSldViewPr>
      <p:cViewPr varScale="1">
        <p:scale>
          <a:sx n="127" d="100"/>
          <a:sy n="127" d="100"/>
        </p:scale>
        <p:origin x="23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11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180" y="1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0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0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fld id="{DD978F5E-19E5-42A7-A065-E4EA71ECC8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7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4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0563"/>
            <a:ext cx="4603750" cy="3452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49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73563"/>
            <a:ext cx="509587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747125"/>
            <a:ext cx="30099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ahoma" pitchFamily="34" charset="0"/>
              </a:defRPr>
            </a:lvl1pPr>
          </a:lstStyle>
          <a:p>
            <a:fld id="{63EA9836-303D-4056-B115-97A20F820B1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59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1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75F7-BC8D-5B87-4338-BA115ABB0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BAB68-E0D4-FB69-4622-D6F636A89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86355-8F7B-3E96-AAD7-7954D1109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8603F-F113-5442-C80F-E713E7157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874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72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96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61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816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4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90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70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37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691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69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61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91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545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257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839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92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1313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41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7710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646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A9836-303D-4056-B115-97A20F820B1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05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455613" y="1141413"/>
            <a:ext cx="8226425" cy="1919287"/>
          </a:xfrm>
        </p:spPr>
        <p:txBody>
          <a:bodyPr lIns="91440"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563938"/>
            <a:ext cx="8226425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r>
              <a:rPr lang="en-US"/>
              <a:t>March 2011</a:t>
            </a:r>
            <a:endParaRPr lang="en-US" dirty="0"/>
          </a:p>
        </p:txBody>
      </p:sp>
      <p:sp>
        <p:nvSpPr>
          <p:cNvPr id="6555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fld id="{9491F1F5-4FD5-4701-8651-B6E66F92959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5554" name="Rectangle 18"/>
          <p:cNvSpPr>
            <a:spLocks noChangeArrowheads="1"/>
          </p:cNvSpPr>
          <p:nvPr userDrawn="1"/>
        </p:nvSpPr>
        <p:spPr bwMode="gray">
          <a:xfrm>
            <a:off x="547688" y="3276600"/>
            <a:ext cx="8043862" cy="26988"/>
          </a:xfrm>
          <a:prstGeom prst="rect">
            <a:avLst/>
          </a:prstGeom>
          <a:gradFill rotWithShape="0">
            <a:gsLst>
              <a:gs pos="0">
                <a:srgbClr val="333395">
                  <a:gamma/>
                  <a:tint val="24706"/>
                  <a:invGamma/>
                </a:srgbClr>
              </a:gs>
              <a:gs pos="50000">
                <a:srgbClr val="333395"/>
              </a:gs>
              <a:gs pos="100000">
                <a:srgbClr val="333395">
                  <a:gamma/>
                  <a:tint val="24706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en-US" sz="2400" dirty="0"/>
          </a:p>
        </p:txBody>
      </p:sp>
      <p:pic>
        <p:nvPicPr>
          <p:cNvPr id="65556" name="Picture 20" descr="C:\Martin\Talks\JobTalk\menu0bild.jpg"/>
          <p:cNvPicPr>
            <a:picLocks noChangeAspect="1" noChangeArrowheads="1"/>
          </p:cNvPicPr>
          <p:nvPr userDrawn="1"/>
        </p:nvPicPr>
        <p:blipFill>
          <a:blip r:embed="rId2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28613"/>
            <a:ext cx="9150350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57" name="Picture 21" descr="C:\Martin\Talks\JobTalk\menu0bildmir.JPG"/>
          <p:cNvPicPr>
            <a:picLocks noChangeAspect="1" noChangeArrowheads="1"/>
          </p:cNvPicPr>
          <p:nvPr userDrawn="1"/>
        </p:nvPicPr>
        <p:blipFill>
          <a:blip r:embed="rId3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92738"/>
            <a:ext cx="9150350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9128C3A0-0B0F-41AE-8690-F6AFB346F1B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3975"/>
            <a:ext cx="4037013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323975"/>
            <a:ext cx="4037012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1A3A3E02-7133-44D2-A69A-0DB94D074E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4725987" cy="457200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latin typeface="+mn-lt"/>
              </a:defRPr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fld id="{CB6DC2A9-8E48-4712-9145-167BB8E3D84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7688"/>
            <a:ext cx="2057400" cy="5256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7688"/>
            <a:ext cx="6019800" cy="5256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23975"/>
            <a:ext cx="8226425" cy="216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640138"/>
            <a:ext cx="8226425" cy="2163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98813" y="5969000"/>
            <a:ext cx="548481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3975"/>
            <a:ext cx="4037013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6613" y="1323975"/>
            <a:ext cx="4037012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48783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98813" y="5969000"/>
            <a:ext cx="548481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52593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98813" y="5969000"/>
            <a:ext cx="548481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3BD80475-FB4C-4631-B1F6-3BF1B3F77F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37" name="Picture 25" descr="C:\Martin\Talks\JobTalk\menu0bildmir.JPG"/>
          <p:cNvPicPr>
            <a:picLocks noChangeAspect="1" noChangeArrowheads="1"/>
          </p:cNvPicPr>
          <p:nvPr userDrawn="1"/>
        </p:nvPicPr>
        <p:blipFill>
          <a:blip r:embed="rId16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92738"/>
            <a:ext cx="9150350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36" name="Picture 24" descr="C:\Martin\Talks\JobTalk\menu0bild.jpg"/>
          <p:cNvPicPr>
            <a:picLocks noChangeAspect="1" noChangeArrowheads="1"/>
          </p:cNvPicPr>
          <p:nvPr userDrawn="1"/>
        </p:nvPicPr>
        <p:blipFill>
          <a:blip r:embed="rId17" cstate="print">
            <a:lum bright="40000" contrast="-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19088"/>
            <a:ext cx="9150350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7688"/>
            <a:ext cx="82296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3975"/>
            <a:ext cx="8226425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5969000"/>
            <a:ext cx="2973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1C1C1C"/>
                </a:solidFill>
              </a:defRPr>
            </a:lvl1pPr>
          </a:lstStyle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98813" y="5969000"/>
            <a:ext cx="548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1C1C1C"/>
                </a:solidFill>
                <a:cs typeface="Times New Roman" charset="0"/>
              </a:defRPr>
            </a:lvl1pPr>
          </a:lstStyle>
          <a:p>
            <a:r>
              <a:rPr lang="en-US">
                <a:solidFill>
                  <a:srgbClr val="292929"/>
                </a:solidFill>
              </a:rPr>
              <a:t>March 2011</a:t>
            </a:r>
            <a:endParaRPr lang="en-US" dirty="0">
              <a:solidFill>
                <a:srgbClr val="292929"/>
              </a:solidFill>
            </a:endParaRP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ransition/>
  <p:hf hdr="0" ftr="0"/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B7BD1"/>
        </a:buClr>
        <a:buSzPct val="95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8282D4"/>
        </a:buClr>
        <a:buSzPct val="90000"/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8A8AD6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IPDPS65963.2026.00022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14.sv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0.png"/><Relationship Id="rId10" Type="http://schemas.openxmlformats.org/officeDocument/2006/relationships/image" Target="../media/image25.png"/><Relationship Id="rId4" Type="http://schemas.openxmlformats.org/officeDocument/2006/relationships/image" Target="../media/image190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39.png"/><Relationship Id="rId3" Type="http://schemas.openxmlformats.org/officeDocument/2006/relationships/image" Target="../media/image270.png"/><Relationship Id="rId7" Type="http://schemas.openxmlformats.org/officeDocument/2006/relationships/image" Target="../media/image30.png"/><Relationship Id="rId12" Type="http://schemas.openxmlformats.org/officeDocument/2006/relationships/image" Target="../media/image36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5.png"/><Relationship Id="rId5" Type="http://schemas.openxmlformats.org/officeDocument/2006/relationships/image" Target="../media/image28.png"/><Relationship Id="rId15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13.sv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5613" y="1268025"/>
            <a:ext cx="8226425" cy="1830387"/>
          </a:xfrm>
        </p:spPr>
        <p:txBody>
          <a:bodyPr/>
          <a:lstStyle/>
          <a:p>
            <a:r>
              <a:rPr lang="en-US" sz="4400" b="1" dirty="0"/>
              <a:t>Cortado:</a:t>
            </a:r>
            <a:br>
              <a:rPr lang="en-US" sz="3200" b="1" dirty="0"/>
            </a:br>
            <a:r>
              <a:rPr lang="en-US" sz="3200" b="1" dirty="0"/>
              <a:t>Progressive Retrieval of </a:t>
            </a:r>
            <a:r>
              <a:rPr lang="en-US" sz="3200" b="1" dirty="0" err="1"/>
              <a:t>Lossily</a:t>
            </a:r>
            <a:r>
              <a:rPr lang="en-US" sz="3200" b="1" dirty="0"/>
              <a:t> Compressed Data with Guaranteed Error Bounds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551972"/>
            <a:ext cx="8226425" cy="715228"/>
          </a:xfrm>
        </p:spPr>
        <p:txBody>
          <a:bodyPr/>
          <a:lstStyle/>
          <a:p>
            <a:r>
              <a:rPr lang="en-US" sz="2400" dirty="0"/>
              <a:t> </a:t>
            </a:r>
            <a:r>
              <a:rPr lang="en-US" sz="2800" b="1" dirty="0"/>
              <a:t>Brandon Alexander Burtchell </a:t>
            </a:r>
            <a:r>
              <a:rPr lang="en-US" sz="2800" dirty="0"/>
              <a:t>and Martin </a:t>
            </a:r>
            <a:r>
              <a:rPr lang="en-US" sz="2800" dirty="0" err="1"/>
              <a:t>Burtscher</a:t>
            </a:r>
            <a:endParaRPr lang="en-US" sz="2800" dirty="0"/>
          </a:p>
          <a:p>
            <a:r>
              <a:rPr lang="en-US" sz="2800" dirty="0"/>
              <a:t>Department of Computer Science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5486400" y="4517328"/>
            <a:ext cx="1451450" cy="1120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A logo with a star&#10;&#10;AI-generated content may be incorrect.">
            <a:extLst>
              <a:ext uri="{FF2B5EF4-FFF2-40B4-BE49-F238E27FC236}">
                <a16:creationId xmlns:a16="http://schemas.microsoft.com/office/drawing/2014/main" id="{C0C813FD-DDE5-A195-395F-1A8E19363E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869" t="30040" r="11900" b="29472"/>
          <a:stretch>
            <a:fillRect/>
          </a:stretch>
        </p:blipFill>
        <p:spPr>
          <a:xfrm>
            <a:off x="2206150" y="4720760"/>
            <a:ext cx="2781731" cy="84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908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F55BA-F7AC-4DB6-9FF9-819767F25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9F88D-E75E-683B-DCF3-0E467A78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B7541-BA40-48B6-191F-0EE41116E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458200" cy="4479925"/>
          </a:xfrm>
        </p:spPr>
        <p:txBody>
          <a:bodyPr anchor="ctr"/>
          <a:lstStyle/>
          <a:p>
            <a:r>
              <a:rPr lang="en-US" sz="2800" dirty="0"/>
              <a:t>Floating-point data is often compressed to save space</a:t>
            </a:r>
          </a:p>
          <a:p>
            <a:r>
              <a:rPr lang="en-US" sz="2800" dirty="0"/>
              <a:t>Error-bounded lossy compression yields </a:t>
            </a:r>
            <a:r>
              <a:rPr lang="en-US" sz="2800" dirty="0">
                <a:solidFill>
                  <a:srgbClr val="FF0000"/>
                </a:solidFill>
              </a:rPr>
              <a:t>better compression </a:t>
            </a:r>
            <a:r>
              <a:rPr lang="en-US" sz="2800" dirty="0"/>
              <a:t>with </a:t>
            </a:r>
            <a:r>
              <a:rPr lang="en-US" sz="2800" dirty="0">
                <a:solidFill>
                  <a:srgbClr val="0070C0"/>
                </a:solidFill>
              </a:rPr>
              <a:t>controlled information loss</a:t>
            </a:r>
          </a:p>
          <a:p>
            <a:pPr lvl="1"/>
            <a:r>
              <a:rPr lang="en-US" sz="2400" dirty="0"/>
              <a:t>But provider must </a:t>
            </a:r>
            <a:r>
              <a:rPr lang="en-US" sz="2400" dirty="0">
                <a:solidFill>
                  <a:srgbClr val="0070C0"/>
                </a:solidFill>
              </a:rPr>
              <a:t>choose</a:t>
            </a:r>
            <a:r>
              <a:rPr lang="en-US" sz="2400" dirty="0"/>
              <a:t> an error bound</a:t>
            </a:r>
          </a:p>
          <a:p>
            <a:r>
              <a:rPr lang="en-US" sz="2800" dirty="0"/>
              <a:t>One solution: </a:t>
            </a:r>
            <a:r>
              <a:rPr lang="en-US" sz="2800" dirty="0">
                <a:solidFill>
                  <a:srgbClr val="FF0000"/>
                </a:solidFill>
              </a:rPr>
              <a:t>progressive compression/retrieval</a:t>
            </a:r>
          </a:p>
          <a:p>
            <a:pPr lvl="1"/>
            <a:r>
              <a:rPr lang="en-US" sz="2400" dirty="0"/>
              <a:t>User downloads initial copy and can optionally refine it</a:t>
            </a:r>
          </a:p>
          <a:p>
            <a:r>
              <a:rPr lang="en-US" sz="2800" dirty="0">
                <a:solidFill>
                  <a:srgbClr val="FF0000"/>
                </a:solidFill>
              </a:rPr>
              <a:t>Cortado</a:t>
            </a:r>
            <a:r>
              <a:rPr lang="en-US" sz="2800" dirty="0"/>
              <a:t> strictly guarantees error bounds with its unique </a:t>
            </a:r>
            <a:r>
              <a:rPr lang="en-US" sz="2800" dirty="0" err="1">
                <a:solidFill>
                  <a:srgbClr val="0070C0"/>
                </a:solidFill>
              </a:rPr>
              <a:t>requantization</a:t>
            </a:r>
            <a:r>
              <a:rPr lang="en-US" sz="2800" dirty="0"/>
              <a:t> method</a:t>
            </a:r>
          </a:p>
          <a:p>
            <a:pPr lvl="1"/>
            <a:r>
              <a:rPr lang="en-US" sz="2400" dirty="0"/>
              <a:t>Attains fastest speeds w/o sacrificing compression or quality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2EA5C-501F-3010-1450-8AAD0D946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Cortado: Progressive Retrieval with Guaranteed Error Bounds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7AD28E-0054-D2AB-053F-EAD81A44C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AAC52B9-9E46-F02F-57CC-23010D12FF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4800" y="2209800"/>
            <a:ext cx="926931" cy="10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5590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78E4-CB87-A458-5541-490DC8DB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Error-Bounded Lossy Compression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1DD19-73AD-6D93-F067-07670A045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improve float compression, data is </a:t>
            </a:r>
            <a:r>
              <a:rPr lang="en-US" dirty="0">
                <a:solidFill>
                  <a:srgbClr val="0070C0"/>
                </a:solidFill>
              </a:rPr>
              <a:t>quantized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Quantize</a:t>
            </a:r>
            <a:r>
              <a:rPr lang="en-US" dirty="0"/>
              <a:t>: approximate floats into integer “bins”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Dequantize</a:t>
            </a:r>
            <a:r>
              <a:rPr lang="en-US" dirty="0"/>
              <a:t>: translate bin to the approximated float</a:t>
            </a:r>
          </a:p>
          <a:p>
            <a:pPr lvl="1"/>
            <a:r>
              <a:rPr lang="en-US" dirty="0"/>
              <a:t>Based on user-defined </a:t>
            </a:r>
            <a:r>
              <a:rPr lang="en-US" dirty="0">
                <a:solidFill>
                  <a:srgbClr val="0070C0"/>
                </a:solidFill>
              </a:rPr>
              <a:t>error bound </a:t>
            </a:r>
            <a:r>
              <a:rPr lang="en-US" dirty="0"/>
              <a:t>(EB)</a:t>
            </a:r>
          </a:p>
          <a:p>
            <a:r>
              <a:rPr lang="en-US" dirty="0"/>
              <a:t>Rounding is an intuitive example of a quantizer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CFFF1-4AA7-47D0-3230-0F6B490EB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Cortado: Progressive Retrieval with Guaranteed Error Bounds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948EB-8D5F-3A8C-3C6E-DA545D8A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9A4326-AD34-6324-9236-BE686E559C8A}"/>
              </a:ext>
            </a:extLst>
          </p:cNvPr>
          <p:cNvSpPr txBox="1"/>
          <p:nvPr/>
        </p:nvSpPr>
        <p:spPr>
          <a:xfrm>
            <a:off x="1666327" y="4040632"/>
            <a:ext cx="723900" cy="122495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600" dirty="0"/>
              <a:t>3.248</a:t>
            </a:r>
          </a:p>
          <a:p>
            <a:pPr algn="ctr">
              <a:buNone/>
            </a:pPr>
            <a:r>
              <a:rPr lang="en-US" sz="1600" dirty="0"/>
              <a:t>2.411</a:t>
            </a:r>
          </a:p>
          <a:p>
            <a:pPr algn="ctr">
              <a:buNone/>
            </a:pPr>
            <a:r>
              <a:rPr lang="en-US" sz="1600" dirty="0"/>
              <a:t>0.048</a:t>
            </a:r>
          </a:p>
          <a:p>
            <a:pPr algn="ctr">
              <a:buNone/>
            </a:pPr>
            <a:r>
              <a:rPr lang="en-US" sz="1600" dirty="0"/>
              <a:t>…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00888A4-23E0-3788-B364-A222AA301343}"/>
              </a:ext>
            </a:extLst>
          </p:cNvPr>
          <p:cNvSpPr/>
          <p:nvPr/>
        </p:nvSpPr>
        <p:spPr bwMode="auto">
          <a:xfrm>
            <a:off x="2661312" y="4334627"/>
            <a:ext cx="1342466" cy="628053"/>
          </a:xfrm>
          <a:prstGeom prst="roundRect">
            <a:avLst/>
          </a:prstGeom>
          <a:solidFill>
            <a:srgbClr val="A9C4E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Quantize</a:t>
            </a:r>
          </a:p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EB = 0.1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ECFE746-7D4F-B5A6-1D3A-D24D6DA5D68D}"/>
              </a:ext>
            </a:extLst>
          </p:cNvPr>
          <p:cNvSpPr/>
          <p:nvPr/>
        </p:nvSpPr>
        <p:spPr bwMode="auto">
          <a:xfrm>
            <a:off x="5105400" y="4334626"/>
            <a:ext cx="1342466" cy="628054"/>
          </a:xfrm>
          <a:prstGeom prst="roundRect">
            <a:avLst/>
          </a:prstGeom>
          <a:solidFill>
            <a:srgbClr val="F19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Dequantize</a:t>
            </a:r>
          </a:p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EB = 0.1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28D451-123B-A25A-41C1-0BB3CC8BEA30}"/>
              </a:ext>
            </a:extLst>
          </p:cNvPr>
          <p:cNvSpPr txBox="1"/>
          <p:nvPr/>
        </p:nvSpPr>
        <p:spPr>
          <a:xfrm>
            <a:off x="1304377" y="5365022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Original data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777BF0-E7A8-7DCA-024A-DBD2C91CA31D}"/>
              </a:ext>
            </a:extLst>
          </p:cNvPr>
          <p:cNvSpPr txBox="1"/>
          <p:nvPr/>
        </p:nvSpPr>
        <p:spPr>
          <a:xfrm>
            <a:off x="3846512" y="5383612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Quantized bins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056287-0227-001B-7E0B-66A7A4D14AE7}"/>
              </a:ext>
            </a:extLst>
          </p:cNvPr>
          <p:cNvSpPr txBox="1"/>
          <p:nvPr/>
        </p:nvSpPr>
        <p:spPr>
          <a:xfrm>
            <a:off x="6321764" y="5383611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Decoded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99945E-036B-0141-7936-2066BE1CE665}"/>
              </a:ext>
            </a:extLst>
          </p:cNvPr>
          <p:cNvSpPr txBox="1"/>
          <p:nvPr/>
        </p:nvSpPr>
        <p:spPr>
          <a:xfrm>
            <a:off x="4320321" y="4038600"/>
            <a:ext cx="500182" cy="122495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600" dirty="0"/>
              <a:t>32</a:t>
            </a:r>
          </a:p>
          <a:p>
            <a:pPr algn="ctr">
              <a:buNone/>
            </a:pPr>
            <a:r>
              <a:rPr lang="en-US" sz="1600" dirty="0"/>
              <a:t>24</a:t>
            </a:r>
          </a:p>
          <a:p>
            <a:pPr algn="ctr">
              <a:buNone/>
            </a:pPr>
            <a:r>
              <a:rPr lang="en-US" sz="1600" dirty="0"/>
              <a:t>0</a:t>
            </a:r>
          </a:p>
          <a:p>
            <a:pPr algn="ctr">
              <a:buNone/>
            </a:pPr>
            <a:r>
              <a:rPr lang="en-US" sz="1600" dirty="0"/>
              <a:t>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717137-E119-7D01-A2BF-95563A256F55}"/>
              </a:ext>
            </a:extLst>
          </p:cNvPr>
          <p:cNvSpPr txBox="1"/>
          <p:nvPr/>
        </p:nvSpPr>
        <p:spPr>
          <a:xfrm>
            <a:off x="6796054" y="4040632"/>
            <a:ext cx="499221" cy="122495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600" dirty="0"/>
              <a:t>3.2</a:t>
            </a:r>
          </a:p>
          <a:p>
            <a:pPr algn="ctr">
              <a:buNone/>
            </a:pPr>
            <a:r>
              <a:rPr lang="en-US" sz="1600" dirty="0"/>
              <a:t>2.4</a:t>
            </a:r>
          </a:p>
          <a:p>
            <a:pPr algn="ctr">
              <a:buNone/>
            </a:pPr>
            <a:r>
              <a:rPr lang="en-US" sz="1600" dirty="0"/>
              <a:t>0.0</a:t>
            </a:r>
          </a:p>
          <a:p>
            <a:pPr algn="ctr">
              <a:buNone/>
            </a:pPr>
            <a:r>
              <a:rPr lang="en-US" sz="1600" dirty="0"/>
              <a:t>…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1EC0E9-6536-0343-D33F-EB3EFD52662F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 bwMode="auto">
          <a:xfrm flipV="1">
            <a:off x="2390227" y="4648654"/>
            <a:ext cx="271085" cy="4454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DCB7EC5-98B0-6797-1C38-0E2B3F072CE3}"/>
              </a:ext>
            </a:extLst>
          </p:cNvPr>
          <p:cNvCxnSpPr>
            <a:cxnSpLocks/>
            <a:stCxn id="11" idx="3"/>
            <a:endCxn id="20" idx="1"/>
          </p:cNvCxnSpPr>
          <p:nvPr/>
        </p:nvCxnSpPr>
        <p:spPr bwMode="auto">
          <a:xfrm>
            <a:off x="4003778" y="4648654"/>
            <a:ext cx="316543" cy="2422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99AD7DE-4062-8D8D-D7E9-1A6A66C55591}"/>
              </a:ext>
            </a:extLst>
          </p:cNvPr>
          <p:cNvCxnSpPr>
            <a:cxnSpLocks/>
            <a:stCxn id="20" idx="3"/>
            <a:endCxn id="12" idx="1"/>
          </p:cNvCxnSpPr>
          <p:nvPr/>
        </p:nvCxnSpPr>
        <p:spPr bwMode="auto">
          <a:xfrm flipV="1">
            <a:off x="4820503" y="4648653"/>
            <a:ext cx="284897" cy="2423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CB5A856-C492-C552-F923-E11F8043BA92}"/>
              </a:ext>
            </a:extLst>
          </p:cNvPr>
          <p:cNvCxnSpPr>
            <a:cxnSpLocks/>
            <a:stCxn id="12" idx="3"/>
            <a:endCxn id="22" idx="1"/>
          </p:cNvCxnSpPr>
          <p:nvPr/>
        </p:nvCxnSpPr>
        <p:spPr bwMode="auto">
          <a:xfrm>
            <a:off x="6447866" y="4648653"/>
            <a:ext cx="348188" cy="4455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86820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EB971-498B-CA98-C4E5-69F4D71EA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Compression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4D807-F474-E425-8874-8F1A0F6D9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93781"/>
            <a:ext cx="8229600" cy="2610119"/>
          </a:xfrm>
        </p:spPr>
        <p:txBody>
          <a:bodyPr/>
          <a:lstStyle/>
          <a:p>
            <a:r>
              <a:rPr lang="en-US" sz="2400" dirty="0"/>
              <a:t>Data is encoded as a </a:t>
            </a:r>
            <a:r>
              <a:rPr lang="en-US" sz="2400" dirty="0">
                <a:solidFill>
                  <a:srgbClr val="FF0000"/>
                </a:solidFill>
              </a:rPr>
              <a:t>hierarchical series</a:t>
            </a:r>
            <a:endParaRPr lang="en-US" sz="2400" dirty="0"/>
          </a:p>
          <a:p>
            <a:pPr lvl="1"/>
            <a:r>
              <a:rPr lang="en-US" sz="2000" dirty="0"/>
              <a:t>Existing works typically vary </a:t>
            </a:r>
            <a:r>
              <a:rPr lang="en-US" sz="2000" dirty="0">
                <a:solidFill>
                  <a:srgbClr val="0070C0"/>
                </a:solidFill>
              </a:rPr>
              <a:t>resolution</a:t>
            </a:r>
            <a:r>
              <a:rPr lang="en-US" sz="2000" dirty="0"/>
              <a:t> or </a:t>
            </a:r>
            <a:r>
              <a:rPr lang="en-US" sz="2000" dirty="0">
                <a:solidFill>
                  <a:srgbClr val="0070C0"/>
                </a:solidFill>
              </a:rPr>
              <a:t>precision</a:t>
            </a:r>
          </a:p>
          <a:p>
            <a:r>
              <a:rPr lang="en-US" sz="2400" dirty="0"/>
              <a:t>Users initially download data as normal</a:t>
            </a:r>
          </a:p>
          <a:p>
            <a:r>
              <a:rPr lang="en-US" sz="2400" dirty="0"/>
              <a:t>If user wants to </a:t>
            </a:r>
            <a:r>
              <a:rPr lang="en-US" sz="2400" dirty="0">
                <a:solidFill>
                  <a:srgbClr val="FF0000"/>
                </a:solidFill>
              </a:rPr>
              <a:t>refine</a:t>
            </a:r>
            <a:r>
              <a:rPr lang="en-US" sz="2400" dirty="0"/>
              <a:t>, they can request more data</a:t>
            </a:r>
          </a:p>
          <a:p>
            <a:r>
              <a:rPr lang="en-US" sz="2400" dirty="0"/>
              <a:t>Refinement requests only download </a:t>
            </a:r>
            <a:r>
              <a:rPr lang="en-US" sz="2400" dirty="0">
                <a:solidFill>
                  <a:srgbClr val="0070C0"/>
                </a:solidFill>
              </a:rPr>
              <a:t>residual data</a:t>
            </a:r>
          </a:p>
          <a:p>
            <a:pPr lvl="1"/>
            <a:r>
              <a:rPr lang="en-US" sz="2000" dirty="0"/>
              <a:t>Little to no redundant information → faster downloads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69A06-1CE3-EF25-E379-83CB1CD7D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797FB-5018-C600-084E-5738D59BC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B42F7EB-524A-1DDA-8206-E2287EAD21F8}"/>
              </a:ext>
            </a:extLst>
          </p:cNvPr>
          <p:cNvCxnSpPr>
            <a:cxnSpLocks/>
          </p:cNvCxnSpPr>
          <p:nvPr/>
        </p:nvCxnSpPr>
        <p:spPr bwMode="auto">
          <a:xfrm>
            <a:off x="3125788" y="2183148"/>
            <a:ext cx="381000" cy="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DA168E6-D8EF-9255-5BE5-A4D97EE3AC40}"/>
              </a:ext>
            </a:extLst>
          </p:cNvPr>
          <p:cNvCxnSpPr>
            <a:cxnSpLocks/>
          </p:cNvCxnSpPr>
          <p:nvPr/>
        </p:nvCxnSpPr>
        <p:spPr bwMode="auto">
          <a:xfrm>
            <a:off x="5640388" y="2183148"/>
            <a:ext cx="381000" cy="0"/>
          </a:xfrm>
          <a:prstGeom prst="straightConnector1">
            <a:avLst/>
          </a:prstGeom>
          <a:ln w="3810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F39A9BD-D6DE-3357-D8D2-C3255AFE2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336" y="1631695"/>
            <a:ext cx="1769321" cy="1415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D0AA92-F400-96D5-DC67-62DEE62F8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919" y="1609134"/>
            <a:ext cx="1769317" cy="14154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71ED3D-F40F-8705-BC13-0E91D9965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540" y="1591466"/>
            <a:ext cx="1769317" cy="14154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CB2EDD-03BE-B704-A8BB-331700335F9A}"/>
              </a:ext>
            </a:extLst>
          </p:cNvPr>
          <p:cNvSpPr txBox="1"/>
          <p:nvPr/>
        </p:nvSpPr>
        <p:spPr>
          <a:xfrm>
            <a:off x="1341481" y="1243652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Initial download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F9BE91-F271-11DB-CFF3-865423B3AC32}"/>
              </a:ext>
            </a:extLst>
          </p:cNvPr>
          <p:cNvSpPr txBox="1"/>
          <p:nvPr/>
        </p:nvSpPr>
        <p:spPr>
          <a:xfrm>
            <a:off x="3848100" y="1243652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Refinement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F732A-B4B3-23B2-6D72-87DB15269684}"/>
              </a:ext>
            </a:extLst>
          </p:cNvPr>
          <p:cNvSpPr txBox="1"/>
          <p:nvPr/>
        </p:nvSpPr>
        <p:spPr>
          <a:xfrm>
            <a:off x="6368298" y="1243651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Refinement </a:t>
            </a:r>
            <a:r>
              <a:rPr lang="en-US" sz="1400" i="1" dirty="0"/>
              <a:t>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762297-9949-161D-C8C2-2FF26B8640BC}"/>
              </a:ext>
            </a:extLst>
          </p:cNvPr>
          <p:cNvSpPr txBox="1"/>
          <p:nvPr/>
        </p:nvSpPr>
        <p:spPr>
          <a:xfrm>
            <a:off x="2878932" y="2299564"/>
            <a:ext cx="874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refine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B6A514-4B17-436A-86A3-4B94261C05EE}"/>
              </a:ext>
            </a:extLst>
          </p:cNvPr>
          <p:cNvSpPr txBox="1"/>
          <p:nvPr/>
        </p:nvSpPr>
        <p:spPr>
          <a:xfrm>
            <a:off x="5393532" y="2247569"/>
            <a:ext cx="874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343829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71919-9B2E-A266-F416-BC09BA5C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Previous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BB0B8-E725-0DE6-0B14-0C0731EBF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Only offer predetermined EBs</a:t>
            </a:r>
          </a:p>
          <a:p>
            <a:pPr lvl="1"/>
            <a:r>
              <a:rPr lang="en-US" sz="2800" dirty="0">
                <a:solidFill>
                  <a:srgbClr val="0070C0"/>
                </a:solidFill>
              </a:rPr>
              <a:t>Limited </a:t>
            </a:r>
            <a:r>
              <a:rPr lang="en-US" sz="2800" dirty="0"/>
              <a:t>user flexibility</a:t>
            </a:r>
            <a:endParaRPr lang="en-US" sz="3200" dirty="0"/>
          </a:p>
          <a:p>
            <a:r>
              <a:rPr lang="en-US" sz="3200" dirty="0"/>
              <a:t>Multiple decompression passes per request</a:t>
            </a:r>
          </a:p>
          <a:p>
            <a:pPr lvl="1"/>
            <a:r>
              <a:rPr lang="en-US" sz="2800" dirty="0"/>
              <a:t>Leads to </a:t>
            </a:r>
            <a:r>
              <a:rPr lang="en-US" sz="2800" dirty="0">
                <a:solidFill>
                  <a:srgbClr val="0070C0"/>
                </a:solidFill>
              </a:rPr>
              <a:t>long download times</a:t>
            </a:r>
          </a:p>
          <a:p>
            <a:r>
              <a:rPr lang="en-US" sz="3200" dirty="0"/>
              <a:t>Multiple quantization passes propagate floating-point error</a:t>
            </a:r>
          </a:p>
          <a:p>
            <a:pPr lvl="1"/>
            <a:r>
              <a:rPr lang="en-US" sz="2800" dirty="0"/>
              <a:t>Could </a:t>
            </a:r>
            <a:r>
              <a:rPr lang="en-US" sz="2800" dirty="0">
                <a:solidFill>
                  <a:srgbClr val="0070C0"/>
                </a:solidFill>
              </a:rPr>
              <a:t>unpredictably violate</a:t>
            </a:r>
            <a:r>
              <a:rPr lang="en-US" sz="2800" dirty="0"/>
              <a:t> EB guarantees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4584C-3B57-A5A7-7EF8-5BA314DE9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89E2E-6388-7F75-726D-165D6F57D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25602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513EC-9DFA-45DF-0C9E-446B82CE9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Cortado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87E39-4822-55AF-C72F-75123C11F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8411088" cy="4479925"/>
          </a:xfrm>
        </p:spPr>
        <p:txBody>
          <a:bodyPr/>
          <a:lstStyle/>
          <a:p>
            <a:r>
              <a:rPr lang="en-US" dirty="0"/>
              <a:t>GPU progressive compressor with </a:t>
            </a:r>
            <a:r>
              <a:rPr lang="en-US" dirty="0">
                <a:solidFill>
                  <a:srgbClr val="0070C0"/>
                </a:solidFill>
              </a:rPr>
              <a:t>guaranteed EBs</a:t>
            </a:r>
          </a:p>
          <a:p>
            <a:r>
              <a:rPr lang="en-US" dirty="0"/>
              <a:t>Offers near-arbitrary EBs for </a:t>
            </a:r>
            <a:r>
              <a:rPr lang="en-US" dirty="0">
                <a:solidFill>
                  <a:srgbClr val="FF0000"/>
                </a:solidFill>
              </a:rPr>
              <a:t>user flexibility</a:t>
            </a:r>
          </a:p>
          <a:p>
            <a:r>
              <a:rPr lang="en-US" dirty="0"/>
              <a:t>One decompression pass per request</a:t>
            </a:r>
          </a:p>
          <a:p>
            <a:pPr lvl="1"/>
            <a:r>
              <a:rPr lang="en-US" dirty="0"/>
              <a:t>Via </a:t>
            </a:r>
            <a:r>
              <a:rPr lang="en-US" dirty="0">
                <a:solidFill>
                  <a:srgbClr val="FF0000"/>
                </a:solidFill>
              </a:rPr>
              <a:t>new </a:t>
            </a:r>
            <a:r>
              <a:rPr lang="en-US" dirty="0" err="1">
                <a:solidFill>
                  <a:srgbClr val="FF0000"/>
                </a:solidFill>
              </a:rPr>
              <a:t>requantization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technique</a:t>
            </a:r>
          </a:p>
          <a:p>
            <a:r>
              <a:rPr lang="en-US" dirty="0"/>
              <a:t>No error propagation</a:t>
            </a:r>
          </a:p>
          <a:p>
            <a:pPr lvl="1"/>
            <a:r>
              <a:rPr lang="en-US" dirty="0" err="1"/>
              <a:t>Requantization</a:t>
            </a:r>
            <a:r>
              <a:rPr lang="en-US" dirty="0"/>
              <a:t> is implemented with int operations</a:t>
            </a:r>
          </a:p>
          <a:p>
            <a:r>
              <a:rPr lang="en-US" dirty="0"/>
              <a:t>Supports </a:t>
            </a:r>
            <a:r>
              <a:rPr lang="en-US" dirty="0">
                <a:solidFill>
                  <a:srgbClr val="FF0000"/>
                </a:solidFill>
              </a:rPr>
              <a:t>lossless retrieval </a:t>
            </a:r>
            <a:r>
              <a:rPr lang="en-US" dirty="0"/>
              <a:t>(optional)</a:t>
            </a:r>
          </a:p>
          <a:p>
            <a:pPr lvl="1"/>
            <a:r>
              <a:rPr lang="en-US" dirty="0"/>
              <a:t>Typically unsupported in previous work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15BAC-2623-1065-6B0B-DC42F73F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150B93-CCB4-2D97-92F4-DA0AAF063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772D10-6CDF-7479-F81F-0E372110CC2C}"/>
              </a:ext>
            </a:extLst>
          </p:cNvPr>
          <p:cNvSpPr txBox="1"/>
          <p:nvPr/>
        </p:nvSpPr>
        <p:spPr>
          <a:xfrm>
            <a:off x="6934200" y="2514600"/>
            <a:ext cx="1828157" cy="1346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14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09E20-0670-F9B6-42D1-F66CA0F6EDD0}"/>
              </a:ext>
            </a:extLst>
          </p:cNvPr>
          <p:cNvSpPr txBox="1"/>
          <p:nvPr/>
        </p:nvSpPr>
        <p:spPr>
          <a:xfrm>
            <a:off x="6954707" y="3585667"/>
            <a:ext cx="1787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 err="1">
                <a:latin typeface="+mn-lt"/>
              </a:rPr>
              <a:t>burtscher</a:t>
            </a:r>
            <a:r>
              <a:rPr lang="en-US" sz="1200" b="1" dirty="0">
                <a:latin typeface="+mn-lt"/>
              </a:rPr>
              <a:t>/Cortado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117E95F-D70D-40A1-495B-5BC9885C5E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032" y="2819389"/>
            <a:ext cx="550211" cy="538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EA9F84-93DB-F2F5-9FFD-776D939DF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716" y="2561093"/>
            <a:ext cx="1023172" cy="10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347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4400-D643-BF31-73AA-309627E2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5CEDC-7652-F45A-4E1E-179442E4A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Demonstrate </a:t>
            </a:r>
            <a:r>
              <a:rPr lang="en-US" dirty="0">
                <a:solidFill>
                  <a:srgbClr val="FF0000"/>
                </a:solidFill>
              </a:rPr>
              <a:t>highest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end-to-end throughputs</a:t>
            </a:r>
          </a:p>
          <a:p>
            <a:r>
              <a:rPr lang="en-US" dirty="0"/>
              <a:t>Exhibit </a:t>
            </a:r>
            <a:r>
              <a:rPr lang="en-US" dirty="0">
                <a:solidFill>
                  <a:srgbClr val="0070C0"/>
                </a:solidFill>
              </a:rPr>
              <a:t>on-par</a:t>
            </a:r>
            <a:r>
              <a:rPr lang="en-US" dirty="0"/>
              <a:t> compression ratio and reconstruction quality</a:t>
            </a:r>
          </a:p>
          <a:p>
            <a:r>
              <a:rPr lang="en-US" dirty="0"/>
              <a:t>Show that Cortado is the </a:t>
            </a:r>
            <a:r>
              <a:rPr lang="en-US" dirty="0">
                <a:solidFill>
                  <a:srgbClr val="0070C0"/>
                </a:solidFill>
              </a:rPr>
              <a:t>only</a:t>
            </a:r>
            <a:r>
              <a:rPr lang="en-US" dirty="0"/>
              <a:t> tested compressor that strictly guarantees </a:t>
            </a:r>
            <a:r>
              <a:rPr lang="en-US" dirty="0">
                <a:solidFill>
                  <a:srgbClr val="0070C0"/>
                </a:solidFill>
              </a:rPr>
              <a:t>all tested EBs</a:t>
            </a:r>
          </a:p>
          <a:p>
            <a:r>
              <a:rPr lang="en-US" dirty="0"/>
              <a:t>Investigate how sending </a:t>
            </a:r>
            <a:r>
              <a:rPr lang="en-US" dirty="0">
                <a:solidFill>
                  <a:srgbClr val="0070C0"/>
                </a:solidFill>
              </a:rPr>
              <a:t>residual data </a:t>
            </a:r>
            <a:r>
              <a:rPr lang="en-US" dirty="0"/>
              <a:t>improves overall transfer times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81803-2CB8-2209-6D35-7ED7111C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357C8-117D-B43A-D03C-DA9222B5A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 descr="A red and black car&#10;&#10;Description automatically generated">
            <a:extLst>
              <a:ext uri="{FF2B5EF4-FFF2-40B4-BE49-F238E27FC236}">
                <a16:creationId xmlns:a16="http://schemas.microsoft.com/office/drawing/2014/main" id="{661BEA6A-6C84-5DF9-1BF4-F566158EAD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034" b="33744"/>
          <a:stretch/>
        </p:blipFill>
        <p:spPr>
          <a:xfrm>
            <a:off x="6745705" y="2392363"/>
            <a:ext cx="2110155" cy="457200"/>
          </a:xfrm>
          <a:prstGeom prst="rect">
            <a:avLst/>
          </a:prstGeom>
        </p:spPr>
      </p:pic>
      <p:pic>
        <p:nvPicPr>
          <p:cNvPr id="9" name="Picture 8" descr="A black and white image of a medical device&#10;&#10;AI-generated content may be incorrect.">
            <a:extLst>
              <a:ext uri="{FF2B5EF4-FFF2-40B4-BE49-F238E27FC236}">
                <a16:creationId xmlns:a16="http://schemas.microsoft.com/office/drawing/2014/main" id="{6193E8FD-4B76-658F-193A-7A2FF331C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835" y="4567989"/>
            <a:ext cx="962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0593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FC767EA-4365-7660-1398-DF0EC0B126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50" y="1885950"/>
            <a:ext cx="7734300" cy="30861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86A211A-296B-4A6E-6FF6-233A363FDA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850" y="1885950"/>
            <a:ext cx="7734300" cy="30861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9534FBA-7183-6F42-4046-A4543E281A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262" y="1885950"/>
            <a:ext cx="7734300" cy="3086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11FF8A8-4A1E-E3A9-7AC2-EAB47FB5FE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850" y="1885950"/>
            <a:ext cx="7734300" cy="3086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D93762-99D0-0FD2-D85C-B981C33F5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Cortado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B2FE8-BCDC-C449-E87F-4B7762692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7977A-2325-FEA6-94E8-C2019E9E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DCEDA5-E47C-0E44-BD6C-F03604A3B0EC}"/>
              </a:ext>
            </a:extLst>
          </p:cNvPr>
          <p:cNvSpPr txBox="1"/>
          <p:nvPr/>
        </p:nvSpPr>
        <p:spPr>
          <a:xfrm>
            <a:off x="6553200" y="4934964"/>
            <a:ext cx="1676401" cy="120340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487488">
              <a:buNone/>
            </a:pPr>
            <a:r>
              <a:rPr lang="en-US" sz="1100" b="1" dirty="0"/>
              <a:t>Legend</a:t>
            </a:r>
          </a:p>
          <a:p>
            <a:pPr algn="ctr" defTabSz="1487488">
              <a:buNone/>
            </a:pPr>
            <a:endParaRPr lang="en-US" sz="1050" dirty="0"/>
          </a:p>
          <a:p>
            <a:pPr algn="ctr" defTabSz="1487488">
              <a:buNone/>
            </a:pPr>
            <a:r>
              <a:rPr lang="en-US" sz="1050" dirty="0"/>
              <a:t>       compressed file</a:t>
            </a:r>
          </a:p>
          <a:p>
            <a:pPr algn="ctr" defTabSz="1487488">
              <a:buNone/>
            </a:pPr>
            <a:endParaRPr lang="en-US" sz="900" dirty="0"/>
          </a:p>
          <a:p>
            <a:pPr algn="ctr" defTabSz="1487488">
              <a:buNone/>
            </a:pPr>
            <a:r>
              <a:rPr lang="en-US" sz="1050" dirty="0"/>
              <a:t>           uncompressed file</a:t>
            </a:r>
          </a:p>
          <a:p>
            <a:pPr algn="ctr" defTabSz="1487488">
              <a:buNone/>
            </a:pPr>
            <a:endParaRPr lang="en-US" sz="1050" dirty="0"/>
          </a:p>
        </p:txBody>
      </p:sp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E9E42C90-F8FB-E7A3-7249-C768796FD37F}"/>
              </a:ext>
            </a:extLst>
          </p:cNvPr>
          <p:cNvSpPr/>
          <p:nvPr/>
        </p:nvSpPr>
        <p:spPr bwMode="auto">
          <a:xfrm rot="10800000" flipH="1">
            <a:off x="6645381" y="5680002"/>
            <a:ext cx="307562" cy="288998"/>
          </a:xfrm>
          <a:prstGeom prst="foldedCorner">
            <a:avLst>
              <a:gd name="adj" fmla="val 1779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>
              <a:buNone/>
            </a:pPr>
            <a:endParaRPr lang="en-US" sz="1000" dirty="0"/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id="{AE5D1126-D88C-56DF-5E4B-EAF0573DC278}"/>
              </a:ext>
            </a:extLst>
          </p:cNvPr>
          <p:cNvSpPr/>
          <p:nvPr/>
        </p:nvSpPr>
        <p:spPr bwMode="auto">
          <a:xfrm rot="10800000" flipH="1">
            <a:off x="6642233" y="5315219"/>
            <a:ext cx="307560" cy="269050"/>
          </a:xfrm>
          <a:prstGeom prst="foldedCorner">
            <a:avLst>
              <a:gd name="adj" fmla="val 17793"/>
            </a:avLst>
          </a:prstGeom>
          <a:solidFill>
            <a:srgbClr val="E1D5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33506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CB7BE84-C2AF-D3E8-5E27-C0F63313762B}"/>
              </a:ext>
            </a:extLst>
          </p:cNvPr>
          <p:cNvSpPr txBox="1"/>
          <p:nvPr/>
        </p:nvSpPr>
        <p:spPr>
          <a:xfrm>
            <a:off x="7107103" y="279875"/>
            <a:ext cx="1828157" cy="1346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14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689DF-5431-4F81-BA90-76A4FB22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D6E2A-F934-3113-338B-A24519DC5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00400"/>
            <a:ext cx="8226425" cy="2603500"/>
          </a:xfrm>
        </p:spPr>
        <p:txBody>
          <a:bodyPr/>
          <a:lstStyle/>
          <a:p>
            <a:r>
              <a:rPr lang="en-US" sz="2800" dirty="0"/>
              <a:t>Cortado compresses with </a:t>
            </a:r>
            <a:r>
              <a:rPr lang="en-US" sz="2800" dirty="0">
                <a:solidFill>
                  <a:srgbClr val="0070C0"/>
                </a:solidFill>
              </a:rPr>
              <a:t>DIFFMS_4 BIT_4 RZE_1</a:t>
            </a:r>
            <a:endParaRPr lang="en-US" sz="2800" dirty="0"/>
          </a:p>
          <a:p>
            <a:r>
              <a:rPr lang="en-US" sz="2800" dirty="0"/>
              <a:t>Used LC to generate a </a:t>
            </a:r>
            <a:r>
              <a:rPr lang="en-US" sz="2800" dirty="0">
                <a:solidFill>
                  <a:srgbClr val="FF0000"/>
                </a:solidFill>
              </a:rPr>
              <a:t>compression pipeline </a:t>
            </a:r>
            <a:r>
              <a:rPr lang="en-US" sz="2800" dirty="0"/>
              <a:t>from a library of data transformations (</a:t>
            </a:r>
            <a:r>
              <a:rPr lang="en-US" sz="2800" dirty="0">
                <a:solidFill>
                  <a:srgbClr val="0070C0"/>
                </a:solidFill>
              </a:rPr>
              <a:t>components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Some components reduce the data size (reducers)</a:t>
            </a:r>
          </a:p>
          <a:p>
            <a:pPr lvl="1"/>
            <a:r>
              <a:rPr lang="en-US" sz="2400" dirty="0"/>
              <a:t>Others modify data to expose redundancies</a:t>
            </a:r>
          </a:p>
          <a:p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8F17E-DB68-D465-A52C-E9F97D011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5499D-8C09-A96A-B220-749BB908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 descr="A qr code with text&#10;&#10;AI-generated content may be incorrect.">
            <a:extLst>
              <a:ext uri="{FF2B5EF4-FFF2-40B4-BE49-F238E27FC236}">
                <a16:creationId xmlns:a16="http://schemas.microsoft.com/office/drawing/2014/main" id="{E5B04E6A-84FD-8B37-6655-E60E4C2E04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620"/>
          <a:stretch>
            <a:fillRect/>
          </a:stretch>
        </p:blipFill>
        <p:spPr>
          <a:xfrm>
            <a:off x="7888967" y="356064"/>
            <a:ext cx="963493" cy="955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D86A62-840B-AEA3-1BD9-1C639E8BA779}"/>
              </a:ext>
            </a:extLst>
          </p:cNvPr>
          <p:cNvSpPr txBox="1"/>
          <p:nvPr/>
        </p:nvSpPr>
        <p:spPr>
          <a:xfrm>
            <a:off x="7127610" y="1350942"/>
            <a:ext cx="1787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 err="1">
                <a:latin typeface="+mn-lt"/>
              </a:rPr>
              <a:t>burtscher</a:t>
            </a:r>
            <a:r>
              <a:rPr lang="en-US" sz="1200" b="1" dirty="0">
                <a:latin typeface="+mn-lt"/>
              </a:rPr>
              <a:t>/LC-framework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C6CD8B0-6061-D60C-C95E-E30226AEE1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0935" y="584664"/>
            <a:ext cx="550211" cy="53897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2361169-4760-039E-D508-FF49449F2D71}"/>
              </a:ext>
            </a:extLst>
          </p:cNvPr>
          <p:cNvGrpSpPr/>
          <p:nvPr/>
        </p:nvGrpSpPr>
        <p:grpSpPr>
          <a:xfrm>
            <a:off x="2429192" y="1626539"/>
            <a:ext cx="4282440" cy="1244617"/>
            <a:chOff x="3543300" y="2863515"/>
            <a:chExt cx="4282440" cy="124461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7790C67-C586-48A0-3E30-9977BA5B6498}"/>
                </a:ext>
              </a:extLst>
            </p:cNvPr>
            <p:cNvSpPr/>
            <p:nvPr/>
          </p:nvSpPr>
          <p:spPr bwMode="auto">
            <a:xfrm>
              <a:off x="5082540" y="355949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DIFFMS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ED9FC4-B92D-32E0-7535-B5EFB0A23102}"/>
                </a:ext>
              </a:extLst>
            </p:cNvPr>
            <p:cNvSpPr/>
            <p:nvPr/>
          </p:nvSpPr>
          <p:spPr bwMode="auto">
            <a:xfrm>
              <a:off x="5905500" y="355949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BIT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4AEC5E-3E4D-8E31-49AA-0B1E59B9CC0B}"/>
                </a:ext>
              </a:extLst>
            </p:cNvPr>
            <p:cNvSpPr/>
            <p:nvPr/>
          </p:nvSpPr>
          <p:spPr bwMode="auto">
            <a:xfrm>
              <a:off x="6728460" y="355949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lang="en-US" sz="1400" dirty="0">
                  <a:latin typeface="Arial" charset="0"/>
                </a:rPr>
                <a:t>RZE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34D1E2-547F-3FC2-607C-5738E62E7E30}"/>
                </a:ext>
              </a:extLst>
            </p:cNvPr>
            <p:cNvSpPr/>
            <p:nvPr/>
          </p:nvSpPr>
          <p:spPr bwMode="auto">
            <a:xfrm>
              <a:off x="7551420" y="3659204"/>
              <a:ext cx="274320" cy="36576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O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2CEAE5-BE36-34CD-E2D4-1DF4C049C57B}"/>
                </a:ext>
              </a:extLst>
            </p:cNvPr>
            <p:cNvSpPr/>
            <p:nvPr/>
          </p:nvSpPr>
          <p:spPr bwMode="auto">
            <a:xfrm>
              <a:off x="4533900" y="3650932"/>
              <a:ext cx="274320" cy="36576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I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D649B21-9147-30D9-BF51-954CE2E365C5}"/>
                </a:ext>
              </a:extLst>
            </p:cNvPr>
            <p:cNvCxnSpPr>
              <a:stCxn id="13" idx="3"/>
              <a:endCxn id="14" idx="1"/>
            </p:cNvCxnSpPr>
            <p:nvPr/>
          </p:nvCxnSpPr>
          <p:spPr bwMode="auto">
            <a:xfrm>
              <a:off x="6454140" y="3833812"/>
              <a:ext cx="274320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DB7CCB8-844C-F284-EA7D-11E1B30F747C}"/>
                </a:ext>
              </a:extLst>
            </p:cNvPr>
            <p:cNvCxnSpPr>
              <a:cxnSpLocks/>
              <a:stCxn id="14" idx="3"/>
            </p:cNvCxnSpPr>
            <p:nvPr/>
          </p:nvCxnSpPr>
          <p:spPr bwMode="auto">
            <a:xfrm>
              <a:off x="7277100" y="3833812"/>
              <a:ext cx="274320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9A6DD08-FD40-9AE0-6DF0-1C73C868CE5A}"/>
                </a:ext>
              </a:extLst>
            </p:cNvPr>
            <p:cNvCxnSpPr>
              <a:cxnSpLocks/>
              <a:stCxn id="9" idx="3"/>
              <a:endCxn id="13" idx="1"/>
            </p:cNvCxnSpPr>
            <p:nvPr/>
          </p:nvCxnSpPr>
          <p:spPr bwMode="auto">
            <a:xfrm>
              <a:off x="5631180" y="3833812"/>
              <a:ext cx="274320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1DE7577-A89D-334A-FF13-3BDA71130924}"/>
                </a:ext>
              </a:extLst>
            </p:cNvPr>
            <p:cNvCxnSpPr>
              <a:cxnSpLocks/>
              <a:stCxn id="16" idx="3"/>
              <a:endCxn id="9" idx="1"/>
            </p:cNvCxnSpPr>
            <p:nvPr/>
          </p:nvCxnSpPr>
          <p:spPr bwMode="auto">
            <a:xfrm>
              <a:off x="4808220" y="3833812"/>
              <a:ext cx="274320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9233564-262E-DC0F-9C37-865A488A1889}"/>
                </a:ext>
              </a:extLst>
            </p:cNvPr>
            <p:cNvSpPr/>
            <p:nvPr/>
          </p:nvSpPr>
          <p:spPr bwMode="auto">
            <a:xfrm>
              <a:off x="3817620" y="316325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RLE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2FE66A6-F17D-8867-A25D-FEE0A9B209C6}"/>
                </a:ext>
              </a:extLst>
            </p:cNvPr>
            <p:cNvSpPr/>
            <p:nvPr/>
          </p:nvSpPr>
          <p:spPr bwMode="auto">
            <a:xfrm>
              <a:off x="3726180" y="307181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RLE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D649807-D08D-44CA-4E64-4E3F412EBD47}"/>
                </a:ext>
              </a:extLst>
            </p:cNvPr>
            <p:cNvSpPr/>
            <p:nvPr/>
          </p:nvSpPr>
          <p:spPr bwMode="auto">
            <a:xfrm>
              <a:off x="3634740" y="298037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RLE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FDC106-0985-DFD1-CE4F-77E2D01AFF9E}"/>
                </a:ext>
              </a:extLst>
            </p:cNvPr>
            <p:cNvSpPr/>
            <p:nvPr/>
          </p:nvSpPr>
          <p:spPr bwMode="auto">
            <a:xfrm>
              <a:off x="3543300" y="2888932"/>
              <a:ext cx="548640" cy="548640"/>
            </a:xfrm>
            <a:prstGeom prst="rect">
              <a:avLst/>
            </a:prstGeom>
            <a:solidFill>
              <a:srgbClr val="FDF4CD"/>
            </a:solidFill>
            <a:ln w="1905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None/>
                <a:tabLst/>
              </a:pPr>
              <a:r>
                <a:rPr lang="en-US" sz="1400" dirty="0">
                  <a:latin typeface="Arial" charset="0"/>
                </a:rPr>
                <a:t>BIT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05EE5660-8B24-EF48-F436-BA30512DCBE7}"/>
                </a:ext>
              </a:extLst>
            </p:cNvPr>
            <p:cNvSpPr/>
            <p:nvPr/>
          </p:nvSpPr>
          <p:spPr bwMode="auto">
            <a:xfrm>
              <a:off x="4305300" y="3188398"/>
              <a:ext cx="990600" cy="577088"/>
            </a:xfrm>
            <a:prstGeom prst="arc">
              <a:avLst>
                <a:gd name="adj1" fmla="val 12568082"/>
                <a:gd name="adj2" fmla="val 0"/>
              </a:avLst>
            </a:prstGeom>
            <a:noFill/>
            <a:ln w="222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37D74CE1-74A0-B69D-766C-BDB00166799D}"/>
                </a:ext>
              </a:extLst>
            </p:cNvPr>
            <p:cNvSpPr/>
            <p:nvPr/>
          </p:nvSpPr>
          <p:spPr bwMode="auto">
            <a:xfrm>
              <a:off x="4297670" y="3034116"/>
              <a:ext cx="1849613" cy="807968"/>
            </a:xfrm>
            <a:prstGeom prst="arc">
              <a:avLst>
                <a:gd name="adj1" fmla="val 11724916"/>
                <a:gd name="adj2" fmla="val 112787"/>
              </a:avLst>
            </a:prstGeom>
            <a:noFill/>
            <a:ln w="222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F170C3B-B50D-2D63-67F9-BC6AD21998D0}"/>
                </a:ext>
              </a:extLst>
            </p:cNvPr>
            <p:cNvSpPr/>
            <p:nvPr/>
          </p:nvSpPr>
          <p:spPr bwMode="auto">
            <a:xfrm>
              <a:off x="4242975" y="2863515"/>
              <a:ext cx="2674630" cy="1153177"/>
            </a:xfrm>
            <a:prstGeom prst="arc">
              <a:avLst>
                <a:gd name="adj1" fmla="val 11691394"/>
                <a:gd name="adj2" fmla="val 42025"/>
              </a:avLst>
            </a:prstGeom>
            <a:noFill/>
            <a:ln w="222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Char char="n"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63509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4E16B-F53C-2F4A-BF4A-ED4441B2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Requantization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CD478-3A44-E5DF-220D-2EC1C202B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dequantize then quantize to </a:t>
            </a:r>
            <a:r>
              <a:rPr lang="en-US" dirty="0">
                <a:solidFill>
                  <a:srgbClr val="FF0000"/>
                </a:solidFill>
              </a:rPr>
              <a:t>new EB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Typical</a:t>
            </a:r>
            <a:r>
              <a:rPr lang="en-US" dirty="0"/>
              <a:t> quantizers </a:t>
            </a:r>
            <a:r>
              <a:rPr lang="en-US" dirty="0">
                <a:solidFill>
                  <a:srgbClr val="0070C0"/>
                </a:solidFill>
              </a:rPr>
              <a:t>introduce error </a:t>
            </a:r>
            <a:r>
              <a:rPr lang="en-US" dirty="0"/>
              <a:t>via float operations</a:t>
            </a:r>
          </a:p>
          <a:p>
            <a:pPr lvl="1"/>
            <a:r>
              <a:rPr lang="en-US" dirty="0"/>
              <a:t>Error propagates through multiple </a:t>
            </a:r>
            <a:r>
              <a:rPr lang="en-US" dirty="0" err="1"/>
              <a:t>requantizations</a:t>
            </a:r>
            <a:endParaRPr lang="en-US" dirty="0"/>
          </a:p>
          <a:p>
            <a:r>
              <a:rPr lang="en-US" dirty="0"/>
              <a:t>Cortado </a:t>
            </a:r>
            <a:r>
              <a:rPr lang="en-US" dirty="0">
                <a:solidFill>
                  <a:srgbClr val="FF0000"/>
                </a:solidFill>
              </a:rPr>
              <a:t>modifies</a:t>
            </a:r>
            <a:r>
              <a:rPr lang="en-US" dirty="0"/>
              <a:t> SLEEK</a:t>
            </a:r>
            <a:r>
              <a:rPr lang="en-US" baseline="30000" dirty="0"/>
              <a:t>1</a:t>
            </a:r>
            <a:r>
              <a:rPr lang="en-US" dirty="0"/>
              <a:t> to enable </a:t>
            </a:r>
            <a:r>
              <a:rPr lang="en-US" dirty="0" err="1">
                <a:solidFill>
                  <a:srgbClr val="FF0000"/>
                </a:solidFill>
              </a:rPr>
              <a:t>requantization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Round EB to nearest power of two</a:t>
            </a:r>
          </a:p>
          <a:p>
            <a:pPr lvl="1"/>
            <a:r>
              <a:rPr lang="en-US" dirty="0"/>
              <a:t>Use integer operations (</a:t>
            </a:r>
            <a:r>
              <a:rPr lang="en-US" dirty="0">
                <a:solidFill>
                  <a:srgbClr val="0070C0"/>
                </a:solidFill>
              </a:rPr>
              <a:t>no error propagation</a:t>
            </a:r>
            <a:r>
              <a:rPr lang="en-US" dirty="0"/>
              <a:t>)</a:t>
            </a:r>
          </a:p>
          <a:p>
            <a:r>
              <a:rPr lang="en-US" dirty="0" err="1">
                <a:solidFill>
                  <a:srgbClr val="FF0000"/>
                </a:solidFill>
              </a:rPr>
              <a:t>Requantized</a:t>
            </a:r>
            <a:r>
              <a:rPr lang="en-US" dirty="0"/>
              <a:t> value == </a:t>
            </a:r>
            <a:r>
              <a:rPr lang="en-US" dirty="0">
                <a:solidFill>
                  <a:srgbClr val="0070C0"/>
                </a:solidFill>
              </a:rPr>
              <a:t>directly-quantized</a:t>
            </a:r>
            <a:r>
              <a:rPr lang="en-US" dirty="0"/>
              <a:t> value</a:t>
            </a:r>
          </a:p>
          <a:p>
            <a:r>
              <a:rPr lang="en-US" dirty="0"/>
              <a:t>More details in full Cortado paper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ACF64-E97A-6A57-7AE6-01C840F1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76A7E-1E1D-3646-C815-72E5347FD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2CE46E-14A4-F3C7-D296-3C7CF69794F9}"/>
              </a:ext>
            </a:extLst>
          </p:cNvPr>
          <p:cNvSpPr txBox="1"/>
          <p:nvPr/>
        </p:nvSpPr>
        <p:spPr>
          <a:xfrm>
            <a:off x="852582" y="5529720"/>
            <a:ext cx="7435659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1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A. M.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Akathoott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A. Rodriguez, and M. Burtscher. "SLEEK: Compressing Memory Copies for Floating-Point Data on GPUs." IPDPS 2026. May 2026. 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doi.org/10.1109/IPDPS65963.2026.00022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22261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043E9AF-AE30-10E5-8F41-84C21F2F760B}"/>
              </a:ext>
            </a:extLst>
          </p:cNvPr>
          <p:cNvSpPr txBox="1"/>
          <p:nvPr/>
        </p:nvSpPr>
        <p:spPr>
          <a:xfrm>
            <a:off x="6236720" y="190138"/>
            <a:ext cx="2819400" cy="11310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11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B1061A-712E-1BBC-DA88-D35F5BA3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Encode and Store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F92F2D-80CD-67DD-FF62-962BE2EF3D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43200"/>
                <a:ext cx="8382000" cy="3060701"/>
              </a:xfrm>
            </p:spPr>
            <p:txBody>
              <a:bodyPr/>
              <a:lstStyle/>
              <a:p>
                <a:r>
                  <a:rPr lang="en-US" dirty="0"/>
                  <a:t>Server stores a few</a:t>
                </a:r>
                <a:r>
                  <a:rPr lang="en-US" dirty="0">
                    <a:solidFill>
                      <a:srgbClr val="0070C0"/>
                    </a:solidFill>
                  </a:rPr>
                  <a:t> compressed copies </a:t>
                </a:r>
                <a:r>
                  <a:rPr lang="en-US" dirty="0"/>
                  <a:t>of the file quantized at different EBs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Multiple copies speed up file-read time for coarse EBs</a:t>
                </a:r>
              </a:p>
              <a:p>
                <a:r>
                  <a:rPr lang="en-US" dirty="0"/>
                  <a:t>This step is performed </a:t>
                </a:r>
                <a:r>
                  <a:rPr lang="en-US" dirty="0">
                    <a:solidFill>
                      <a:srgbClr val="0070C0"/>
                    </a:solidFill>
                  </a:rPr>
                  <a:t>offline</a:t>
                </a:r>
              </a:p>
              <a:p>
                <a:r>
                  <a:rPr lang="en-US" dirty="0"/>
                  <a:t>Clients can access any power-of-two EB ≥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Including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meaning lossless compression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F92F2D-80CD-67DD-FF62-962BE2EF3D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43200"/>
                <a:ext cx="8382000" cy="3060701"/>
              </a:xfrm>
              <a:blipFill>
                <a:blip r:embed="rId3"/>
                <a:stretch>
                  <a:fillRect l="-1309" t="-2390" b="-4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28CC9-54A7-D2E4-D1FC-9EF504D5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C5A7F2-9C52-4D5E-D7B2-F35D2F88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6A40A7-0175-AC8E-CA3C-65E5E8237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612" y="1726436"/>
            <a:ext cx="5181600" cy="8295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D9AD6BC-479A-CB57-B7B6-47AA58A74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4600" y="227878"/>
            <a:ext cx="2643639" cy="105485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928F9C4-D875-8F46-F8C4-3C7E70FDD122}"/>
              </a:ext>
            </a:extLst>
          </p:cNvPr>
          <p:cNvSpPr/>
          <p:nvPr/>
        </p:nvSpPr>
        <p:spPr bwMode="auto">
          <a:xfrm>
            <a:off x="6282439" y="433026"/>
            <a:ext cx="1143000" cy="82391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41051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D9F3444-F18A-FC03-6E90-43CEEBB70885}"/>
              </a:ext>
            </a:extLst>
          </p:cNvPr>
          <p:cNvSpPr/>
          <p:nvPr/>
        </p:nvSpPr>
        <p:spPr bwMode="auto">
          <a:xfrm>
            <a:off x="3727589" y="4380969"/>
            <a:ext cx="1530211" cy="1126294"/>
          </a:xfrm>
          <a:prstGeom prst="roundRect">
            <a:avLst/>
          </a:prstGeom>
          <a:solidFill>
            <a:srgbClr val="F8CECC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Initial Receive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28609C61-72AE-A083-4114-3CE27B5E9BCF}"/>
              </a:ext>
            </a:extLst>
          </p:cNvPr>
          <p:cNvSpPr/>
          <p:nvPr/>
        </p:nvSpPr>
        <p:spPr bwMode="auto">
          <a:xfrm>
            <a:off x="1565928" y="2085274"/>
            <a:ext cx="5582035" cy="1097922"/>
          </a:xfrm>
          <a:prstGeom prst="roundRect">
            <a:avLst/>
          </a:prstGeom>
          <a:solidFill>
            <a:srgbClr val="DAE8FC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Initial Send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E21AB-7404-9808-BF58-31721B80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Send/Receive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57AF-711D-3C7C-3306-E60A83FB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1D362-2512-271F-3CDA-0CCFE08E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1F0E9-6851-505E-7C09-AF3BCDDBB56D}"/>
              </a:ext>
            </a:extLst>
          </p:cNvPr>
          <p:cNvSpPr txBox="1"/>
          <p:nvPr/>
        </p:nvSpPr>
        <p:spPr>
          <a:xfrm>
            <a:off x="6236720" y="193258"/>
            <a:ext cx="2819400" cy="11310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1100" dirty="0">
              <a:latin typeface="+mn-lt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FB76861-EFF8-D68A-2568-1453F0899C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4600" y="228600"/>
            <a:ext cx="2643639" cy="105485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1296F61-FB81-C994-772B-D608E4DAACEA}"/>
              </a:ext>
            </a:extLst>
          </p:cNvPr>
          <p:cNvSpPr/>
          <p:nvPr/>
        </p:nvSpPr>
        <p:spPr bwMode="auto">
          <a:xfrm>
            <a:off x="7270050" y="405503"/>
            <a:ext cx="1722120" cy="52139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25256F-F19A-980E-B330-7E621C7E65A0}"/>
              </a:ext>
            </a:extLst>
          </p:cNvPr>
          <p:cNvSpPr txBox="1"/>
          <p:nvPr/>
        </p:nvSpPr>
        <p:spPr>
          <a:xfrm>
            <a:off x="382719" y="1965654"/>
            <a:ext cx="989623" cy="1606594"/>
          </a:xfrm>
          <a:prstGeom prst="rect">
            <a:avLst/>
          </a:prstGeom>
          <a:solidFill>
            <a:srgbClr val="E6E6E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dirty="0"/>
              <a:t>Storage</a:t>
            </a:r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: Folded Corner 31">
                <a:extLst>
                  <a:ext uri="{FF2B5EF4-FFF2-40B4-BE49-F238E27FC236}">
                    <a16:creationId xmlns:a16="http://schemas.microsoft.com/office/drawing/2014/main" id="{DE7F09A4-445D-75BF-E96A-CE188CA3A468}"/>
                  </a:ext>
                </a:extLst>
              </p:cNvPr>
              <p:cNvSpPr/>
              <p:nvPr/>
            </p:nvSpPr>
            <p:spPr bwMode="auto">
              <a:xfrm rot="10800000" flipH="1">
                <a:off x="576306" y="2289818"/>
                <a:ext cx="605492" cy="730633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marR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None/>
                  <a:tabLst/>
                </a:pPr>
                <a:r>
                  <a:rPr lang="en-US" sz="1100" dirty="0"/>
                  <a:t>Server File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sz="1100" dirty="0"/>
                  <a:t>)</a:t>
                </a:r>
              </a:p>
            </p:txBody>
          </p:sp>
        </mc:Choice>
        <mc:Fallback xmlns="">
          <p:sp>
            <p:nvSpPr>
              <p:cNvPr id="32" name="Rectangle: Folded Corner 31">
                <a:extLst>
                  <a:ext uri="{FF2B5EF4-FFF2-40B4-BE49-F238E27FC236}">
                    <a16:creationId xmlns:a16="http://schemas.microsoft.com/office/drawing/2014/main" id="{DE7F09A4-445D-75BF-E96A-CE188CA3A4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576306" y="2289818"/>
                <a:ext cx="605492" cy="730633"/>
              </a:xfrm>
              <a:prstGeom prst="foldedCorner">
                <a:avLst>
                  <a:gd name="adj" fmla="val 17793"/>
                </a:avLst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: Folded Corner 33">
                <a:extLst>
                  <a:ext uri="{FF2B5EF4-FFF2-40B4-BE49-F238E27FC236}">
                    <a16:creationId xmlns:a16="http://schemas.microsoft.com/office/drawing/2014/main" id="{43411E74-BD01-E22F-0771-ABDE9D9D5F97}"/>
                  </a:ext>
                </a:extLst>
              </p:cNvPr>
              <p:cNvSpPr/>
              <p:nvPr/>
            </p:nvSpPr>
            <p:spPr bwMode="auto">
              <a:xfrm rot="10800000" flipH="1">
                <a:off x="622113" y="3076886"/>
                <a:ext cx="510834" cy="422493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4" name="Rectangle: Folded Corner 33">
                <a:extLst>
                  <a:ext uri="{FF2B5EF4-FFF2-40B4-BE49-F238E27FC236}">
                    <a16:creationId xmlns:a16="http://schemas.microsoft.com/office/drawing/2014/main" id="{43411E74-BD01-E22F-0771-ABDE9D9D5F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622113" y="3076886"/>
                <a:ext cx="510834" cy="422493"/>
              </a:xfrm>
              <a:prstGeom prst="foldedCorner">
                <a:avLst>
                  <a:gd name="adj" fmla="val 17793"/>
                </a:avLst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69DD432-E9D8-E7F1-EE23-FE81E2CE921F}"/>
              </a:ext>
            </a:extLst>
          </p:cNvPr>
          <p:cNvSpPr/>
          <p:nvPr/>
        </p:nvSpPr>
        <p:spPr bwMode="auto">
          <a:xfrm>
            <a:off x="1610342" y="2539631"/>
            <a:ext cx="1104466" cy="452484"/>
          </a:xfrm>
          <a:prstGeom prst="roundRect">
            <a:avLst/>
          </a:prstGeom>
          <a:solidFill>
            <a:srgbClr val="A9C4E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Decompress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8428512F-6F71-D67F-EA23-09E056267FCC}"/>
                  </a:ext>
                </a:extLst>
              </p:cNvPr>
              <p:cNvSpPr/>
              <p:nvPr/>
            </p:nvSpPr>
            <p:spPr bwMode="auto">
              <a:xfrm>
                <a:off x="3795164" y="2466274"/>
                <a:ext cx="1104466" cy="593550"/>
              </a:xfrm>
              <a:prstGeom prst="roundRect">
                <a:avLst/>
              </a:prstGeom>
              <a:solidFill>
                <a:srgbClr val="A9C4EB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None/>
                </a:pPr>
                <a:r>
                  <a:rPr lang="en-US" sz="1200" dirty="0"/>
                  <a:t>Requantize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8428512F-6F71-D67F-EA23-09E056267F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95164" y="2466274"/>
                <a:ext cx="1104466" cy="59355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08FF9EC1-9D54-669C-9AB6-419C3E3BE554}"/>
              </a:ext>
            </a:extLst>
          </p:cNvPr>
          <p:cNvSpPr/>
          <p:nvPr/>
        </p:nvSpPr>
        <p:spPr bwMode="auto">
          <a:xfrm>
            <a:off x="5978850" y="2436573"/>
            <a:ext cx="1104466" cy="652952"/>
          </a:xfrm>
          <a:prstGeom prst="roundRect">
            <a:avLst/>
          </a:prstGeom>
          <a:solidFill>
            <a:srgbClr val="A9C4E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sz="1200" dirty="0"/>
              <a:t>Compress and send to client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AC384A1-57EB-4725-E735-4A2161ED64D6}"/>
              </a:ext>
            </a:extLst>
          </p:cNvPr>
          <p:cNvCxnSpPr>
            <a:cxnSpLocks/>
            <a:stCxn id="32" idx="3"/>
            <a:endCxn id="40" idx="1"/>
          </p:cNvCxnSpPr>
          <p:nvPr/>
        </p:nvCxnSpPr>
        <p:spPr bwMode="auto">
          <a:xfrm>
            <a:off x="1181798" y="2655134"/>
            <a:ext cx="428544" cy="110739"/>
          </a:xfrm>
          <a:prstGeom prst="bentConnector3">
            <a:avLst>
              <a:gd name="adj1" fmla="val 62225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5D0AAD4-751C-C2C1-9213-508177EF6FC1}"/>
              </a:ext>
            </a:extLst>
          </p:cNvPr>
          <p:cNvCxnSpPr>
            <a:cxnSpLocks/>
            <a:endCxn id="6" idx="5"/>
          </p:cNvCxnSpPr>
          <p:nvPr/>
        </p:nvCxnSpPr>
        <p:spPr bwMode="auto">
          <a:xfrm flipV="1">
            <a:off x="2714808" y="2763049"/>
            <a:ext cx="332751" cy="2824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E388E74-A84E-0EE8-7F45-59BE5471C477}"/>
              </a:ext>
            </a:extLst>
          </p:cNvPr>
          <p:cNvCxnSpPr>
            <a:cxnSpLocks/>
            <a:stCxn id="6" idx="2"/>
          </p:cNvCxnSpPr>
          <p:nvPr/>
        </p:nvCxnSpPr>
        <p:spPr bwMode="auto">
          <a:xfrm>
            <a:off x="3462413" y="2763049"/>
            <a:ext cx="333887" cy="2824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FA9D1BC-3058-6C71-8FA5-9F5CE63901CA}"/>
              </a:ext>
            </a:extLst>
          </p:cNvPr>
          <p:cNvCxnSpPr>
            <a:cxnSpLocks/>
            <a:stCxn id="42" idx="3"/>
            <a:endCxn id="13" idx="5"/>
          </p:cNvCxnSpPr>
          <p:nvPr/>
        </p:nvCxnSpPr>
        <p:spPr bwMode="auto">
          <a:xfrm>
            <a:off x="4899630" y="2763049"/>
            <a:ext cx="361089" cy="0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A73C258-BBC6-F68D-BF41-6DF5B6A8842A}"/>
              </a:ext>
            </a:extLst>
          </p:cNvPr>
          <p:cNvCxnSpPr>
            <a:cxnSpLocks/>
            <a:stCxn id="13" idx="2"/>
            <a:endCxn id="46" idx="1"/>
          </p:cNvCxnSpPr>
          <p:nvPr/>
        </p:nvCxnSpPr>
        <p:spPr bwMode="auto">
          <a:xfrm>
            <a:off x="5675573" y="2763049"/>
            <a:ext cx="303277" cy="0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: Folded Corner 59">
                <a:extLst>
                  <a:ext uri="{FF2B5EF4-FFF2-40B4-BE49-F238E27FC236}">
                    <a16:creationId xmlns:a16="http://schemas.microsoft.com/office/drawing/2014/main" id="{837327B2-F044-9F82-EAA1-E32BDBE9C493}"/>
                  </a:ext>
                </a:extLst>
              </p:cNvPr>
              <p:cNvSpPr/>
              <p:nvPr/>
            </p:nvSpPr>
            <p:spPr bwMode="auto">
              <a:xfrm rot="10800000" flipH="1">
                <a:off x="7288485" y="2406302"/>
                <a:ext cx="605492" cy="730633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marR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None/>
                  <a:tabLst/>
                </a:pPr>
                <a:r>
                  <a:rPr lang="en-US" sz="1100" dirty="0"/>
                  <a:t>Init File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100" dirty="0"/>
                  <a:t>)</a:t>
                </a:r>
              </a:p>
            </p:txBody>
          </p:sp>
        </mc:Choice>
        <mc:Fallback xmlns="">
          <p:sp>
            <p:nvSpPr>
              <p:cNvPr id="60" name="Rectangle: Folded Corner 59">
                <a:extLst>
                  <a:ext uri="{FF2B5EF4-FFF2-40B4-BE49-F238E27FC236}">
                    <a16:creationId xmlns:a16="http://schemas.microsoft.com/office/drawing/2014/main" id="{837327B2-F044-9F82-EAA1-E32BDBE9C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7288485" y="2406302"/>
                <a:ext cx="605492" cy="730633"/>
              </a:xfrm>
              <a:prstGeom prst="foldedCorner">
                <a:avLst>
                  <a:gd name="adj" fmla="val 17793"/>
                </a:avLst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324F425-1C7D-8B2F-DA08-4050239B6F67}"/>
              </a:ext>
            </a:extLst>
          </p:cNvPr>
          <p:cNvCxnSpPr>
            <a:cxnSpLocks/>
          </p:cNvCxnSpPr>
          <p:nvPr/>
        </p:nvCxnSpPr>
        <p:spPr bwMode="auto">
          <a:xfrm flipV="1">
            <a:off x="7070409" y="2771618"/>
            <a:ext cx="236864" cy="2824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: Folded Corner 62">
                <a:extLst>
                  <a:ext uri="{FF2B5EF4-FFF2-40B4-BE49-F238E27FC236}">
                    <a16:creationId xmlns:a16="http://schemas.microsoft.com/office/drawing/2014/main" id="{4577293B-1277-B7A5-E11B-E0007F40B8CA}"/>
                  </a:ext>
                </a:extLst>
              </p:cNvPr>
              <p:cNvSpPr/>
              <p:nvPr/>
            </p:nvSpPr>
            <p:spPr bwMode="auto">
              <a:xfrm rot="10800000" flipH="1">
                <a:off x="2975708" y="4711617"/>
                <a:ext cx="605492" cy="730633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marR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None/>
                  <a:tabLst/>
                </a:pPr>
                <a:r>
                  <a:rPr lang="en-US" sz="1100" dirty="0"/>
                  <a:t>Init File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100" dirty="0"/>
                  <a:t>)</a:t>
                </a:r>
              </a:p>
            </p:txBody>
          </p:sp>
        </mc:Choice>
        <mc:Fallback xmlns="">
          <p:sp>
            <p:nvSpPr>
              <p:cNvPr id="63" name="Rectangle: Folded Corner 62">
                <a:extLst>
                  <a:ext uri="{FF2B5EF4-FFF2-40B4-BE49-F238E27FC236}">
                    <a16:creationId xmlns:a16="http://schemas.microsoft.com/office/drawing/2014/main" id="{4577293B-1277-B7A5-E11B-E0007F40B8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2975708" y="4711617"/>
                <a:ext cx="605492" cy="730633"/>
              </a:xfrm>
              <a:prstGeom prst="foldedCorner">
                <a:avLst>
                  <a:gd name="adj" fmla="val 17793"/>
                </a:avLst>
              </a:prstGeom>
              <a:blipFill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7C80BF6D-4E79-13F8-EA58-35EC4EB13A50}"/>
              </a:ext>
            </a:extLst>
          </p:cNvPr>
          <p:cNvSpPr/>
          <p:nvPr/>
        </p:nvSpPr>
        <p:spPr bwMode="auto">
          <a:xfrm>
            <a:off x="3818435" y="4766355"/>
            <a:ext cx="1342466" cy="628054"/>
          </a:xfrm>
          <a:prstGeom prst="roundRect">
            <a:avLst/>
          </a:prstGeom>
          <a:solidFill>
            <a:srgbClr val="F19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Decompress and dequantize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: Folded Corner 66">
                <a:extLst>
                  <a:ext uri="{FF2B5EF4-FFF2-40B4-BE49-F238E27FC236}">
                    <a16:creationId xmlns:a16="http://schemas.microsoft.com/office/drawing/2014/main" id="{1DC226E9-9AFE-7516-441F-8466446B1198}"/>
                  </a:ext>
                </a:extLst>
              </p:cNvPr>
              <p:cNvSpPr/>
              <p:nvPr/>
            </p:nvSpPr>
            <p:spPr bwMode="auto">
              <a:xfrm rot="10800000" flipH="1">
                <a:off x="5398136" y="4718816"/>
                <a:ext cx="605492" cy="723434"/>
              </a:xfrm>
              <a:prstGeom prst="foldedCorner">
                <a:avLst>
                  <a:gd name="adj" fmla="val 17793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7" name="Rectangle: Folded Corner 66">
                <a:extLst>
                  <a:ext uri="{FF2B5EF4-FFF2-40B4-BE49-F238E27FC236}">
                    <a16:creationId xmlns:a16="http://schemas.microsoft.com/office/drawing/2014/main" id="{1DC226E9-9AFE-7516-441F-8466446B11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5398136" y="4718816"/>
                <a:ext cx="605492" cy="723434"/>
              </a:xfrm>
              <a:prstGeom prst="foldedCorner">
                <a:avLst>
                  <a:gd name="adj" fmla="val 17793"/>
                </a:avLst>
              </a:prstGeom>
              <a:blipFill>
                <a:blip r:embed="rId8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4C74A95-35E6-5231-0438-1115D1081F9E}"/>
              </a:ext>
            </a:extLst>
          </p:cNvPr>
          <p:cNvSpPr txBox="1">
            <a:spLocks/>
          </p:cNvSpPr>
          <p:nvPr/>
        </p:nvSpPr>
        <p:spPr bwMode="auto">
          <a:xfrm>
            <a:off x="381000" y="3681578"/>
            <a:ext cx="8226425" cy="75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7B7BD1"/>
              </a:buClr>
              <a:buSzPct val="95000"/>
              <a:buFont typeface="Wingdings" pitchFamily="2" charset="2"/>
              <a:buChar char="§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8282D4"/>
              </a:buClr>
              <a:buSzPct val="9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A8AD6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Client</a:t>
            </a:r>
            <a:r>
              <a:rPr lang="en-US" kern="0" dirty="0">
                <a:solidFill>
                  <a:srgbClr val="FF0000"/>
                </a:solidFill>
              </a:rPr>
              <a:t> receives initial </a:t>
            </a:r>
            <a:r>
              <a:rPr lang="en-US" kern="0" dirty="0"/>
              <a:t>file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5EB0AB68-98B5-E355-0396-AD10D7483B3F}"/>
              </a:ext>
            </a:extLst>
          </p:cNvPr>
          <p:cNvCxnSpPr>
            <a:cxnSpLocks/>
            <a:stCxn id="63" idx="3"/>
            <a:endCxn id="65" idx="1"/>
          </p:cNvCxnSpPr>
          <p:nvPr/>
        </p:nvCxnSpPr>
        <p:spPr bwMode="auto">
          <a:xfrm>
            <a:off x="3581200" y="5076933"/>
            <a:ext cx="237235" cy="3449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10680E-8A2E-DFD8-BF25-B308FA0E0DA8}"/>
              </a:ext>
            </a:extLst>
          </p:cNvPr>
          <p:cNvCxnSpPr>
            <a:cxnSpLocks/>
            <a:stCxn id="65" idx="3"/>
            <a:endCxn id="67" idx="1"/>
          </p:cNvCxnSpPr>
          <p:nvPr/>
        </p:nvCxnSpPr>
        <p:spPr bwMode="auto">
          <a:xfrm>
            <a:off x="5160901" y="5080382"/>
            <a:ext cx="237235" cy="151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4D1DB6-B145-6B23-335D-DE211973CF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323975"/>
                <a:ext cx="8226425" cy="754155"/>
              </a:xfrm>
            </p:spPr>
            <p:txBody>
              <a:bodyPr/>
              <a:lstStyle/>
              <a:p>
                <a:r>
                  <a:rPr lang="en-US" dirty="0"/>
                  <a:t>Client requests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dirty="0"/>
                  <a:t>: server </a:t>
                </a:r>
                <a:r>
                  <a:rPr lang="en-US" dirty="0">
                    <a:solidFill>
                      <a:srgbClr val="0070C0"/>
                    </a:solidFill>
                  </a:rPr>
                  <a:t>sends initial </a:t>
                </a:r>
                <a:r>
                  <a:rPr lang="en-US" dirty="0"/>
                  <a:t>file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4D1DB6-B145-6B23-335D-DE211973CF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323975"/>
                <a:ext cx="8226425" cy="754155"/>
              </a:xfrm>
              <a:blipFill>
                <a:blip r:embed="rId11"/>
                <a:stretch>
                  <a:fillRect l="-1334" t="-6452"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5B7AAD0-6D92-7674-B612-3E8FCD8F3195}"/>
              </a:ext>
            </a:extLst>
          </p:cNvPr>
          <p:cNvCxnSpPr>
            <a:cxnSpLocks/>
            <a:stCxn id="93" idx="3"/>
            <a:endCxn id="63" idx="1"/>
          </p:cNvCxnSpPr>
          <p:nvPr/>
        </p:nvCxnSpPr>
        <p:spPr bwMode="auto">
          <a:xfrm>
            <a:off x="2718299" y="5076933"/>
            <a:ext cx="257409" cy="0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90D2B955-398A-28B7-5D0F-E5C67CA8C2A6}"/>
              </a:ext>
            </a:extLst>
          </p:cNvPr>
          <p:cNvSpPr txBox="1"/>
          <p:nvPr/>
        </p:nvSpPr>
        <p:spPr>
          <a:xfrm>
            <a:off x="1524000" y="4938433"/>
            <a:ext cx="119429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US" sz="1200" dirty="0"/>
              <a:t>From server…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4E88724-CDFA-9536-AF7B-B1C382FC3069}"/>
              </a:ext>
            </a:extLst>
          </p:cNvPr>
          <p:cNvSpPr txBox="1"/>
          <p:nvPr/>
        </p:nvSpPr>
        <p:spPr>
          <a:xfrm>
            <a:off x="8090952" y="2633118"/>
            <a:ext cx="91409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US" sz="1200" dirty="0"/>
              <a:t>To client…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FE9A3589-D7B6-9F57-F4DF-C8810D627BA4}"/>
              </a:ext>
            </a:extLst>
          </p:cNvPr>
          <p:cNvCxnSpPr>
            <a:cxnSpLocks/>
            <a:stCxn id="60" idx="3"/>
            <a:endCxn id="98" idx="1"/>
          </p:cNvCxnSpPr>
          <p:nvPr/>
        </p:nvCxnSpPr>
        <p:spPr bwMode="auto">
          <a:xfrm>
            <a:off x="7893977" y="2771618"/>
            <a:ext cx="196975" cy="0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arallelogram 5">
                <a:extLst>
                  <a:ext uri="{FF2B5EF4-FFF2-40B4-BE49-F238E27FC236}">
                    <a16:creationId xmlns:a16="http://schemas.microsoft.com/office/drawing/2014/main" id="{FA3A1CAF-27F9-1FD6-6D60-73C224A4D3B3}"/>
                  </a:ext>
                </a:extLst>
              </p:cNvPr>
              <p:cNvSpPr/>
              <p:nvPr/>
            </p:nvSpPr>
            <p:spPr bwMode="auto">
              <a:xfrm>
                <a:off x="2988286" y="2525958"/>
                <a:ext cx="533400" cy="474182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14288" indent="-14288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Parallelogram 5">
                <a:extLst>
                  <a:ext uri="{FF2B5EF4-FFF2-40B4-BE49-F238E27FC236}">
                    <a16:creationId xmlns:a16="http://schemas.microsoft.com/office/drawing/2014/main" id="{FA3A1CAF-27F9-1FD6-6D60-73C224A4D3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8286" y="2525958"/>
                <a:ext cx="533400" cy="474182"/>
              </a:xfrm>
              <a:prstGeom prst="parallelogram">
                <a:avLst/>
              </a:prstGeom>
              <a:blipFill>
                <a:blip r:embed="rId1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912A1E9E-8E82-0AAB-070B-4973355E1ED9}"/>
                  </a:ext>
                </a:extLst>
              </p:cNvPr>
              <p:cNvSpPr/>
              <p:nvPr/>
            </p:nvSpPr>
            <p:spPr bwMode="auto">
              <a:xfrm>
                <a:off x="5201446" y="2525958"/>
                <a:ext cx="533400" cy="474182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14288" indent="-14288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912A1E9E-8E82-0AAB-070B-4973355E1E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1446" y="2525958"/>
                <a:ext cx="533400" cy="474182"/>
              </a:xfrm>
              <a:prstGeom prst="parallelogram">
                <a:avLst/>
              </a:prstGeom>
              <a:blipFill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25534FE-91F6-EAAA-D9F5-8249E5E31009}"/>
              </a:ext>
            </a:extLst>
          </p:cNvPr>
          <p:cNvSpPr txBox="1"/>
          <p:nvPr/>
        </p:nvSpPr>
        <p:spPr>
          <a:xfrm>
            <a:off x="6903726" y="3695501"/>
            <a:ext cx="1676401" cy="147117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487488">
              <a:buNone/>
            </a:pPr>
            <a:r>
              <a:rPr lang="en-US" sz="1100" b="1" dirty="0"/>
              <a:t>Legend</a:t>
            </a:r>
          </a:p>
          <a:p>
            <a:pPr algn="ctr" defTabSz="1487488">
              <a:buNone/>
            </a:pPr>
            <a:endParaRPr lang="en-US" sz="1050" dirty="0"/>
          </a:p>
          <a:p>
            <a:pPr algn="ctr" defTabSz="1487488">
              <a:buNone/>
            </a:pPr>
            <a:r>
              <a:rPr lang="en-US" sz="1050" dirty="0"/>
              <a:t>       compressed file</a:t>
            </a:r>
          </a:p>
          <a:p>
            <a:pPr algn="ctr" defTabSz="1487488">
              <a:buNone/>
            </a:pPr>
            <a:endParaRPr lang="en-US" sz="900" dirty="0"/>
          </a:p>
          <a:p>
            <a:pPr algn="ctr" defTabSz="1487488">
              <a:buNone/>
            </a:pPr>
            <a:r>
              <a:rPr lang="en-US" sz="1050" dirty="0"/>
              <a:t>           uncompressed file</a:t>
            </a:r>
          </a:p>
          <a:p>
            <a:pPr algn="ctr" defTabSz="1487488">
              <a:buNone/>
            </a:pPr>
            <a:endParaRPr lang="en-US" sz="1050" dirty="0"/>
          </a:p>
          <a:p>
            <a:pPr algn="ctr" defTabSz="1487488">
              <a:buNone/>
            </a:pPr>
            <a:r>
              <a:rPr lang="en-US" sz="1050" dirty="0"/>
              <a:t>           on-the-fly memory</a:t>
            </a:r>
          </a:p>
          <a:p>
            <a:pPr algn="ctr" defTabSz="1487488">
              <a:buNone/>
            </a:pPr>
            <a:endParaRPr lang="en-US" sz="400" dirty="0"/>
          </a:p>
        </p:txBody>
      </p:sp>
      <p:sp>
        <p:nvSpPr>
          <p:cNvPr id="29" name="Rectangle: Folded Corner 28">
            <a:extLst>
              <a:ext uri="{FF2B5EF4-FFF2-40B4-BE49-F238E27FC236}">
                <a16:creationId xmlns:a16="http://schemas.microsoft.com/office/drawing/2014/main" id="{A9A38144-0ACF-1F88-6E34-91C8F1C9E72E}"/>
              </a:ext>
            </a:extLst>
          </p:cNvPr>
          <p:cNvSpPr/>
          <p:nvPr/>
        </p:nvSpPr>
        <p:spPr bwMode="auto">
          <a:xfrm rot="10800000" flipH="1">
            <a:off x="6992757" y="4429176"/>
            <a:ext cx="307562" cy="288998"/>
          </a:xfrm>
          <a:prstGeom prst="foldedCorner">
            <a:avLst>
              <a:gd name="adj" fmla="val 1779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>
              <a:buNone/>
            </a:pPr>
            <a:endParaRPr lang="en-US" sz="1000" dirty="0"/>
          </a:p>
        </p:txBody>
      </p:sp>
      <p:sp>
        <p:nvSpPr>
          <p:cNvPr id="31" name="Rectangle: Folded Corner 30">
            <a:extLst>
              <a:ext uri="{FF2B5EF4-FFF2-40B4-BE49-F238E27FC236}">
                <a16:creationId xmlns:a16="http://schemas.microsoft.com/office/drawing/2014/main" id="{480DE67C-9AFD-17AC-FCEC-7A87EDEBA8DB}"/>
              </a:ext>
            </a:extLst>
          </p:cNvPr>
          <p:cNvSpPr/>
          <p:nvPr/>
        </p:nvSpPr>
        <p:spPr bwMode="auto">
          <a:xfrm rot="10800000" flipH="1">
            <a:off x="6992759" y="4075756"/>
            <a:ext cx="307560" cy="269050"/>
          </a:xfrm>
          <a:prstGeom prst="foldedCorner">
            <a:avLst>
              <a:gd name="adj" fmla="val 17793"/>
            </a:avLst>
          </a:prstGeom>
          <a:solidFill>
            <a:srgbClr val="E1D5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>
              <a:buNone/>
            </a:pPr>
            <a:endParaRPr lang="en-US" sz="1000" dirty="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4084A3B4-8037-9D3A-4163-2A28E7AB8799}"/>
              </a:ext>
            </a:extLst>
          </p:cNvPr>
          <p:cNvSpPr/>
          <p:nvPr/>
        </p:nvSpPr>
        <p:spPr bwMode="auto">
          <a:xfrm>
            <a:off x="6992755" y="4793914"/>
            <a:ext cx="307564" cy="286621"/>
          </a:xfrm>
          <a:prstGeom prst="parallelogram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4288" indent="-14288"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80349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4" grpId="0" animBg="1"/>
      <p:bldP spid="40" grpId="0" animBg="1"/>
      <p:bldP spid="42" grpId="0" animBg="1"/>
      <p:bldP spid="46" grpId="0" animBg="1"/>
      <p:bldP spid="60" grpId="0" animBg="1"/>
      <p:bldP spid="63" grpId="0" animBg="1"/>
      <p:bldP spid="65" grpId="0" animBg="1"/>
      <p:bldP spid="67" grpId="0" animBg="1"/>
      <p:bldP spid="93" grpId="0"/>
      <p:bldP spid="98" grpId="0"/>
      <p:bldP spid="6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52A3E97-ED7B-7A5B-E6EE-67A044AAA658}"/>
              </a:ext>
            </a:extLst>
          </p:cNvPr>
          <p:cNvSpPr/>
          <p:nvPr/>
        </p:nvSpPr>
        <p:spPr bwMode="auto">
          <a:xfrm>
            <a:off x="2602818" y="4064843"/>
            <a:ext cx="4019716" cy="1615299"/>
          </a:xfrm>
          <a:prstGeom prst="roundRect">
            <a:avLst/>
          </a:prstGeom>
          <a:solidFill>
            <a:srgbClr val="F8CECC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Residual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Receive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3AE61AFC-54DC-860D-0989-1EF4F25D7382}"/>
              </a:ext>
            </a:extLst>
          </p:cNvPr>
          <p:cNvSpPr/>
          <p:nvPr/>
        </p:nvSpPr>
        <p:spPr bwMode="auto">
          <a:xfrm>
            <a:off x="1449557" y="1875972"/>
            <a:ext cx="5484643" cy="1365945"/>
          </a:xfrm>
          <a:prstGeom prst="roundRect">
            <a:avLst/>
          </a:prstGeom>
          <a:solidFill>
            <a:srgbClr val="DAE8FC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Residual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B71CB-7F60-D74D-63AE-EB803F68A138}"/>
              </a:ext>
            </a:extLst>
          </p:cNvPr>
          <p:cNvSpPr txBox="1"/>
          <p:nvPr/>
        </p:nvSpPr>
        <p:spPr>
          <a:xfrm>
            <a:off x="6244340" y="194666"/>
            <a:ext cx="2819400" cy="11310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11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416085-A588-6B98-6250-0DAA2392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Residual Send/Receive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B41E03-C5D7-3494-E339-AF84A6981A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23976"/>
                <a:ext cx="8526279" cy="653924"/>
              </a:xfrm>
            </p:spPr>
            <p:txBody>
              <a:bodyPr/>
              <a:lstStyle/>
              <a:p>
                <a:r>
                  <a:rPr lang="en-US" dirty="0"/>
                  <a:t>Client has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, requests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dirty="0"/>
                  <a:t>: server </a:t>
                </a:r>
                <a:r>
                  <a:rPr lang="en-US" dirty="0">
                    <a:solidFill>
                      <a:srgbClr val="0070C0"/>
                    </a:solidFill>
                  </a:rPr>
                  <a:t>sends residual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B41E03-C5D7-3494-E339-AF84A6981A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23976"/>
                <a:ext cx="8526279" cy="653924"/>
              </a:xfrm>
              <a:blipFill>
                <a:blip r:embed="rId3"/>
                <a:stretch>
                  <a:fillRect l="-1287" t="-11215" r="-357" b="-14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4E8E9-5389-B4F4-2381-76725EDF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6DF8F-C990-C5BD-526B-03BED1C1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2A59D75-282D-7BBB-D2C3-15848018B3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4600" y="226968"/>
            <a:ext cx="2658879" cy="106093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A5E52E4-7FBC-DF82-C7F2-5348A950AAEE}"/>
              </a:ext>
            </a:extLst>
          </p:cNvPr>
          <p:cNvSpPr/>
          <p:nvPr/>
        </p:nvSpPr>
        <p:spPr bwMode="auto">
          <a:xfrm>
            <a:off x="7261359" y="804710"/>
            <a:ext cx="1722120" cy="43973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7A5D7B8-552F-062C-180A-6A9C143126B7}"/>
              </a:ext>
            </a:extLst>
          </p:cNvPr>
          <p:cNvSpPr txBox="1">
            <a:spLocks/>
          </p:cNvSpPr>
          <p:nvPr/>
        </p:nvSpPr>
        <p:spPr bwMode="auto">
          <a:xfrm>
            <a:off x="457200" y="3468017"/>
            <a:ext cx="8226425" cy="58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7B7BD1"/>
              </a:buClr>
              <a:buSzPct val="95000"/>
              <a:buFont typeface="Wingdings" pitchFamily="2" charset="2"/>
              <a:buChar char="§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8282D4"/>
              </a:buClr>
              <a:buSzPct val="90000"/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8A8AD6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Client</a:t>
            </a:r>
            <a:r>
              <a:rPr lang="en-US" kern="0" dirty="0">
                <a:solidFill>
                  <a:srgbClr val="FF0000"/>
                </a:solidFill>
              </a:rPr>
              <a:t> receives and applies residual</a:t>
            </a:r>
            <a:endParaRPr lang="en-US" kern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A543D0-0F15-02A4-F6BB-458BC917AAA9}"/>
              </a:ext>
            </a:extLst>
          </p:cNvPr>
          <p:cNvSpPr txBox="1"/>
          <p:nvPr/>
        </p:nvSpPr>
        <p:spPr>
          <a:xfrm>
            <a:off x="340522" y="1875972"/>
            <a:ext cx="989623" cy="1606594"/>
          </a:xfrm>
          <a:prstGeom prst="rect">
            <a:avLst/>
          </a:prstGeom>
          <a:solidFill>
            <a:srgbClr val="E6E6E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dirty="0"/>
              <a:t>Storage</a:t>
            </a:r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Folded Corner 19">
                <a:extLst>
                  <a:ext uri="{FF2B5EF4-FFF2-40B4-BE49-F238E27FC236}">
                    <a16:creationId xmlns:a16="http://schemas.microsoft.com/office/drawing/2014/main" id="{54CE0677-80FA-37CA-1CB1-4AC9A9FABE3B}"/>
                  </a:ext>
                </a:extLst>
              </p:cNvPr>
              <p:cNvSpPr/>
              <p:nvPr/>
            </p:nvSpPr>
            <p:spPr bwMode="auto">
              <a:xfrm rot="10800000" flipH="1">
                <a:off x="579915" y="2200136"/>
                <a:ext cx="510835" cy="370322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marR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None/>
                  <a:tabLst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0" name="Rectangle: Folded Corner 19">
                <a:extLst>
                  <a:ext uri="{FF2B5EF4-FFF2-40B4-BE49-F238E27FC236}">
                    <a16:creationId xmlns:a16="http://schemas.microsoft.com/office/drawing/2014/main" id="{54CE0677-80FA-37CA-1CB1-4AC9A9FABE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579915" y="2200136"/>
                <a:ext cx="510835" cy="370322"/>
              </a:xfrm>
              <a:prstGeom prst="foldedCorner">
                <a:avLst>
                  <a:gd name="adj" fmla="val 17793"/>
                </a:avLst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Folded Corner 20">
                <a:extLst>
                  <a:ext uri="{FF2B5EF4-FFF2-40B4-BE49-F238E27FC236}">
                    <a16:creationId xmlns:a16="http://schemas.microsoft.com/office/drawing/2014/main" id="{CBB52672-BD05-30D0-AAE7-804949A34378}"/>
                  </a:ext>
                </a:extLst>
              </p:cNvPr>
              <p:cNvSpPr/>
              <p:nvPr/>
            </p:nvSpPr>
            <p:spPr bwMode="auto">
              <a:xfrm rot="10800000" flipH="1">
                <a:off x="553493" y="2666421"/>
                <a:ext cx="597828" cy="736330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:r>
                  <a:rPr lang="en-US" sz="1100" dirty="0"/>
                  <a:t>Server File</a:t>
                </a:r>
                <a:endParaRPr lang="en-US" sz="1100" i="1" dirty="0">
                  <a:latin typeface="Cambria Math" panose="02040503050406030204" pitchFamily="18" charset="0"/>
                </a:endParaRPr>
              </a:p>
              <a:p>
                <a:pPr algn="ctr">
                  <a:buNone/>
                </a:pPr>
                <a:r>
                  <a:rPr lang="en-US" sz="11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100" dirty="0"/>
                  <a:t>)</a:t>
                </a:r>
              </a:p>
            </p:txBody>
          </p:sp>
        </mc:Choice>
        <mc:Fallback xmlns="">
          <p:sp>
            <p:nvSpPr>
              <p:cNvPr id="21" name="Rectangle: Folded Corner 20">
                <a:extLst>
                  <a:ext uri="{FF2B5EF4-FFF2-40B4-BE49-F238E27FC236}">
                    <a16:creationId xmlns:a16="http://schemas.microsoft.com/office/drawing/2014/main" id="{CBB52672-BD05-30D0-AAE7-804949A343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553493" y="2666421"/>
                <a:ext cx="597828" cy="736330"/>
              </a:xfrm>
              <a:prstGeom prst="foldedCorner">
                <a:avLst>
                  <a:gd name="adj" fmla="val 17793"/>
                </a:avLst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C81BB41-FB04-916B-5775-1F8A57AC3396}"/>
              </a:ext>
            </a:extLst>
          </p:cNvPr>
          <p:cNvSpPr/>
          <p:nvPr/>
        </p:nvSpPr>
        <p:spPr bwMode="auto">
          <a:xfrm>
            <a:off x="1568145" y="2449949"/>
            <a:ext cx="1104466" cy="452484"/>
          </a:xfrm>
          <a:prstGeom prst="roundRect">
            <a:avLst/>
          </a:prstGeom>
          <a:solidFill>
            <a:srgbClr val="A9C4E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  <a:tabLst/>
            </a:pPr>
            <a:r>
              <a:rPr lang="en-US" sz="1200" dirty="0"/>
              <a:t>Decompress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F0E33899-F83E-A4FD-B6D9-B540F7869350}"/>
                  </a:ext>
                </a:extLst>
              </p:cNvPr>
              <p:cNvSpPr/>
              <p:nvPr/>
            </p:nvSpPr>
            <p:spPr bwMode="auto">
              <a:xfrm>
                <a:off x="3754102" y="2323818"/>
                <a:ext cx="1104466" cy="723435"/>
              </a:xfrm>
              <a:prstGeom prst="roundRect">
                <a:avLst/>
              </a:prstGeom>
              <a:solidFill>
                <a:srgbClr val="A9C4EB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None/>
                </a:pPr>
                <a:r>
                  <a:rPr lang="en-US" sz="1100" dirty="0"/>
                  <a:t>Requantize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1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F0E33899-F83E-A4FD-B6D9-B540F78693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54102" y="2323818"/>
                <a:ext cx="1104466" cy="723435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9731DF0-5A74-3514-1320-E9577ED228E4}"/>
              </a:ext>
            </a:extLst>
          </p:cNvPr>
          <p:cNvSpPr/>
          <p:nvPr/>
        </p:nvSpPr>
        <p:spPr bwMode="auto">
          <a:xfrm>
            <a:off x="5936653" y="2266070"/>
            <a:ext cx="921347" cy="892263"/>
          </a:xfrm>
          <a:prstGeom prst="roundRect">
            <a:avLst/>
          </a:prstGeom>
          <a:solidFill>
            <a:srgbClr val="A9C4E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sz="1100" dirty="0"/>
              <a:t>Compute residual, compress, and send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CC699AA-4A50-495F-413F-4B77F7801A33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 bwMode="auto">
          <a:xfrm flipV="1">
            <a:off x="1151321" y="2676191"/>
            <a:ext cx="416824" cy="358395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FD3F6-F2B2-86C7-CA08-4FBD08829325}"/>
              </a:ext>
            </a:extLst>
          </p:cNvPr>
          <p:cNvCxnSpPr>
            <a:cxnSpLocks/>
            <a:stCxn id="22" idx="3"/>
            <a:endCxn id="11" idx="5"/>
          </p:cNvCxnSpPr>
          <p:nvPr/>
        </p:nvCxnSpPr>
        <p:spPr bwMode="auto">
          <a:xfrm>
            <a:off x="2672611" y="2676191"/>
            <a:ext cx="333318" cy="8903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90A226-AFE8-58D8-CF31-F56C70B609A0}"/>
              </a:ext>
            </a:extLst>
          </p:cNvPr>
          <p:cNvCxnSpPr>
            <a:cxnSpLocks/>
            <a:stCxn id="11" idx="2"/>
            <a:endCxn id="23" idx="1"/>
          </p:cNvCxnSpPr>
          <p:nvPr/>
        </p:nvCxnSpPr>
        <p:spPr bwMode="auto">
          <a:xfrm>
            <a:off x="3420783" y="2685094"/>
            <a:ext cx="333319" cy="442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7D9719A-B818-0B1C-298B-541B681509CE}"/>
              </a:ext>
            </a:extLst>
          </p:cNvPr>
          <p:cNvCxnSpPr>
            <a:cxnSpLocks/>
            <a:stCxn id="23" idx="3"/>
            <a:endCxn id="16" idx="5"/>
          </p:cNvCxnSpPr>
          <p:nvPr/>
        </p:nvCxnSpPr>
        <p:spPr bwMode="auto">
          <a:xfrm flipV="1">
            <a:off x="4858568" y="2401958"/>
            <a:ext cx="284366" cy="283578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959CB06-594D-0BF7-C803-FB4A2D61EEDA}"/>
              </a:ext>
            </a:extLst>
          </p:cNvPr>
          <p:cNvCxnSpPr>
            <a:cxnSpLocks/>
            <a:stCxn id="16" idx="2"/>
            <a:endCxn id="25" idx="1"/>
          </p:cNvCxnSpPr>
          <p:nvPr/>
        </p:nvCxnSpPr>
        <p:spPr bwMode="auto">
          <a:xfrm>
            <a:off x="5586087" y="2401958"/>
            <a:ext cx="350566" cy="310244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: Folded Corner 31">
                <a:extLst>
                  <a:ext uri="{FF2B5EF4-FFF2-40B4-BE49-F238E27FC236}">
                    <a16:creationId xmlns:a16="http://schemas.microsoft.com/office/drawing/2014/main" id="{D5EC1471-CCBC-C367-6617-C10572C31B83}"/>
                  </a:ext>
                </a:extLst>
              </p:cNvPr>
              <p:cNvSpPr/>
              <p:nvPr/>
            </p:nvSpPr>
            <p:spPr bwMode="auto">
              <a:xfrm rot="10800000" flipH="1">
                <a:off x="7093521" y="2438306"/>
                <a:ext cx="1002508" cy="547790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:r>
                  <a:rPr lang="en-US" sz="1100" dirty="0"/>
                  <a:t>Resi File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100" dirty="0"/>
                  <a:t>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sz="1100" dirty="0"/>
                  <a:t>)</a:t>
                </a:r>
              </a:p>
            </p:txBody>
          </p:sp>
        </mc:Choice>
        <mc:Fallback xmlns="">
          <p:sp>
            <p:nvSpPr>
              <p:cNvPr id="32" name="Rectangle: Folded Corner 31">
                <a:extLst>
                  <a:ext uri="{FF2B5EF4-FFF2-40B4-BE49-F238E27FC236}">
                    <a16:creationId xmlns:a16="http://schemas.microsoft.com/office/drawing/2014/main" id="{D5EC1471-CCBC-C367-6617-C10572C31B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7093521" y="2438306"/>
                <a:ext cx="1002508" cy="547790"/>
              </a:xfrm>
              <a:prstGeom prst="foldedCorner">
                <a:avLst>
                  <a:gd name="adj" fmla="val 17793"/>
                </a:avLst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99402D7-7B4C-3FAC-00E3-2DBAD39C8ED7}"/>
              </a:ext>
            </a:extLst>
          </p:cNvPr>
          <p:cNvCxnSpPr>
            <a:cxnSpLocks/>
            <a:stCxn id="25" idx="3"/>
            <a:endCxn id="32" idx="1"/>
          </p:cNvCxnSpPr>
          <p:nvPr/>
        </p:nvCxnSpPr>
        <p:spPr bwMode="auto">
          <a:xfrm flipV="1">
            <a:off x="6858000" y="2712201"/>
            <a:ext cx="235521" cy="1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0B78231-1D41-9AEC-BFA1-F905652A2892}"/>
              </a:ext>
            </a:extLst>
          </p:cNvPr>
          <p:cNvCxnSpPr>
            <a:cxnSpLocks/>
            <a:stCxn id="17" idx="2"/>
            <a:endCxn id="25" idx="1"/>
          </p:cNvCxnSpPr>
          <p:nvPr/>
        </p:nvCxnSpPr>
        <p:spPr bwMode="auto">
          <a:xfrm flipV="1">
            <a:off x="5585770" y="2712202"/>
            <a:ext cx="350883" cy="170490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44C8AAA-136A-D72E-872C-F406CBB7D14D}"/>
              </a:ext>
            </a:extLst>
          </p:cNvPr>
          <p:cNvCxnSpPr>
            <a:cxnSpLocks/>
            <a:stCxn id="23" idx="3"/>
            <a:endCxn id="17" idx="5"/>
          </p:cNvCxnSpPr>
          <p:nvPr/>
        </p:nvCxnSpPr>
        <p:spPr bwMode="auto">
          <a:xfrm>
            <a:off x="4858568" y="2685536"/>
            <a:ext cx="284682" cy="197156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: Folded Corner 58">
                <a:extLst>
                  <a:ext uri="{FF2B5EF4-FFF2-40B4-BE49-F238E27FC236}">
                    <a16:creationId xmlns:a16="http://schemas.microsoft.com/office/drawing/2014/main" id="{C7F8A2A7-78CA-DE42-65DC-34B104111260}"/>
                  </a:ext>
                </a:extLst>
              </p:cNvPr>
              <p:cNvSpPr/>
              <p:nvPr/>
            </p:nvSpPr>
            <p:spPr bwMode="auto">
              <a:xfrm rot="10800000" flipH="1">
                <a:off x="2032778" y="4452053"/>
                <a:ext cx="414276" cy="547790"/>
              </a:xfrm>
              <a:prstGeom prst="foldedCorner">
                <a:avLst>
                  <a:gd name="adj" fmla="val 17793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9" name="Rectangle: Folded Corner 58">
                <a:extLst>
                  <a:ext uri="{FF2B5EF4-FFF2-40B4-BE49-F238E27FC236}">
                    <a16:creationId xmlns:a16="http://schemas.microsoft.com/office/drawing/2014/main" id="{C7F8A2A7-78CA-DE42-65DC-34B1041112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2032778" y="4452053"/>
                <a:ext cx="414276" cy="547790"/>
              </a:xfrm>
              <a:prstGeom prst="foldedCorner">
                <a:avLst>
                  <a:gd name="adj" fmla="val 17793"/>
                </a:avLst>
              </a:prstGeom>
              <a:blipFill>
                <a:blip r:embed="rId11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: Folded Corner 60">
                <a:extLst>
                  <a:ext uri="{FF2B5EF4-FFF2-40B4-BE49-F238E27FC236}">
                    <a16:creationId xmlns:a16="http://schemas.microsoft.com/office/drawing/2014/main" id="{64D9FFE5-37E5-971C-C64A-FF6D89FACE0D}"/>
                  </a:ext>
                </a:extLst>
              </p:cNvPr>
              <p:cNvSpPr/>
              <p:nvPr/>
            </p:nvSpPr>
            <p:spPr bwMode="auto">
              <a:xfrm rot="10800000" flipH="1">
                <a:off x="1449556" y="5132352"/>
                <a:ext cx="975072" cy="547790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:r>
                  <a:rPr lang="en-US" sz="1100" dirty="0"/>
                  <a:t>Resi File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1100" dirty="0"/>
                  <a:t>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sz="1100" dirty="0"/>
                  <a:t>)</a:t>
                </a:r>
              </a:p>
            </p:txBody>
          </p:sp>
        </mc:Choice>
        <mc:Fallback xmlns="">
          <p:sp>
            <p:nvSpPr>
              <p:cNvPr id="61" name="Rectangle: Folded Corner 60">
                <a:extLst>
                  <a:ext uri="{FF2B5EF4-FFF2-40B4-BE49-F238E27FC236}">
                    <a16:creationId xmlns:a16="http://schemas.microsoft.com/office/drawing/2014/main" id="{64D9FFE5-37E5-971C-C64A-FF6D89FACE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1449556" y="5132352"/>
                <a:ext cx="975072" cy="547790"/>
              </a:xfrm>
              <a:prstGeom prst="foldedCorner">
                <a:avLst>
                  <a:gd name="adj" fmla="val 17793"/>
                </a:avLst>
              </a:prstGeom>
              <a:blipFill>
                <a:blip r:embed="rId1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FB1BF7AD-26C4-A482-A5B1-41A87703AF36}"/>
                  </a:ext>
                </a:extLst>
              </p:cNvPr>
              <p:cNvSpPr/>
              <p:nvPr/>
            </p:nvSpPr>
            <p:spPr bwMode="auto">
              <a:xfrm>
                <a:off x="2705566" y="4449364"/>
                <a:ext cx="1357618" cy="549125"/>
              </a:xfrm>
              <a:prstGeom prst="roundRect">
                <a:avLst/>
              </a:prstGeom>
              <a:solidFill>
                <a:srgbClr val="F19C99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None/>
                </a:pPr>
                <a:r>
                  <a:rPr lang="en-US" sz="1100" dirty="0" err="1"/>
                  <a:t>Requantize</a:t>
                </a:r>
                <a:r>
                  <a:rPr lang="en-US" sz="1100" dirty="0"/>
                  <a:t> in terms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sz="1100" dirty="0"/>
                  <a:t> bins</a:t>
                </a:r>
              </a:p>
            </p:txBody>
          </p:sp>
        </mc:Choice>
        <mc:Fallback xmlns=""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FB1BF7AD-26C4-A482-A5B1-41A87703AF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5566" y="4449364"/>
                <a:ext cx="1357618" cy="549125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33C8C4AC-E8D2-3012-98EA-9796C214ADA6}"/>
              </a:ext>
            </a:extLst>
          </p:cNvPr>
          <p:cNvSpPr txBox="1"/>
          <p:nvPr/>
        </p:nvSpPr>
        <p:spPr>
          <a:xfrm>
            <a:off x="47081" y="5275442"/>
            <a:ext cx="11942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US" sz="1100" dirty="0"/>
              <a:t>From server…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8570AF99-0554-6669-2040-20656C204528}"/>
              </a:ext>
            </a:extLst>
          </p:cNvPr>
          <p:cNvSpPr/>
          <p:nvPr/>
        </p:nvSpPr>
        <p:spPr bwMode="auto">
          <a:xfrm>
            <a:off x="2819401" y="5236725"/>
            <a:ext cx="1087644" cy="341319"/>
          </a:xfrm>
          <a:prstGeom prst="roundRect">
            <a:avLst/>
          </a:prstGeom>
          <a:solidFill>
            <a:srgbClr val="F19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sz="1200" dirty="0"/>
              <a:t>Decompress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6D4BD38-9ECD-EE21-77E3-A5569CFEC597}"/>
              </a:ext>
            </a:extLst>
          </p:cNvPr>
          <p:cNvSpPr/>
          <p:nvPr/>
        </p:nvSpPr>
        <p:spPr bwMode="auto">
          <a:xfrm>
            <a:off x="5344367" y="4567490"/>
            <a:ext cx="1147715" cy="734391"/>
          </a:xfrm>
          <a:prstGeom prst="roundRect">
            <a:avLst/>
          </a:prstGeom>
          <a:solidFill>
            <a:srgbClr val="F19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sz="1200" dirty="0"/>
              <a:t>Apply residual (and dequantize)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: Folded Corner 72">
                <a:extLst>
                  <a:ext uri="{FF2B5EF4-FFF2-40B4-BE49-F238E27FC236}">
                    <a16:creationId xmlns:a16="http://schemas.microsoft.com/office/drawing/2014/main" id="{0817488F-AF15-3AFC-24D3-8872D794ED1D}"/>
                  </a:ext>
                </a:extLst>
              </p:cNvPr>
              <p:cNvSpPr/>
              <p:nvPr/>
            </p:nvSpPr>
            <p:spPr bwMode="auto">
              <a:xfrm rot="10800000" flipH="1">
                <a:off x="6767916" y="4653147"/>
                <a:ext cx="493443" cy="563077"/>
              </a:xfrm>
              <a:prstGeom prst="foldedCorner">
                <a:avLst>
                  <a:gd name="adj" fmla="val 17793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3" name="Rectangle: Folded Corner 72">
                <a:extLst>
                  <a:ext uri="{FF2B5EF4-FFF2-40B4-BE49-F238E27FC236}">
                    <a16:creationId xmlns:a16="http://schemas.microsoft.com/office/drawing/2014/main" id="{0817488F-AF15-3AFC-24D3-8872D794ED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6767916" y="4653147"/>
                <a:ext cx="493443" cy="563077"/>
              </a:xfrm>
              <a:prstGeom prst="foldedCorner">
                <a:avLst>
                  <a:gd name="adj" fmla="val 17793"/>
                </a:avLst>
              </a:prstGeom>
              <a:blipFill>
                <a:blip r:embed="rId1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7827441-C476-4080-44C3-60EC4B8CD852}"/>
              </a:ext>
            </a:extLst>
          </p:cNvPr>
          <p:cNvCxnSpPr>
            <a:cxnSpLocks/>
            <a:stCxn id="65" idx="3"/>
            <a:endCxn id="61" idx="1"/>
          </p:cNvCxnSpPr>
          <p:nvPr/>
        </p:nvCxnSpPr>
        <p:spPr bwMode="auto">
          <a:xfrm>
            <a:off x="1241380" y="5406247"/>
            <a:ext cx="208176" cy="0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F137B1A1-E1DC-E628-95D9-3AFE7FC93405}"/>
              </a:ext>
            </a:extLst>
          </p:cNvPr>
          <p:cNvSpPr txBox="1"/>
          <p:nvPr/>
        </p:nvSpPr>
        <p:spPr>
          <a:xfrm>
            <a:off x="7321383" y="3116901"/>
            <a:ext cx="1676401" cy="147117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1487488">
              <a:buNone/>
            </a:pPr>
            <a:r>
              <a:rPr lang="en-US" sz="1100" b="1" dirty="0"/>
              <a:t>Legend</a:t>
            </a:r>
          </a:p>
          <a:p>
            <a:pPr algn="ctr" defTabSz="1487488">
              <a:buNone/>
            </a:pPr>
            <a:endParaRPr lang="en-US" sz="1050" dirty="0"/>
          </a:p>
          <a:p>
            <a:pPr algn="ctr" defTabSz="1487488">
              <a:buNone/>
            </a:pPr>
            <a:r>
              <a:rPr lang="en-US" sz="1050" dirty="0"/>
              <a:t>       compressed file</a:t>
            </a:r>
          </a:p>
          <a:p>
            <a:pPr algn="ctr" defTabSz="1487488">
              <a:buNone/>
            </a:pPr>
            <a:endParaRPr lang="en-US" sz="900" dirty="0"/>
          </a:p>
          <a:p>
            <a:pPr algn="ctr" defTabSz="1487488">
              <a:buNone/>
            </a:pPr>
            <a:r>
              <a:rPr lang="en-US" sz="1050" dirty="0"/>
              <a:t>           uncompressed file</a:t>
            </a:r>
          </a:p>
          <a:p>
            <a:pPr algn="ctr" defTabSz="1487488">
              <a:buNone/>
            </a:pPr>
            <a:endParaRPr lang="en-US" sz="1050" dirty="0"/>
          </a:p>
          <a:p>
            <a:pPr algn="ctr" defTabSz="1487488">
              <a:buNone/>
            </a:pPr>
            <a:r>
              <a:rPr lang="en-US" sz="1050" dirty="0"/>
              <a:t>          on-the-fly memory</a:t>
            </a:r>
          </a:p>
          <a:p>
            <a:pPr algn="ctr" defTabSz="1487488">
              <a:buNone/>
            </a:pPr>
            <a:endParaRPr lang="en-US" sz="400" dirty="0"/>
          </a:p>
        </p:txBody>
      </p:sp>
      <p:sp>
        <p:nvSpPr>
          <p:cNvPr id="80" name="Rectangle: Folded Corner 79">
            <a:extLst>
              <a:ext uri="{FF2B5EF4-FFF2-40B4-BE49-F238E27FC236}">
                <a16:creationId xmlns:a16="http://schemas.microsoft.com/office/drawing/2014/main" id="{68194F04-8F1C-C6BB-E9DA-CFE6526AC6BB}"/>
              </a:ext>
            </a:extLst>
          </p:cNvPr>
          <p:cNvSpPr/>
          <p:nvPr/>
        </p:nvSpPr>
        <p:spPr bwMode="auto">
          <a:xfrm rot="10800000" flipH="1">
            <a:off x="7410412" y="3848314"/>
            <a:ext cx="307562" cy="288998"/>
          </a:xfrm>
          <a:prstGeom prst="foldedCorner">
            <a:avLst>
              <a:gd name="adj" fmla="val 17793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>
              <a:buNone/>
            </a:pPr>
            <a:endParaRPr lang="en-US" sz="1000" dirty="0"/>
          </a:p>
        </p:txBody>
      </p:sp>
      <p:sp>
        <p:nvSpPr>
          <p:cNvPr id="82" name="Rectangle: Folded Corner 81">
            <a:extLst>
              <a:ext uri="{FF2B5EF4-FFF2-40B4-BE49-F238E27FC236}">
                <a16:creationId xmlns:a16="http://schemas.microsoft.com/office/drawing/2014/main" id="{76482F27-EE31-E6D0-2168-50AE001DFF9C}"/>
              </a:ext>
            </a:extLst>
          </p:cNvPr>
          <p:cNvSpPr/>
          <p:nvPr/>
        </p:nvSpPr>
        <p:spPr bwMode="auto">
          <a:xfrm rot="10800000" flipH="1">
            <a:off x="7410416" y="3497156"/>
            <a:ext cx="307560" cy="269050"/>
          </a:xfrm>
          <a:prstGeom prst="foldedCorner">
            <a:avLst>
              <a:gd name="adj" fmla="val 17793"/>
            </a:avLst>
          </a:prstGeom>
          <a:solidFill>
            <a:srgbClr val="E1D5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>
              <a:buNone/>
            </a:pPr>
            <a:endParaRPr lang="en-US" sz="1000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FE82FD0A-BEC6-DE24-69EB-18CAACAC6664}"/>
              </a:ext>
            </a:extLst>
          </p:cNvPr>
          <p:cNvCxnSpPr>
            <a:cxnSpLocks/>
            <a:stCxn id="61" idx="3"/>
            <a:endCxn id="69" idx="1"/>
          </p:cNvCxnSpPr>
          <p:nvPr/>
        </p:nvCxnSpPr>
        <p:spPr bwMode="auto">
          <a:xfrm>
            <a:off x="2424628" y="5406247"/>
            <a:ext cx="394773" cy="1138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5056FEF-A19D-E698-2D6D-594476C9D85E}"/>
              </a:ext>
            </a:extLst>
          </p:cNvPr>
          <p:cNvCxnSpPr>
            <a:cxnSpLocks/>
            <a:stCxn id="59" idx="3"/>
            <a:endCxn id="63" idx="1"/>
          </p:cNvCxnSpPr>
          <p:nvPr/>
        </p:nvCxnSpPr>
        <p:spPr bwMode="auto">
          <a:xfrm flipV="1">
            <a:off x="2447054" y="4723927"/>
            <a:ext cx="258512" cy="2021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DD9660C-A25B-5813-EC8F-E1E0428DB327}"/>
              </a:ext>
            </a:extLst>
          </p:cNvPr>
          <p:cNvCxnSpPr>
            <a:cxnSpLocks/>
            <a:stCxn id="63" idx="3"/>
            <a:endCxn id="38" idx="5"/>
          </p:cNvCxnSpPr>
          <p:nvPr/>
        </p:nvCxnSpPr>
        <p:spPr bwMode="auto">
          <a:xfrm>
            <a:off x="4063184" y="4723927"/>
            <a:ext cx="250735" cy="4035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570F15E-6DDD-E551-252E-69610109F16A}"/>
              </a:ext>
            </a:extLst>
          </p:cNvPr>
          <p:cNvCxnSpPr>
            <a:cxnSpLocks/>
            <a:stCxn id="69" idx="3"/>
            <a:endCxn id="45" idx="5"/>
          </p:cNvCxnSpPr>
          <p:nvPr/>
        </p:nvCxnSpPr>
        <p:spPr bwMode="auto">
          <a:xfrm flipV="1">
            <a:off x="3907045" y="5406247"/>
            <a:ext cx="383954" cy="1138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E70A6E03-6C19-19EB-BB91-719D61BDDFD0}"/>
              </a:ext>
            </a:extLst>
          </p:cNvPr>
          <p:cNvCxnSpPr>
            <a:cxnSpLocks/>
            <a:stCxn id="45" idx="2"/>
            <a:endCxn id="71" idx="1"/>
          </p:cNvCxnSpPr>
          <p:nvPr/>
        </p:nvCxnSpPr>
        <p:spPr bwMode="auto">
          <a:xfrm flipV="1">
            <a:off x="4934352" y="4934686"/>
            <a:ext cx="410015" cy="471561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9E5AC6A2-8ABA-97A6-D997-BA2D3773FF24}"/>
              </a:ext>
            </a:extLst>
          </p:cNvPr>
          <p:cNvCxnSpPr>
            <a:cxnSpLocks/>
            <a:stCxn id="38" idx="2"/>
            <a:endCxn id="71" idx="1"/>
          </p:cNvCxnSpPr>
          <p:nvPr/>
        </p:nvCxnSpPr>
        <p:spPr bwMode="auto">
          <a:xfrm>
            <a:off x="4993082" y="4727962"/>
            <a:ext cx="351285" cy="206724"/>
          </a:xfrm>
          <a:prstGeom prst="bentConnector3">
            <a:avLst>
              <a:gd name="adj1" fmla="val 50000"/>
            </a:avLst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F51EC56-9FD8-0287-FCDD-F0707752F42A}"/>
              </a:ext>
            </a:extLst>
          </p:cNvPr>
          <p:cNvCxnSpPr>
            <a:cxnSpLocks/>
            <a:stCxn id="71" idx="3"/>
            <a:endCxn id="73" idx="1"/>
          </p:cNvCxnSpPr>
          <p:nvPr/>
        </p:nvCxnSpPr>
        <p:spPr bwMode="auto">
          <a:xfrm flipV="1">
            <a:off x="6492082" y="4934685"/>
            <a:ext cx="275834" cy="1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2DADB84F-B362-3B49-1B29-B387EB7782DE}"/>
              </a:ext>
            </a:extLst>
          </p:cNvPr>
          <p:cNvSpPr txBox="1"/>
          <p:nvPr/>
        </p:nvSpPr>
        <p:spPr>
          <a:xfrm>
            <a:off x="8305801" y="2581396"/>
            <a:ext cx="93294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None/>
            </a:pPr>
            <a:r>
              <a:rPr lang="en-US" sz="1100" dirty="0"/>
              <a:t>To client…</a:t>
            </a: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E537B2DC-3243-BFB9-6B87-89EE01631FC8}"/>
              </a:ext>
            </a:extLst>
          </p:cNvPr>
          <p:cNvCxnSpPr>
            <a:cxnSpLocks/>
            <a:stCxn id="32" idx="3"/>
            <a:endCxn id="123" idx="1"/>
          </p:cNvCxnSpPr>
          <p:nvPr/>
        </p:nvCxnSpPr>
        <p:spPr bwMode="auto">
          <a:xfrm>
            <a:off x="8096029" y="2712201"/>
            <a:ext cx="209772" cy="0"/>
          </a:xfrm>
          <a:prstGeom prst="straightConnector1">
            <a:avLst/>
          </a:prstGeom>
          <a:ln w="1270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32893C6F-9C86-E0F6-64BD-AEFC0677EF6A}"/>
              </a:ext>
            </a:extLst>
          </p:cNvPr>
          <p:cNvSpPr txBox="1"/>
          <p:nvPr/>
        </p:nvSpPr>
        <p:spPr>
          <a:xfrm>
            <a:off x="146216" y="4609341"/>
            <a:ext cx="1871893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r>
              <a:rPr lang="en-US" sz="1100" dirty="0"/>
              <a:t>(From previous initial send)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3EFF3003-37D9-5C00-BD47-2FEAEB0F4EB8}"/>
              </a:ext>
            </a:extLst>
          </p:cNvPr>
          <p:cNvSpPr/>
          <p:nvPr/>
        </p:nvSpPr>
        <p:spPr bwMode="auto">
          <a:xfrm>
            <a:off x="7410412" y="4215314"/>
            <a:ext cx="307564" cy="286621"/>
          </a:xfrm>
          <a:prstGeom prst="parallelogram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4288" indent="-14288">
              <a:buNone/>
            </a:pP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0F55891A-5705-2D45-9EAD-F584ABCD1CBD}"/>
                  </a:ext>
                </a:extLst>
              </p:cNvPr>
              <p:cNvSpPr/>
              <p:nvPr/>
            </p:nvSpPr>
            <p:spPr bwMode="auto">
              <a:xfrm>
                <a:off x="2946656" y="2448003"/>
                <a:ext cx="533400" cy="474182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14288" indent="-14288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0F55891A-5705-2D45-9EAD-F584ABCD1C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6656" y="2448003"/>
                <a:ext cx="533400" cy="474182"/>
              </a:xfrm>
              <a:prstGeom prst="parallelogram">
                <a:avLst/>
              </a:prstGeom>
              <a:blipFill>
                <a:blip r:embed="rId1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Parallelogram 15">
                <a:extLst>
                  <a:ext uri="{FF2B5EF4-FFF2-40B4-BE49-F238E27FC236}">
                    <a16:creationId xmlns:a16="http://schemas.microsoft.com/office/drawing/2014/main" id="{C6230185-DCC4-A0AD-4AA4-61FB8087A453}"/>
                  </a:ext>
                </a:extLst>
              </p:cNvPr>
              <p:cNvSpPr/>
              <p:nvPr/>
            </p:nvSpPr>
            <p:spPr bwMode="auto">
              <a:xfrm>
                <a:off x="5097810" y="2221464"/>
                <a:ext cx="533400" cy="360988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14288" indent="-14288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6" name="Parallelogram 15">
                <a:extLst>
                  <a:ext uri="{FF2B5EF4-FFF2-40B4-BE49-F238E27FC236}">
                    <a16:creationId xmlns:a16="http://schemas.microsoft.com/office/drawing/2014/main" id="{C6230185-DCC4-A0AD-4AA4-61FB8087A4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7810" y="2221464"/>
                <a:ext cx="533400" cy="360988"/>
              </a:xfrm>
              <a:prstGeom prst="parallelogram">
                <a:avLst/>
              </a:prstGeom>
              <a:blipFill>
                <a:blip r:embed="rId1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id="{A0125593-03F7-A9B0-1D1E-DCE97CD61551}"/>
                  </a:ext>
                </a:extLst>
              </p:cNvPr>
              <p:cNvSpPr/>
              <p:nvPr/>
            </p:nvSpPr>
            <p:spPr bwMode="auto">
              <a:xfrm>
                <a:off x="5097810" y="2700932"/>
                <a:ext cx="533400" cy="363519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14288" indent="-14288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id="{A0125593-03F7-A9B0-1D1E-DCE97CD615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7810" y="2700932"/>
                <a:ext cx="533400" cy="363519"/>
              </a:xfrm>
              <a:prstGeom prst="parallelogram">
                <a:avLst/>
              </a:prstGeom>
              <a:blipFill>
                <a:blip r:embed="rId1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Parallelogram 37">
                <a:extLst>
                  <a:ext uri="{FF2B5EF4-FFF2-40B4-BE49-F238E27FC236}">
                    <a16:creationId xmlns:a16="http://schemas.microsoft.com/office/drawing/2014/main" id="{5ECB3C3D-C891-61FB-C13E-7ACDDD68FA90}"/>
                  </a:ext>
                </a:extLst>
              </p:cNvPr>
              <p:cNvSpPr/>
              <p:nvPr/>
            </p:nvSpPr>
            <p:spPr bwMode="auto">
              <a:xfrm>
                <a:off x="4261427" y="4517993"/>
                <a:ext cx="784147" cy="419938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1100" i="0" dirty="0"/>
                        <m:t> via </m:t>
                      </m:r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8" name="Parallelogram 37">
                <a:extLst>
                  <a:ext uri="{FF2B5EF4-FFF2-40B4-BE49-F238E27FC236}">
                    <a16:creationId xmlns:a16="http://schemas.microsoft.com/office/drawing/2014/main" id="{5ECB3C3D-C891-61FB-C13E-7ACDDD68FA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1427" y="4517993"/>
                <a:ext cx="784147" cy="419938"/>
              </a:xfrm>
              <a:prstGeom prst="parallelogram">
                <a:avLst/>
              </a:prstGeom>
              <a:blipFill>
                <a:blip r:embed="rId18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Parallelogram 44">
                <a:extLst>
                  <a:ext uri="{FF2B5EF4-FFF2-40B4-BE49-F238E27FC236}">
                    <a16:creationId xmlns:a16="http://schemas.microsoft.com/office/drawing/2014/main" id="{BE60C874-2B4B-0441-24BC-41283C4475E5}"/>
                  </a:ext>
                </a:extLst>
              </p:cNvPr>
              <p:cNvSpPr/>
              <p:nvPr/>
            </p:nvSpPr>
            <p:spPr bwMode="auto">
              <a:xfrm>
                <a:off x="4240572" y="5204540"/>
                <a:ext cx="744207" cy="403413"/>
              </a:xfrm>
              <a:prstGeom prst="parallelogram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1100" i="0" dirty="0"/>
                        <m:t>→ </m:t>
                      </m:r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5" name="Parallelogram 44">
                <a:extLst>
                  <a:ext uri="{FF2B5EF4-FFF2-40B4-BE49-F238E27FC236}">
                    <a16:creationId xmlns:a16="http://schemas.microsoft.com/office/drawing/2014/main" id="{BE60C874-2B4B-0441-24BC-41283C4475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572" y="5204540"/>
                <a:ext cx="744207" cy="403413"/>
              </a:xfrm>
              <a:prstGeom prst="parallelogram">
                <a:avLst/>
              </a:prstGeom>
              <a:blipFill>
                <a:blip r:embed="rId19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8564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67" grpId="0" animBg="1"/>
      <p:bldP spid="22" grpId="0" animBg="1"/>
      <p:bldP spid="23" grpId="0" animBg="1"/>
      <p:bldP spid="25" grpId="0" animBg="1"/>
      <p:bldP spid="32" grpId="0" animBg="1"/>
      <p:bldP spid="59" grpId="0" animBg="1"/>
      <p:bldP spid="61" grpId="0" animBg="1"/>
      <p:bldP spid="63" grpId="0" animBg="1"/>
      <p:bldP spid="65" grpId="0"/>
      <p:bldP spid="69" grpId="0" animBg="1"/>
      <p:bldP spid="71" grpId="0" animBg="1"/>
      <p:bldP spid="73" grpId="0" animBg="1"/>
      <p:bldP spid="123" grpId="0"/>
      <p:bldP spid="166" grpId="0"/>
      <p:bldP spid="11" grpId="0" animBg="1"/>
      <p:bldP spid="16" grpId="0" animBg="1"/>
      <p:bldP spid="17" grpId="0" animBg="1"/>
      <p:bldP spid="38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9A0DA-346B-E059-8F7F-F1BB4DCCC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84346-0B61-7B02-AB9D-9E0F3A147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76600"/>
            <a:ext cx="8534400" cy="2527300"/>
          </a:xfrm>
        </p:spPr>
        <p:txBody>
          <a:bodyPr/>
          <a:lstStyle/>
          <a:p>
            <a:r>
              <a:rPr lang="en-US" sz="2800" dirty="0"/>
              <a:t>Inputs from </a:t>
            </a:r>
            <a:r>
              <a:rPr lang="en-US" sz="2800" dirty="0" err="1"/>
              <a:t>SDRbench</a:t>
            </a:r>
            <a:r>
              <a:rPr lang="en-US" sz="2800" dirty="0"/>
              <a:t> (https://</a:t>
            </a:r>
            <a:r>
              <a:rPr lang="en-US" sz="2800" dirty="0" err="1"/>
              <a:t>sdrbench.github.io</a:t>
            </a:r>
            <a:r>
              <a:rPr lang="en-US" sz="2800" dirty="0"/>
              <a:t>/)</a:t>
            </a:r>
          </a:p>
          <a:p>
            <a:pPr lvl="1"/>
            <a:r>
              <a:rPr lang="en-US" sz="2400" dirty="0"/>
              <a:t>Data from climate, weather, cosmology, and more</a:t>
            </a:r>
          </a:p>
          <a:p>
            <a:r>
              <a:rPr lang="en-US" sz="2800" dirty="0"/>
              <a:t>GPUs: </a:t>
            </a:r>
            <a:r>
              <a:rPr lang="en-US" sz="2800" dirty="0">
                <a:solidFill>
                  <a:srgbClr val="FF0000"/>
                </a:solidFill>
              </a:rPr>
              <a:t>A100</a:t>
            </a:r>
            <a:r>
              <a:rPr lang="en-US" sz="2800" dirty="0"/>
              <a:t> (40 GB), </a:t>
            </a:r>
            <a:r>
              <a:rPr lang="en-US" sz="2800" dirty="0">
                <a:solidFill>
                  <a:srgbClr val="FF0000"/>
                </a:solidFill>
              </a:rPr>
              <a:t>RTX 4090</a:t>
            </a:r>
          </a:p>
          <a:p>
            <a:r>
              <a:rPr lang="en-US" sz="2800" dirty="0"/>
              <a:t>CPU: </a:t>
            </a:r>
            <a:r>
              <a:rPr lang="en-US" sz="2800" dirty="0">
                <a:solidFill>
                  <a:srgbClr val="0070C0"/>
                </a:solidFill>
              </a:rPr>
              <a:t>Ryzen </a:t>
            </a:r>
            <a:r>
              <a:rPr lang="en-US" sz="2800" dirty="0" err="1">
                <a:solidFill>
                  <a:srgbClr val="0070C0"/>
                </a:solidFill>
              </a:rPr>
              <a:t>Threadripper</a:t>
            </a:r>
            <a:r>
              <a:rPr lang="en-US" sz="2800" dirty="0">
                <a:solidFill>
                  <a:srgbClr val="0070C0"/>
                </a:solidFill>
              </a:rPr>
              <a:t> 2950X</a:t>
            </a:r>
          </a:p>
          <a:p>
            <a:r>
              <a:rPr lang="en-US" sz="2800" dirty="0"/>
              <a:t>Results show geometric means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7EFF3-7DF3-421B-5B00-3FAEBA66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Cortado: Progressive Retrieval with Guaranteed Error Bounds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C934A6-EBC7-877A-AA38-BAA2820D1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879A0B-1C69-50DF-736F-AA76B4F86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419439"/>
            <a:ext cx="6553200" cy="175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92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F616-9375-51FE-4FDA-1FACE722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Third-Party Progressive Compressors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8AF84-9C1B-471C-5820-A6AC189CD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PRISM (</a:t>
            </a:r>
            <a:r>
              <a:rPr lang="en-US" dirty="0">
                <a:solidFill>
                  <a:srgbClr val="FF0000"/>
                </a:solidFill>
              </a:rPr>
              <a:t>GPU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Employs interpolation and </a:t>
            </a:r>
            <a:r>
              <a:rPr lang="en-US" dirty="0" err="1"/>
              <a:t>bitplaning</a:t>
            </a:r>
            <a:endParaRPr lang="en-US" dirty="0"/>
          </a:p>
          <a:p>
            <a:r>
              <a:rPr lang="en-US" dirty="0"/>
              <a:t>HP-MDR (i.e., </a:t>
            </a:r>
            <a:r>
              <a:rPr lang="en-US" dirty="0">
                <a:solidFill>
                  <a:srgbClr val="FF0000"/>
                </a:solidFill>
              </a:rPr>
              <a:t>GPU</a:t>
            </a:r>
            <a:r>
              <a:rPr lang="en-US" dirty="0"/>
              <a:t> Progressive MGARD)</a:t>
            </a:r>
          </a:p>
          <a:p>
            <a:pPr lvl="1"/>
            <a:r>
              <a:rPr lang="en-US" dirty="0"/>
              <a:t>Coefficient levels and per-level </a:t>
            </a:r>
            <a:r>
              <a:rPr lang="en-US" dirty="0" err="1"/>
              <a:t>bitplaning</a:t>
            </a:r>
            <a:r>
              <a:rPr lang="en-US" dirty="0"/>
              <a:t> </a:t>
            </a:r>
          </a:p>
          <a:p>
            <a:r>
              <a:rPr lang="en-US" dirty="0"/>
              <a:t>M-SZ3 (</a:t>
            </a:r>
            <a:r>
              <a:rPr lang="en-US" dirty="0">
                <a:solidFill>
                  <a:srgbClr val="0070C0"/>
                </a:solidFill>
              </a:rPr>
              <a:t>CPU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Progressively tighter error bounds, SZ3-compressed</a:t>
            </a:r>
          </a:p>
          <a:p>
            <a:r>
              <a:rPr lang="en-US" dirty="0"/>
              <a:t>IPComp (</a:t>
            </a:r>
            <a:r>
              <a:rPr lang="en-US" dirty="0">
                <a:solidFill>
                  <a:srgbClr val="0070C0"/>
                </a:solidFill>
              </a:rPr>
              <a:t>CPU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SZ3-based, employs interpolation and </a:t>
            </a:r>
            <a:r>
              <a:rPr lang="en-US" dirty="0" err="1"/>
              <a:t>bitplaning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A4FAF-9BF1-D53E-85FE-D14F0FA0D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EDD671-09C1-EB15-4199-91C229E9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3308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F636-0189-0AA9-42A2-B56AF6A06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3109119"/>
            <a:ext cx="8229600" cy="639762"/>
          </a:xfrm>
        </p:spPr>
        <p:txBody>
          <a:bodyPr lIns="91440"/>
          <a:lstStyle/>
          <a:p>
            <a:pPr algn="ctr"/>
            <a:r>
              <a:rPr lang="en-US" b="1" dirty="0"/>
              <a:t>Results: 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08E90-280E-FDC8-6611-048D96FC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5E970-958F-F27C-0C3B-D0A159E25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70766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F7AE3-B0A7-26DB-DB63-9A8AAB33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18B821-3D0B-A4FB-9891-9EC7D07C32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Measuring </a:t>
                </a:r>
                <a:r>
                  <a:rPr lang="en-US" dirty="0">
                    <a:solidFill>
                      <a:srgbClr val="0070C0"/>
                    </a:solidFill>
                  </a:rPr>
                  <a:t>end-to-end retrievals </a:t>
                </a:r>
                <a:r>
                  <a:rPr lang="en-US" dirty="0"/>
                  <a:t>(lifespan of file)</a:t>
                </a:r>
              </a:p>
              <a:p>
                <a:pPr lvl="1"/>
                <a:r>
                  <a:rPr lang="en-US" dirty="0"/>
                  <a:t>All compressors initially request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  <a:p>
                <a:pPr lvl="1"/>
                <a:r>
                  <a:rPr lang="en-US" dirty="0"/>
                  <a:t>Then </a:t>
                </a:r>
                <a:r>
                  <a:rPr lang="en-US" dirty="0">
                    <a:solidFill>
                      <a:srgbClr val="FF0000"/>
                    </a:solidFill>
                  </a:rPr>
                  <a:t>progressively</a:t>
                </a:r>
                <a:r>
                  <a:rPr lang="en-US" dirty="0"/>
                  <a:t> request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en-US" dirty="0"/>
                  <a:t>, 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−32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  <a:p>
                <a:r>
                  <a:rPr lang="en-US" dirty="0"/>
                  <a:t>All compressors configured to support </a:t>
                </a:r>
                <a:r>
                  <a:rPr lang="en-US" dirty="0">
                    <a:solidFill>
                      <a:srgbClr val="0070C0"/>
                    </a:solidFill>
                  </a:rPr>
                  <a:t>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−32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200" dirty="0"/>
              </a:p>
              <a:p>
                <a:pPr lvl="1"/>
                <a:r>
                  <a:rPr lang="en-US" dirty="0"/>
                  <a:t>Or tightest-supported error bound</a:t>
                </a:r>
              </a:p>
              <a:p>
                <a:r>
                  <a:rPr lang="en-US" dirty="0"/>
                  <a:t>Cortado server configured to reasonable intervals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18B821-3D0B-A4FB-9891-9EC7D07C32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3" t="-1700" r="-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2499-A470-F741-A6B4-9A0A52682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09EC9-47D3-A63E-5002-5789ACC9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FF7259-1AC9-0ADC-BDB1-FCF01EA1B6B2}"/>
              </a:ext>
            </a:extLst>
          </p:cNvPr>
          <p:cNvSpPr txBox="1"/>
          <p:nvPr/>
        </p:nvSpPr>
        <p:spPr>
          <a:xfrm>
            <a:off x="3733800" y="4572000"/>
            <a:ext cx="1905000" cy="1015663"/>
          </a:xfrm>
          <a:prstGeom prst="rect">
            <a:avLst/>
          </a:prstGeom>
          <a:solidFill>
            <a:srgbClr val="E6E6E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dirty="0"/>
              <a:t>Cortado Storage</a:t>
            </a:r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200" dirty="0"/>
          </a:p>
          <a:p>
            <a:pPr algn="ctr">
              <a:buNone/>
            </a:pP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Folded Corner 10">
                <a:extLst>
                  <a:ext uri="{FF2B5EF4-FFF2-40B4-BE49-F238E27FC236}">
                    <a16:creationId xmlns:a16="http://schemas.microsoft.com/office/drawing/2014/main" id="{7E2D524F-17D9-36B2-04B4-666C40A23863}"/>
                  </a:ext>
                </a:extLst>
              </p:cNvPr>
              <p:cNvSpPr/>
              <p:nvPr/>
            </p:nvSpPr>
            <p:spPr bwMode="auto">
              <a:xfrm rot="10800000" flipH="1">
                <a:off x="5037809" y="4871638"/>
                <a:ext cx="515204" cy="608148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ectangle: Folded Corner 10">
                <a:extLst>
                  <a:ext uri="{FF2B5EF4-FFF2-40B4-BE49-F238E27FC236}">
                    <a16:creationId xmlns:a16="http://schemas.microsoft.com/office/drawing/2014/main" id="{7E2D524F-17D9-36B2-04B4-666C40A238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5037809" y="4871638"/>
                <a:ext cx="515204" cy="608148"/>
              </a:xfrm>
              <a:prstGeom prst="foldedCorner">
                <a:avLst>
                  <a:gd name="adj" fmla="val 17793"/>
                </a:avLst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Folded Corner 12">
                <a:extLst>
                  <a:ext uri="{FF2B5EF4-FFF2-40B4-BE49-F238E27FC236}">
                    <a16:creationId xmlns:a16="http://schemas.microsoft.com/office/drawing/2014/main" id="{591AC704-AE30-A40D-8896-F8DAACB21AEC}"/>
                  </a:ext>
                </a:extLst>
              </p:cNvPr>
              <p:cNvSpPr/>
              <p:nvPr/>
            </p:nvSpPr>
            <p:spPr bwMode="auto">
              <a:xfrm rot="10800000" flipH="1">
                <a:off x="3842157" y="4871636"/>
                <a:ext cx="515206" cy="608149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Rectangle: Folded Corner 12">
                <a:extLst>
                  <a:ext uri="{FF2B5EF4-FFF2-40B4-BE49-F238E27FC236}">
                    <a16:creationId xmlns:a16="http://schemas.microsoft.com/office/drawing/2014/main" id="{591AC704-AE30-A40D-8896-F8DAACB21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3842157" y="4871636"/>
                <a:ext cx="515206" cy="608149"/>
              </a:xfrm>
              <a:prstGeom prst="foldedCorner">
                <a:avLst>
                  <a:gd name="adj" fmla="val 17793"/>
                </a:avLst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Folded Corner 16">
                <a:extLst>
                  <a:ext uri="{FF2B5EF4-FFF2-40B4-BE49-F238E27FC236}">
                    <a16:creationId xmlns:a16="http://schemas.microsoft.com/office/drawing/2014/main" id="{437EF242-8771-B9B1-F630-2D592BFBADBD}"/>
                  </a:ext>
                </a:extLst>
              </p:cNvPr>
              <p:cNvSpPr/>
              <p:nvPr/>
            </p:nvSpPr>
            <p:spPr bwMode="auto">
              <a:xfrm rot="10800000" flipH="1">
                <a:off x="4439982" y="4871636"/>
                <a:ext cx="515206" cy="608149"/>
              </a:xfrm>
              <a:prstGeom prst="foldedCorner">
                <a:avLst>
                  <a:gd name="adj" fmla="val 17793"/>
                </a:avLst>
              </a:prstGeom>
              <a:solidFill>
                <a:srgbClr val="E1D5E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−20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Rectangle: Folded Corner 16">
                <a:extLst>
                  <a:ext uri="{FF2B5EF4-FFF2-40B4-BE49-F238E27FC236}">
                    <a16:creationId xmlns:a16="http://schemas.microsoft.com/office/drawing/2014/main" id="{437EF242-8771-B9B1-F630-2D592BFBA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0800000" flipH="1">
                <a:off x="4439982" y="4871636"/>
                <a:ext cx="515206" cy="608149"/>
              </a:xfrm>
              <a:prstGeom prst="foldedCorner">
                <a:avLst>
                  <a:gd name="adj" fmla="val 17793"/>
                </a:avLst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45124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9FFDE-6096-60D4-8592-25EE38FA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688"/>
            <a:ext cx="8610600" cy="639762"/>
          </a:xfrm>
        </p:spPr>
        <p:txBody>
          <a:bodyPr/>
          <a:lstStyle/>
          <a:p>
            <a:r>
              <a:rPr lang="en-US" dirty="0"/>
              <a:t>Strictly-Guaranteed Error Bounds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179BF7F-D20F-8B9C-271C-81C3C75A6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468046" y="1371600"/>
            <a:ext cx="6207908" cy="392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01CCA-BCCC-6E26-8009-5170AB84E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01343-6450-13C4-8B57-A805FDA01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23ECCC-3647-77AB-202A-F63443C06FFE}"/>
              </a:ext>
            </a:extLst>
          </p:cNvPr>
          <p:cNvSpPr/>
          <p:nvPr/>
        </p:nvSpPr>
        <p:spPr bwMode="auto">
          <a:xfrm>
            <a:off x="1905000" y="3073400"/>
            <a:ext cx="5741400" cy="184955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E4B8F9-535E-48CA-02A1-B80E31A3F725}"/>
              </a:ext>
            </a:extLst>
          </p:cNvPr>
          <p:cNvSpPr/>
          <p:nvPr/>
        </p:nvSpPr>
        <p:spPr bwMode="auto">
          <a:xfrm>
            <a:off x="1524000" y="3073401"/>
            <a:ext cx="381000" cy="717549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C95518-53B0-3B78-C0A5-65B3372C744B}"/>
              </a:ext>
            </a:extLst>
          </p:cNvPr>
          <p:cNvSpPr/>
          <p:nvPr/>
        </p:nvSpPr>
        <p:spPr bwMode="auto">
          <a:xfrm>
            <a:off x="3022600" y="1620520"/>
            <a:ext cx="4629850" cy="715893"/>
          </a:xfrm>
          <a:prstGeom prst="rect">
            <a:avLst/>
          </a:prstGeom>
          <a:solidFill>
            <a:srgbClr val="0070C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BA07CA-EC6E-8BCE-9010-881778514BBA}"/>
              </a:ext>
            </a:extLst>
          </p:cNvPr>
          <p:cNvSpPr/>
          <p:nvPr/>
        </p:nvSpPr>
        <p:spPr bwMode="auto">
          <a:xfrm>
            <a:off x="3034352" y="2346961"/>
            <a:ext cx="1630638" cy="189596"/>
          </a:xfrm>
          <a:prstGeom prst="rect">
            <a:avLst/>
          </a:prstGeom>
          <a:solidFill>
            <a:srgbClr val="0070C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DB9C33-CD5C-C7AF-A30F-41DA2DF1C934}"/>
              </a:ext>
            </a:extLst>
          </p:cNvPr>
          <p:cNvSpPr/>
          <p:nvPr/>
        </p:nvSpPr>
        <p:spPr bwMode="auto">
          <a:xfrm>
            <a:off x="3034352" y="3258355"/>
            <a:ext cx="2223448" cy="173820"/>
          </a:xfrm>
          <a:prstGeom prst="rect">
            <a:avLst/>
          </a:prstGeom>
          <a:solidFill>
            <a:srgbClr val="0070C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5B2545-F694-095A-7EB0-4EECE9157BBD}"/>
              </a:ext>
            </a:extLst>
          </p:cNvPr>
          <p:cNvSpPr/>
          <p:nvPr/>
        </p:nvSpPr>
        <p:spPr bwMode="auto">
          <a:xfrm>
            <a:off x="3034352" y="3437742"/>
            <a:ext cx="2833048" cy="353208"/>
          </a:xfrm>
          <a:prstGeom prst="rect">
            <a:avLst/>
          </a:prstGeom>
          <a:solidFill>
            <a:srgbClr val="0070C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55C6D1-2B5E-17F7-6280-7C9060833503}"/>
              </a:ext>
            </a:extLst>
          </p:cNvPr>
          <p:cNvSpPr/>
          <p:nvPr/>
        </p:nvSpPr>
        <p:spPr bwMode="auto">
          <a:xfrm>
            <a:off x="3034352" y="2889250"/>
            <a:ext cx="515298" cy="173820"/>
          </a:xfrm>
          <a:prstGeom prst="rect">
            <a:avLst/>
          </a:prstGeom>
          <a:solidFill>
            <a:srgbClr val="0070C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8E6D4C-5149-9732-8117-1725FDE01726}"/>
              </a:ext>
            </a:extLst>
          </p:cNvPr>
          <p:cNvSpPr/>
          <p:nvPr/>
        </p:nvSpPr>
        <p:spPr bwMode="auto">
          <a:xfrm>
            <a:off x="5841000" y="3264727"/>
            <a:ext cx="1779000" cy="526223"/>
          </a:xfrm>
          <a:prstGeom prst="rect">
            <a:avLst/>
          </a:prstGeom>
          <a:solidFill>
            <a:schemeClr val="tx1">
              <a:lumMod val="50000"/>
              <a:lumOff val="50000"/>
              <a:alpha val="50196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A31D5E-81A7-7D40-AB57-15C7B50E947B}"/>
              </a:ext>
            </a:extLst>
          </p:cNvPr>
          <p:cNvSpPr/>
          <p:nvPr/>
        </p:nvSpPr>
        <p:spPr bwMode="auto">
          <a:xfrm>
            <a:off x="5257800" y="4524803"/>
            <a:ext cx="2388600" cy="712677"/>
          </a:xfrm>
          <a:prstGeom prst="rect">
            <a:avLst/>
          </a:prstGeom>
          <a:solidFill>
            <a:schemeClr val="tx1">
              <a:lumMod val="50000"/>
              <a:lumOff val="50000"/>
              <a:alpha val="50196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2" name="Rounded Rectangular Callout 21">
            <a:extLst>
              <a:ext uri="{FF2B5EF4-FFF2-40B4-BE49-F238E27FC236}">
                <a16:creationId xmlns:a16="http://schemas.microsoft.com/office/drawing/2014/main" id="{5AD7C3B6-2D2B-3FC2-7268-5DB1BCCCD8CF}"/>
              </a:ext>
            </a:extLst>
          </p:cNvPr>
          <p:cNvSpPr/>
          <p:nvPr/>
        </p:nvSpPr>
        <p:spPr bwMode="auto">
          <a:xfrm>
            <a:off x="397073" y="1286143"/>
            <a:ext cx="1553647" cy="1012557"/>
          </a:xfrm>
          <a:prstGeom prst="wedgeRoundRectCallout">
            <a:avLst>
              <a:gd name="adj1" fmla="val 49675"/>
              <a:gd name="adj2" fmla="val 12872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HP-MDR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fails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on </a:t>
            </a:r>
            <a:r>
              <a:rPr lang="en-US" sz="1600" dirty="0"/>
              <a:t>all CESM inputs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ular Callout 26">
            <a:extLst>
              <a:ext uri="{FF2B5EF4-FFF2-40B4-BE49-F238E27FC236}">
                <a16:creationId xmlns:a16="http://schemas.microsoft.com/office/drawing/2014/main" id="{3620D1E2-D797-10B1-7E71-7C4BA4552345}"/>
              </a:ext>
            </a:extLst>
          </p:cNvPr>
          <p:cNvSpPr/>
          <p:nvPr/>
        </p:nvSpPr>
        <p:spPr bwMode="auto">
          <a:xfrm>
            <a:off x="121883" y="2815985"/>
            <a:ext cx="1553646" cy="1298815"/>
          </a:xfrm>
          <a:prstGeom prst="wedgeRoundRectCallout">
            <a:avLst>
              <a:gd name="adj1" fmla="val 95674"/>
              <a:gd name="adj2" fmla="val 63445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</a:pPr>
            <a:r>
              <a:rPr lang="en-US" sz="1600" dirty="0"/>
              <a:t>Most other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compressors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struggle on NYX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C55D39-C2A8-AE22-063D-97BAD847D495}"/>
              </a:ext>
            </a:extLst>
          </p:cNvPr>
          <p:cNvSpPr/>
          <p:nvPr/>
        </p:nvSpPr>
        <p:spPr bwMode="auto">
          <a:xfrm>
            <a:off x="3034352" y="4336528"/>
            <a:ext cx="4612048" cy="186243"/>
          </a:xfrm>
          <a:prstGeom prst="rect">
            <a:avLst/>
          </a:prstGeom>
          <a:solidFill>
            <a:schemeClr val="tx1">
              <a:lumMod val="50000"/>
              <a:lumOff val="50000"/>
              <a:alpha val="50196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2002E5-5C63-3613-4AC1-D97E9D3700B9}"/>
              </a:ext>
            </a:extLst>
          </p:cNvPr>
          <p:cNvSpPr/>
          <p:nvPr/>
        </p:nvSpPr>
        <p:spPr bwMode="auto">
          <a:xfrm>
            <a:off x="3022600" y="5068349"/>
            <a:ext cx="4612048" cy="186243"/>
          </a:xfrm>
          <a:prstGeom prst="rect">
            <a:avLst/>
          </a:prstGeom>
          <a:solidFill>
            <a:schemeClr val="tx1">
              <a:lumMod val="50000"/>
              <a:lumOff val="50000"/>
              <a:alpha val="50196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251AB25-32F5-73E4-2624-28B0173DE7F8}"/>
              </a:ext>
            </a:extLst>
          </p:cNvPr>
          <p:cNvSpPr/>
          <p:nvPr/>
        </p:nvSpPr>
        <p:spPr bwMode="auto">
          <a:xfrm>
            <a:off x="3549650" y="2887218"/>
            <a:ext cx="4084998" cy="186243"/>
          </a:xfrm>
          <a:prstGeom prst="rect">
            <a:avLst/>
          </a:prstGeom>
          <a:solidFill>
            <a:schemeClr val="tx1">
              <a:lumMod val="50000"/>
              <a:lumOff val="50000"/>
              <a:alpha val="50196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91EC3050-ECA7-AEF1-FC3A-FE424E270617}"/>
              </a:ext>
            </a:extLst>
          </p:cNvPr>
          <p:cNvSpPr/>
          <p:nvPr/>
        </p:nvSpPr>
        <p:spPr bwMode="auto">
          <a:xfrm>
            <a:off x="7433706" y="4834404"/>
            <a:ext cx="1654414" cy="1199518"/>
          </a:xfrm>
          <a:prstGeom prst="wedgeRoundRectCallout">
            <a:avLst>
              <a:gd name="adj1" fmla="val -43143"/>
              <a:gd name="adj2" fmla="val -68159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HP-MDR and IPComp don’t support tighter EBs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5D251D63-B601-EB1C-201F-6917E5EF86BB}"/>
              </a:ext>
            </a:extLst>
          </p:cNvPr>
          <p:cNvSpPr/>
          <p:nvPr/>
        </p:nvSpPr>
        <p:spPr bwMode="auto">
          <a:xfrm>
            <a:off x="7535852" y="2539863"/>
            <a:ext cx="1553646" cy="1315051"/>
          </a:xfrm>
          <a:prstGeom prst="wedgeRoundRectCallout">
            <a:avLst>
              <a:gd name="adj1" fmla="val -48638"/>
              <a:gd name="adj2" fmla="val -8395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Only Cortado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rPr>
              <a:t>guarantees all EBs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on all files</a:t>
            </a:r>
          </a:p>
        </p:txBody>
      </p:sp>
    </p:spTree>
    <p:extLst>
      <p:ext uri="{BB962C8B-B14F-4D97-AF65-F5344CB8AC3E}">
        <p14:creationId xmlns:p14="http://schemas.microsoft.com/office/powerpoint/2010/main" val="8766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7" grpId="0" animBg="1"/>
      <p:bldP spid="27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25" grpId="2" animBg="1"/>
      <p:bldP spid="25" grpId="3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118E0-CB14-CAEA-6D81-E8BA3C3A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Peak Signal-to-Noise Ratio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29A010F-0934-4A97-3EEA-6CB8B050D3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062992" y="1323975"/>
            <a:ext cx="5014841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FFE08-81A8-4292-0C1D-0511BD879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22D55-8354-DFD0-BE0E-EE1D01344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6850E3C2-47E7-47AC-E5CD-B3D1E64399A9}"/>
              </a:ext>
            </a:extLst>
          </p:cNvPr>
          <p:cNvSpPr/>
          <p:nvPr/>
        </p:nvSpPr>
        <p:spPr bwMode="auto">
          <a:xfrm>
            <a:off x="253440" y="1700850"/>
            <a:ext cx="1575360" cy="914399"/>
          </a:xfrm>
          <a:prstGeom prst="wedgeRoundRectCallout">
            <a:avLst>
              <a:gd name="adj1" fmla="val 189472"/>
              <a:gd name="adj2" fmla="val 2493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C35B1"/>
                </a:solidFill>
                <a:effectLst/>
                <a:latin typeface="Arial" charset="0"/>
              </a:rPr>
              <a:t>Cortado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is always on-par or better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DDB018F7-964A-B902-6A9B-78C866C2794C}"/>
              </a:ext>
            </a:extLst>
          </p:cNvPr>
          <p:cNvSpPr/>
          <p:nvPr/>
        </p:nvSpPr>
        <p:spPr bwMode="auto">
          <a:xfrm>
            <a:off x="7315200" y="1758444"/>
            <a:ext cx="1575360" cy="1091247"/>
          </a:xfrm>
          <a:prstGeom prst="wedgeRoundRectCallout">
            <a:avLst>
              <a:gd name="adj1" fmla="val -71967"/>
              <a:gd name="adj2" fmla="val 6603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15B9BE"/>
                </a:solidFill>
                <a:effectLst/>
                <a:latin typeface="Arial" charset="0"/>
              </a:rPr>
              <a:t>PRISM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falls off at tighter EBs on all datasets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CCFBB06-639C-3E07-4767-9BB2FBDFFBEA}"/>
              </a:ext>
            </a:extLst>
          </p:cNvPr>
          <p:cNvSpPr/>
          <p:nvPr/>
        </p:nvSpPr>
        <p:spPr bwMode="auto">
          <a:xfrm>
            <a:off x="7226580" y="3462686"/>
            <a:ext cx="1752600" cy="1091247"/>
          </a:xfrm>
          <a:prstGeom prst="wedgeRoundRectCallout">
            <a:avLst>
              <a:gd name="adj1" fmla="val -74056"/>
              <a:gd name="adj2" fmla="val 5134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lang="en-US" sz="1600" dirty="0"/>
              <a:t>Recall: a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ll other compressors struggle on NYX</a:t>
            </a:r>
          </a:p>
        </p:txBody>
      </p:sp>
    </p:spTree>
    <p:extLst>
      <p:ext uri="{BB962C8B-B14F-4D97-AF65-F5344CB8AC3E}">
        <p14:creationId xmlns:p14="http://schemas.microsoft.com/office/powerpoint/2010/main" val="2279859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FB7B4-A7AB-91A5-99CD-17A651D44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Retrieval Compression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8D2237-6043-62B1-0FA3-D28DFED7E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020897" y="1323975"/>
            <a:ext cx="5099031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9C79-0349-ECC4-27FA-3A032EF8D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D98B20-6CA6-7FFB-D29B-470E00E6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C9D6C0F1-4B0E-F22A-73D6-A2D28E72C3B4}"/>
              </a:ext>
            </a:extLst>
          </p:cNvPr>
          <p:cNvSpPr/>
          <p:nvPr/>
        </p:nvSpPr>
        <p:spPr bwMode="auto">
          <a:xfrm>
            <a:off x="7119928" y="2514600"/>
            <a:ext cx="1905000" cy="1380857"/>
          </a:xfrm>
          <a:prstGeom prst="wedgeRoundRectCallout">
            <a:avLst>
              <a:gd name="adj1" fmla="val -74823"/>
              <a:gd name="adj2" fmla="val 56151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C1272C"/>
                </a:solidFill>
                <a:effectLst/>
                <a:latin typeface="Arial" charset="0"/>
              </a:rPr>
              <a:t>M-SZ3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tends to </a:t>
            </a:r>
            <a:r>
              <a:rPr lang="en-US" sz="1600" dirty="0"/>
              <a:t>compress “best” in part because it doesn’t retain data quality/EB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5FFAB4D2-8492-F5E0-FABB-DAFDF170EAC2}"/>
              </a:ext>
            </a:extLst>
          </p:cNvPr>
          <p:cNvSpPr/>
          <p:nvPr/>
        </p:nvSpPr>
        <p:spPr bwMode="auto">
          <a:xfrm>
            <a:off x="208170" y="2667000"/>
            <a:ext cx="2001630" cy="1511165"/>
          </a:xfrm>
          <a:prstGeom prst="wedgeRoundRectCallout">
            <a:avLst>
              <a:gd name="adj1" fmla="val 88322"/>
              <a:gd name="adj2" fmla="val -4026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C35B1"/>
                </a:solidFill>
                <a:effectLst/>
                <a:latin typeface="Arial" charset="0"/>
              </a:rPr>
              <a:t>Cortado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is competitive with </a:t>
            </a:r>
            <a:r>
              <a:rPr lang="en-US" sz="1600" dirty="0"/>
              <a:t>other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GPU compressors and even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F858F7"/>
                </a:solidFill>
                <a:effectLst/>
                <a:latin typeface="Arial" charset="0"/>
              </a:rPr>
              <a:t>IPComp</a:t>
            </a:r>
          </a:p>
        </p:txBody>
      </p:sp>
    </p:spTree>
    <p:extLst>
      <p:ext uri="{BB962C8B-B14F-4D97-AF65-F5344CB8AC3E}">
        <p14:creationId xmlns:p14="http://schemas.microsoft.com/office/powerpoint/2010/main" val="15194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5D42D-81EA-B56B-12E9-7234B7F65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Retrieval Throughput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DDAC80-A004-EF84-9615-29C2135FF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998604" y="1323975"/>
            <a:ext cx="5143617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AF8EE-4C52-1157-A78D-B87F85523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18C5E-A44C-E022-8CCD-9CE5E216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7568B809-BE8E-C851-03FB-598537E58233}"/>
              </a:ext>
            </a:extLst>
          </p:cNvPr>
          <p:cNvSpPr/>
          <p:nvPr/>
        </p:nvSpPr>
        <p:spPr bwMode="auto">
          <a:xfrm>
            <a:off x="208170" y="2667000"/>
            <a:ext cx="2001630" cy="1511165"/>
          </a:xfrm>
          <a:prstGeom prst="wedgeRoundRectCallout">
            <a:avLst>
              <a:gd name="adj1" fmla="val 80220"/>
              <a:gd name="adj2" fmla="val -7968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C35B1"/>
                </a:solidFill>
                <a:effectLst/>
                <a:latin typeface="Arial" charset="0"/>
              </a:rPr>
              <a:t>Cortado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is </a:t>
            </a:r>
            <a:r>
              <a:rPr lang="en-US" sz="1600" dirty="0"/>
              <a:t>always fastest due to overlapping of server/client operations 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68C8A584-96FD-34C0-D3F6-802E42240550}"/>
              </a:ext>
            </a:extLst>
          </p:cNvPr>
          <p:cNvSpPr/>
          <p:nvPr/>
        </p:nvSpPr>
        <p:spPr bwMode="auto">
          <a:xfrm>
            <a:off x="6953319" y="3134862"/>
            <a:ext cx="2001629" cy="1665738"/>
          </a:xfrm>
          <a:prstGeom prst="wedgeRoundRectCallout">
            <a:avLst>
              <a:gd name="adj1" fmla="val -48910"/>
              <a:gd name="adj2" fmla="val -7791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15B9BE"/>
                </a:solidFill>
                <a:effectLst/>
                <a:latin typeface="Arial" charset="0"/>
              </a:rPr>
              <a:t>PRISM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is close behind on some datasets, but doesn’t guarantee all EBs and has worse PSNR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405D6A-DB96-8216-9C72-A5ED00E36A83}"/>
              </a:ext>
            </a:extLst>
          </p:cNvPr>
          <p:cNvSpPr txBox="1"/>
          <p:nvPr/>
        </p:nvSpPr>
        <p:spPr>
          <a:xfrm>
            <a:off x="599128" y="5351561"/>
            <a:ext cx="113648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>
                <a:latin typeface="+mn-lt"/>
              </a:rPr>
              <a:t>On RTX 4090</a:t>
            </a:r>
          </a:p>
        </p:txBody>
      </p:sp>
    </p:spTree>
    <p:extLst>
      <p:ext uri="{BB962C8B-B14F-4D97-AF65-F5344CB8AC3E}">
        <p14:creationId xmlns:p14="http://schemas.microsoft.com/office/powerpoint/2010/main" val="2621889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CBA5-C010-F8C4-5F60-882A01AF0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E927D-4147-5F2D-3949-D3D2C72EF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3" y="3109119"/>
            <a:ext cx="8229600" cy="639762"/>
          </a:xfrm>
        </p:spPr>
        <p:txBody>
          <a:bodyPr lIns="91440"/>
          <a:lstStyle/>
          <a:p>
            <a:pPr algn="ctr"/>
            <a:r>
              <a:rPr lang="en-US" b="1" dirty="0"/>
              <a:t>Results: Cortado Residual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EB256-5499-9D77-E558-D40D61C4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55A8-9F73-EAC3-4E3C-E05BA70BF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31445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2ED1-9A49-9A02-F301-4BF8A4EA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Residual File Compression Ratio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6BF0B7-C2C8-A33C-F154-6244A725BA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910617" y="1323975"/>
            <a:ext cx="531959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2E145-3591-B79F-6E3B-EA7EC3F2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207CD-B18B-E737-C6A1-562696A5B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Rounded Rectangular Callout 7">
            <a:extLst>
              <a:ext uri="{FF2B5EF4-FFF2-40B4-BE49-F238E27FC236}">
                <a16:creationId xmlns:a16="http://schemas.microsoft.com/office/drawing/2014/main" id="{040E5FFE-C713-CD75-BE1C-9FB308D5EFF5}"/>
              </a:ext>
            </a:extLst>
          </p:cNvPr>
          <p:cNvSpPr/>
          <p:nvPr/>
        </p:nvSpPr>
        <p:spPr bwMode="auto">
          <a:xfrm>
            <a:off x="304800" y="1447800"/>
            <a:ext cx="1524000" cy="990600"/>
          </a:xfrm>
          <a:prstGeom prst="wedgeRoundRectCallout">
            <a:avLst>
              <a:gd name="adj1" fmla="val 102038"/>
              <a:gd name="adj2" fmla="val -34671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rPr>
              <a:t>Initial file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CR in yellow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for reference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715CE9B0-4850-2FFD-A211-7A15DAF759B5}"/>
              </a:ext>
            </a:extLst>
          </p:cNvPr>
          <p:cNvSpPr/>
          <p:nvPr/>
        </p:nvSpPr>
        <p:spPr bwMode="auto">
          <a:xfrm>
            <a:off x="7116828" y="3657600"/>
            <a:ext cx="1790700" cy="1143000"/>
          </a:xfrm>
          <a:prstGeom prst="wedgeRoundRectCallout">
            <a:avLst>
              <a:gd name="adj1" fmla="val -98293"/>
              <a:gd name="adj2" fmla="val 3551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lang="en-US" sz="1600" dirty="0">
                <a:solidFill>
                  <a:srgbClr val="0070C0"/>
                </a:solidFill>
              </a:rPr>
              <a:t>CR gains</a:t>
            </a:r>
            <a:r>
              <a:rPr lang="en-US" sz="1600" dirty="0"/>
              <a:t> from sending residual file </a:t>
            </a:r>
            <a:r>
              <a:rPr lang="en-US" sz="1600" dirty="0">
                <a:solidFill>
                  <a:srgbClr val="0070C0"/>
                </a:solidFill>
              </a:rPr>
              <a:t>increase</a:t>
            </a:r>
            <a:r>
              <a:rPr lang="en-US" sz="1600" dirty="0"/>
              <a:t> at tighter EBs 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104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6672-3DEA-04C5-236D-EFDF8EF2E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Residual Send Throughput (GB/s)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783488-D0B6-4043-D2BC-FEB98B128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910617" y="1323975"/>
            <a:ext cx="531959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C6576-869C-ED7F-25D1-A17B0B423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3F8DD-02A5-5BAA-9A01-FF3716E5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Rounded Rectangular Callout 7">
            <a:extLst>
              <a:ext uri="{FF2B5EF4-FFF2-40B4-BE49-F238E27FC236}">
                <a16:creationId xmlns:a16="http://schemas.microsoft.com/office/drawing/2014/main" id="{74D233E4-E13D-1A24-3425-F1B3443C87A4}"/>
              </a:ext>
            </a:extLst>
          </p:cNvPr>
          <p:cNvSpPr/>
          <p:nvPr/>
        </p:nvSpPr>
        <p:spPr bwMode="auto">
          <a:xfrm>
            <a:off x="455613" y="1352550"/>
            <a:ext cx="1423516" cy="1085850"/>
          </a:xfrm>
          <a:prstGeom prst="wedgeRoundRectCallout">
            <a:avLst>
              <a:gd name="adj1" fmla="val 94256"/>
              <a:gd name="adj2" fmla="val -2824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charset="0"/>
              </a:rPr>
              <a:t>Initial send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throughput in yellow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for reference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5D5E9DE9-F46B-1D71-0E1F-94E35BEE979A}"/>
              </a:ext>
            </a:extLst>
          </p:cNvPr>
          <p:cNvSpPr/>
          <p:nvPr/>
        </p:nvSpPr>
        <p:spPr bwMode="auto">
          <a:xfrm>
            <a:off x="6934200" y="1600199"/>
            <a:ext cx="2057400" cy="1143001"/>
          </a:xfrm>
          <a:prstGeom prst="wedgeRoundRectCallout">
            <a:avLst>
              <a:gd name="adj1" fmla="val -86095"/>
              <a:gd name="adj2" fmla="val -30335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</a:t>
            </a:r>
            <a:r>
              <a:rPr lang="en-US" sz="1400" dirty="0"/>
              <a:t>mall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overhead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from 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preparing residual file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instead of sending a</a:t>
            </a:r>
            <a:r>
              <a:rPr lang="en-US" sz="1400" dirty="0"/>
              <a:t> non-progressive copy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09092BF-9D07-7568-A88E-3850694E76EA}"/>
              </a:ext>
            </a:extLst>
          </p:cNvPr>
          <p:cNvSpPr/>
          <p:nvPr/>
        </p:nvSpPr>
        <p:spPr bwMode="auto">
          <a:xfrm>
            <a:off x="6637020" y="2882694"/>
            <a:ext cx="2362200" cy="126086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sz="1400" dirty="0"/>
              <a:t>In practice, this is overcome by </a:t>
            </a:r>
            <a:r>
              <a:rPr lang="en-US" sz="1400" dirty="0">
                <a:solidFill>
                  <a:srgbClr val="0070C0"/>
                </a:solidFill>
              </a:rPr>
              <a:t>overlapping the computation </a:t>
            </a:r>
            <a:r>
              <a:rPr lang="en-US" sz="1400" dirty="0"/>
              <a:t>of the residual with data transmission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5EAC2B-0C1E-CCD2-4A57-BF5DC8F5475A}"/>
              </a:ext>
            </a:extLst>
          </p:cNvPr>
          <p:cNvSpPr/>
          <p:nvPr/>
        </p:nvSpPr>
        <p:spPr bwMode="auto">
          <a:xfrm>
            <a:off x="7018020" y="4256371"/>
            <a:ext cx="1981200" cy="1078192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sz="1400" dirty="0"/>
              <a:t>Residual files </a:t>
            </a:r>
            <a:r>
              <a:rPr lang="en-US" sz="1400" dirty="0">
                <a:solidFill>
                  <a:srgbClr val="0070C0"/>
                </a:solidFill>
              </a:rPr>
              <a:t>compress better</a:t>
            </a:r>
            <a:r>
              <a:rPr lang="en-US" sz="1400" dirty="0"/>
              <a:t>, so download times are </a:t>
            </a:r>
            <a:r>
              <a:rPr lang="en-US" sz="1400" dirty="0">
                <a:solidFill>
                  <a:srgbClr val="0070C0"/>
                </a:solidFill>
              </a:rPr>
              <a:t>shorter overall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D79DF8-6564-20FF-3005-730872BE7AEB}"/>
              </a:ext>
            </a:extLst>
          </p:cNvPr>
          <p:cNvSpPr txBox="1"/>
          <p:nvPr/>
        </p:nvSpPr>
        <p:spPr>
          <a:xfrm>
            <a:off x="599128" y="5351561"/>
            <a:ext cx="113648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>
                <a:latin typeface="+mn-lt"/>
              </a:rPr>
              <a:t>On RTX 4090</a:t>
            </a:r>
          </a:p>
        </p:txBody>
      </p:sp>
    </p:spTree>
    <p:extLst>
      <p:ext uri="{BB962C8B-B14F-4D97-AF65-F5344CB8AC3E}">
        <p14:creationId xmlns:p14="http://schemas.microsoft.com/office/powerpoint/2010/main" val="100859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08298-CCEB-BE6C-4AFD-AD991FB1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Residual Receive Throughput (GB/s)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EA7AAE9-6CD5-7C90-8275-B94E13F3B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910617" y="1323975"/>
            <a:ext cx="531959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0E421-E1D9-2EC3-9E0C-213E45776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01200-818E-1F3F-EFD2-F751B31E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Rounded Rectangular Callout 7">
            <a:extLst>
              <a:ext uri="{FF2B5EF4-FFF2-40B4-BE49-F238E27FC236}">
                <a16:creationId xmlns:a16="http://schemas.microsoft.com/office/drawing/2014/main" id="{76CC70FB-DDE9-F0C9-6EBC-B4ADBAD6A0BA}"/>
              </a:ext>
            </a:extLst>
          </p:cNvPr>
          <p:cNvSpPr/>
          <p:nvPr/>
        </p:nvSpPr>
        <p:spPr bwMode="auto">
          <a:xfrm>
            <a:off x="455613" y="1352550"/>
            <a:ext cx="1423516" cy="1085850"/>
          </a:xfrm>
          <a:prstGeom prst="wedgeRoundRectCallout">
            <a:avLst>
              <a:gd name="adj1" fmla="val 104873"/>
              <a:gd name="adj2" fmla="val -26159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Initial receive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throughput in yellow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for reference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4CDC90DA-0F9A-881C-BE65-A64F15CC742D}"/>
              </a:ext>
            </a:extLst>
          </p:cNvPr>
          <p:cNvSpPr/>
          <p:nvPr/>
        </p:nvSpPr>
        <p:spPr bwMode="auto">
          <a:xfrm>
            <a:off x="6934200" y="1600199"/>
            <a:ext cx="1676400" cy="722075"/>
          </a:xfrm>
          <a:prstGeom prst="wedgeRoundRectCallout">
            <a:avLst>
              <a:gd name="adj1" fmla="val -93308"/>
              <a:gd name="adj2" fmla="val -4906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Same overhead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from handling residual file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B96561-A1D1-1400-3E45-55BF8CF99602}"/>
              </a:ext>
            </a:extLst>
          </p:cNvPr>
          <p:cNvSpPr/>
          <p:nvPr/>
        </p:nvSpPr>
        <p:spPr bwMode="auto">
          <a:xfrm>
            <a:off x="7007409" y="2458800"/>
            <a:ext cx="1603191" cy="12750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9525" algn="ctr">
              <a:buNone/>
            </a:pPr>
            <a:r>
              <a:rPr lang="en-US" sz="1400" dirty="0"/>
              <a:t>Again, this is overcome by </a:t>
            </a:r>
            <a:r>
              <a:rPr lang="en-US" sz="1400" dirty="0">
                <a:solidFill>
                  <a:srgbClr val="0070C0"/>
                </a:solidFill>
              </a:rPr>
              <a:t>overlapping computation </a:t>
            </a:r>
            <a:r>
              <a:rPr lang="en-US" sz="1400" dirty="0"/>
              <a:t>and </a:t>
            </a:r>
            <a:r>
              <a:rPr lang="en-US" sz="1400" dirty="0">
                <a:solidFill>
                  <a:srgbClr val="0070C0"/>
                </a:solidFill>
              </a:rPr>
              <a:t>higher CRs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19230A-805C-39F4-4459-9A91EDC96BE5}"/>
              </a:ext>
            </a:extLst>
          </p:cNvPr>
          <p:cNvSpPr txBox="1"/>
          <p:nvPr/>
        </p:nvSpPr>
        <p:spPr>
          <a:xfrm>
            <a:off x="599128" y="5351561"/>
            <a:ext cx="113648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>
                <a:latin typeface="+mn-lt"/>
              </a:rPr>
              <a:t>On RTX 4090</a:t>
            </a:r>
          </a:p>
        </p:txBody>
      </p:sp>
    </p:spTree>
    <p:extLst>
      <p:ext uri="{BB962C8B-B14F-4D97-AF65-F5344CB8AC3E}">
        <p14:creationId xmlns:p14="http://schemas.microsoft.com/office/powerpoint/2010/main" val="9685195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69D1-8245-C823-507C-958455D9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B40FC-0D15-2FCE-2F04-2BDF639A8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Cortado progresses in terms of </a:t>
            </a:r>
            <a:r>
              <a:rPr lang="en-US" dirty="0">
                <a:solidFill>
                  <a:srgbClr val="0070C0"/>
                </a:solidFill>
              </a:rPr>
              <a:t>guaranteed EBs</a:t>
            </a:r>
          </a:p>
          <a:p>
            <a:pPr lvl="1"/>
            <a:r>
              <a:rPr lang="en-US" dirty="0"/>
              <a:t>Supports lossless compression as a contingency</a:t>
            </a:r>
          </a:p>
          <a:p>
            <a:r>
              <a:rPr lang="en-US" dirty="0"/>
              <a:t>New </a:t>
            </a:r>
            <a:r>
              <a:rPr lang="en-US" dirty="0" err="1">
                <a:solidFill>
                  <a:srgbClr val="FF0000"/>
                </a:solidFill>
              </a:rPr>
              <a:t>requantization</a:t>
            </a:r>
            <a:r>
              <a:rPr lang="en-US" dirty="0">
                <a:solidFill>
                  <a:srgbClr val="FF0000"/>
                </a:solidFill>
              </a:rPr>
              <a:t> technique </a:t>
            </a:r>
            <a:r>
              <a:rPr lang="en-US" dirty="0"/>
              <a:t>strictly-guarantees EBs with no propagated floating-point error</a:t>
            </a:r>
          </a:p>
          <a:p>
            <a:r>
              <a:rPr lang="en-US" dirty="0"/>
              <a:t>Cortado achieves </a:t>
            </a:r>
            <a:r>
              <a:rPr lang="en-US" dirty="0">
                <a:solidFill>
                  <a:srgbClr val="FF0000"/>
                </a:solidFill>
              </a:rPr>
              <a:t>highest end-to-end throughput</a:t>
            </a:r>
          </a:p>
          <a:p>
            <a:pPr lvl="1"/>
            <a:r>
              <a:rPr lang="en-US" dirty="0"/>
              <a:t>While maintaining on-par compression ratio and PSNR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8F5C7-8FC4-3327-5FB3-DB6EF21D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Cortado: Progressive Retrieval with Guaranteed Error Bounds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8D756-0F3B-E27E-9755-E5A155C8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C3A0-0B0F-41AE-8690-F6AFB346F1B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14B8747-E3CA-78AD-12A9-45C550F0372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auto">
          <a:xfrm>
            <a:off x="5417219" y="4301866"/>
            <a:ext cx="1195273" cy="9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9C3FB5-AF05-BD65-5B1B-4E6A879B22D2}"/>
              </a:ext>
            </a:extLst>
          </p:cNvPr>
          <p:cNvSpPr txBox="1"/>
          <p:nvPr/>
        </p:nvSpPr>
        <p:spPr>
          <a:xfrm>
            <a:off x="463714" y="4649189"/>
            <a:ext cx="4485110" cy="8248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>
                <a:latin typeface="+mn-lt"/>
              </a:rPr>
              <a:t>Acknowledgements</a:t>
            </a:r>
          </a:p>
          <a:p>
            <a:pPr>
              <a:buNone/>
            </a:pPr>
            <a:r>
              <a:rPr lang="en-US" sz="1400" dirty="0">
                <a:latin typeface="+mn-lt"/>
              </a:rPr>
              <a:t>National Science Foundation (CCF-2403380)</a:t>
            </a:r>
          </a:p>
          <a:p>
            <a:pPr>
              <a:buNone/>
            </a:pPr>
            <a:r>
              <a:rPr lang="en-US" sz="1400" dirty="0">
                <a:latin typeface="+mn-lt"/>
              </a:rPr>
              <a:t>U.S. DOE, Office of Science, Office of ASCR (DE-SC0022223)</a:t>
            </a:r>
          </a:p>
        </p:txBody>
      </p:sp>
      <p:pic>
        <p:nvPicPr>
          <p:cNvPr id="9" name="Picture 8" descr="A logo with a star&#10;&#10;AI-generated content may be incorrect.">
            <a:extLst>
              <a:ext uri="{FF2B5EF4-FFF2-40B4-BE49-F238E27FC236}">
                <a16:creationId xmlns:a16="http://schemas.microsoft.com/office/drawing/2014/main" id="{972F7032-C9F9-3280-414F-CA8232CBF1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69" t="30040" r="11900" b="29472"/>
          <a:stretch>
            <a:fillRect/>
          </a:stretch>
        </p:blipFill>
        <p:spPr>
          <a:xfrm>
            <a:off x="5256906" y="5224191"/>
            <a:ext cx="1524000" cy="461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57CA82-4E6B-002A-3911-27F22EE15E7B}"/>
              </a:ext>
            </a:extLst>
          </p:cNvPr>
          <p:cNvSpPr txBox="1"/>
          <p:nvPr/>
        </p:nvSpPr>
        <p:spPr>
          <a:xfrm>
            <a:off x="7088988" y="4423206"/>
            <a:ext cx="1828157" cy="1346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14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FD9AF3-9441-0F12-6F80-C88A7D335270}"/>
              </a:ext>
            </a:extLst>
          </p:cNvPr>
          <p:cNvSpPr txBox="1"/>
          <p:nvPr/>
        </p:nvSpPr>
        <p:spPr>
          <a:xfrm>
            <a:off x="7109495" y="5494273"/>
            <a:ext cx="1787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 err="1">
                <a:latin typeface="+mn-lt"/>
              </a:rPr>
              <a:t>burtscher</a:t>
            </a:r>
            <a:r>
              <a:rPr lang="en-US" sz="1200" b="1" dirty="0">
                <a:latin typeface="+mn-lt"/>
              </a:rPr>
              <a:t>/Cortado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9E6AAD5-0CA1-F8F3-DE62-8E01639B8D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2820" y="4727995"/>
            <a:ext cx="550211" cy="5389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EFD3A6-5AF7-26E9-77B4-5FC7AD62C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504" y="4469699"/>
            <a:ext cx="1023172" cy="102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1226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F0ACB67-8146-4F8D-BB5C-A9FEB7EA94CB}">
  <we:reference id="WA200000113" version="1.0.0.0" store="Omex" storeType="OMEX"/>
  <we:alternateReferences>
    <we:reference id="WA200000113" version="1.0.0.0" store="WA20000011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1388</Words>
  <Application>Microsoft Macintosh PowerPoint</Application>
  <PresentationFormat>On-screen Show (4:3)</PresentationFormat>
  <Paragraphs>317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 Math</vt:lpstr>
      <vt:lpstr>Tahoma</vt:lpstr>
      <vt:lpstr>Wingdings</vt:lpstr>
      <vt:lpstr>Blends</vt:lpstr>
      <vt:lpstr>Cortado: Progressive Retrieval of Lossily Compressed Data with Guaranteed Error Bounds</vt:lpstr>
      <vt:lpstr>Introduction</vt:lpstr>
      <vt:lpstr>Error-Bounded Lossy Compression</vt:lpstr>
      <vt:lpstr>Progressive Compression</vt:lpstr>
      <vt:lpstr>Issues with Previous Approaches</vt:lpstr>
      <vt:lpstr>Cortado</vt:lpstr>
      <vt:lpstr>Highlights</vt:lpstr>
      <vt:lpstr>Cortado Overview</vt:lpstr>
      <vt:lpstr>Compression</vt:lpstr>
      <vt:lpstr>Requantization</vt:lpstr>
      <vt:lpstr>Server Encode and Store</vt:lpstr>
      <vt:lpstr>Initial Send/Receive</vt:lpstr>
      <vt:lpstr>Residual Send/Receive</vt:lpstr>
      <vt:lpstr>Experimental Methodology</vt:lpstr>
      <vt:lpstr>Third-Party Progressive Compressors</vt:lpstr>
      <vt:lpstr>Results: Comparisons</vt:lpstr>
      <vt:lpstr>Comparison Setup</vt:lpstr>
      <vt:lpstr>Strictly-Guaranteed Error Bounds</vt:lpstr>
      <vt:lpstr>Peak Signal-to-Noise Ratio</vt:lpstr>
      <vt:lpstr>End-to-End Retrieval Compression</vt:lpstr>
      <vt:lpstr>End-to-End Retrieval Throughput</vt:lpstr>
      <vt:lpstr>Results: Cortado Residual</vt:lpstr>
      <vt:lpstr>Residual File Compression Ratio</vt:lpstr>
      <vt:lpstr>Residual Send Throughput (GB/s)</vt:lpstr>
      <vt:lpstr>Residual Receive Throughput (GB/s)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2024-07-23T13:19:13Z</dcterms:created>
  <dcterms:modified xsi:type="dcterms:W3CDTF">2026-09-24T19:34:22Z</dcterms:modified>
</cp:coreProperties>
</file>