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72" r:id="rId6"/>
    <p:sldId id="271" r:id="rId7"/>
    <p:sldId id="276" r:id="rId8"/>
    <p:sldId id="261" r:id="rId9"/>
    <p:sldId id="278" r:id="rId10"/>
    <p:sldId id="274" r:id="rId11"/>
    <p:sldId id="260" r:id="rId12"/>
    <p:sldId id="264" r:id="rId13"/>
    <p:sldId id="275" r:id="rId14"/>
    <p:sldId id="273" r:id="rId15"/>
    <p:sldId id="265" r:id="rId16"/>
    <p:sldId id="266" r:id="rId17"/>
    <p:sldId id="267" r:id="rId18"/>
    <p:sldId id="269" r:id="rId19"/>
    <p:sldId id="270" r:id="rId20"/>
    <p:sldId id="277" r:id="rId21"/>
    <p:sldId id="268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hlink"/>
      </a:buClr>
      <a:buSzPct val="55000"/>
      <a:buFont typeface="Wingdings" pitchFamily="2" charset="2"/>
      <a:buChar char="n"/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hlink"/>
      </a:buClr>
      <a:buSzPct val="55000"/>
      <a:buFont typeface="Wingdings" pitchFamily="2" charset="2"/>
      <a:buChar char="n"/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hlink"/>
      </a:buClr>
      <a:buSzPct val="55000"/>
      <a:buFont typeface="Wingdings" pitchFamily="2" charset="2"/>
      <a:buChar char="n"/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hlink"/>
      </a:buClr>
      <a:buSzPct val="55000"/>
      <a:buFont typeface="Wingdings" pitchFamily="2" charset="2"/>
      <a:buChar char="n"/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hlink"/>
      </a:buClr>
      <a:buSzPct val="55000"/>
      <a:buFont typeface="Wingdings" pitchFamily="2" charset="2"/>
      <a:buChar char="n"/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980" autoAdjust="0"/>
  </p:normalViewPr>
  <p:slideViewPr>
    <p:cSldViewPr snapToGrid="0">
      <p:cViewPr varScale="1">
        <p:scale>
          <a:sx n="84" d="100"/>
          <a:sy n="84" d="100"/>
        </p:scale>
        <p:origin x="1447" y="31"/>
      </p:cViewPr>
      <p:guideLst>
        <p:guide orient="horz" pos="213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8D34B-536D-46CF-8EF0-789696B13FE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9C9CE-E8EC-4690-83A6-91B7113827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16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A9C9CE-E8EC-4690-83A6-91B7113827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713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455613" y="1141413"/>
            <a:ext cx="8226425" cy="1919287"/>
          </a:xfrm>
        </p:spPr>
        <p:txBody>
          <a:bodyPr lIns="91440"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563938"/>
            <a:ext cx="8226425" cy="2286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5550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fld id="{D2EC94C2-72B6-42C6-B0AE-FE72CA4752C6}" type="datetime1">
              <a:rPr lang="en-US" smtClean="0"/>
              <a:t>9/28/2026</a:t>
            </a:fld>
            <a:endParaRPr lang="en-US"/>
          </a:p>
        </p:txBody>
      </p:sp>
      <p:sp>
        <p:nvSpPr>
          <p:cNvPr id="65551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r>
              <a:rPr lang="en-US"/>
              <a:t>Performance Impact of Removing Data Races from GPU Graph Analytics Programs</a:t>
            </a:r>
          </a:p>
        </p:txBody>
      </p:sp>
      <p:sp>
        <p:nvSpPr>
          <p:cNvPr id="65552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fld id="{DA667172-72BD-4DFB-AF2C-DDFDD55EEB33}" type="slidenum">
              <a:rPr lang="en-US" smtClean="0"/>
              <a:t>‹#›</a:t>
            </a:fld>
            <a:endParaRPr lang="en-US"/>
          </a:p>
        </p:txBody>
      </p:sp>
      <p:sp>
        <p:nvSpPr>
          <p:cNvPr id="65554" name="Rectangle 18"/>
          <p:cNvSpPr>
            <a:spLocks noChangeArrowheads="1"/>
          </p:cNvSpPr>
          <p:nvPr/>
        </p:nvSpPr>
        <p:spPr bwMode="gray">
          <a:xfrm>
            <a:off x="547688" y="3325812"/>
            <a:ext cx="8043862" cy="26988"/>
          </a:xfrm>
          <a:prstGeom prst="rect">
            <a:avLst/>
          </a:prstGeom>
          <a:gradFill rotWithShape="0">
            <a:gsLst>
              <a:gs pos="0">
                <a:srgbClr val="333395">
                  <a:gamma/>
                  <a:tint val="24706"/>
                  <a:invGamma/>
                </a:srgbClr>
              </a:gs>
              <a:gs pos="50000">
                <a:srgbClr val="333395"/>
              </a:gs>
              <a:gs pos="100000">
                <a:srgbClr val="333395">
                  <a:gamma/>
                  <a:tint val="24706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en-US" sz="2400"/>
          </a:p>
        </p:txBody>
      </p:sp>
      <p:pic>
        <p:nvPicPr>
          <p:cNvPr id="65556" name="Picture 20" descr="C:\Martin\Talks\JobTalk\menu0bild.jpg"/>
          <p:cNvPicPr>
            <a:picLocks noChangeAspect="1" noChangeArrowheads="1"/>
          </p:cNvPicPr>
          <p:nvPr/>
        </p:nvPicPr>
        <p:blipFill>
          <a:blip r:embed="rId2" cstate="print">
            <a:lum bright="40000" contrast="-50000"/>
          </a:blip>
          <a:srcRect t="17235"/>
          <a:stretch>
            <a:fillRect/>
          </a:stretch>
        </p:blipFill>
        <p:spPr bwMode="auto">
          <a:xfrm>
            <a:off x="0" y="-1"/>
            <a:ext cx="9150350" cy="15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57" name="Picture 21" descr="C:\Martin\Talks\JobTalk\menu0bildmir.JPG"/>
          <p:cNvPicPr>
            <a:picLocks noChangeAspect="1" noChangeArrowheads="1"/>
          </p:cNvPicPr>
          <p:nvPr/>
        </p:nvPicPr>
        <p:blipFill>
          <a:blip r:embed="rId3" cstate="print">
            <a:lum bright="40000" contrast="-50000"/>
          </a:blip>
          <a:srcRect b="23147"/>
          <a:stretch>
            <a:fillRect/>
          </a:stretch>
        </p:blipFill>
        <p:spPr bwMode="auto">
          <a:xfrm>
            <a:off x="0" y="5392739"/>
            <a:ext cx="915035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2264621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6326187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20297F4B-A829-4FDB-8157-7D7BD3D1654A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5971032"/>
            <a:ext cx="1905000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DA667172-72BD-4DFB-AF2C-DDFDD55EEB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121218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A1BB3-5668-02A2-F4D5-9E7AB68CD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109119"/>
            <a:ext cx="8229600" cy="639762"/>
          </a:xfrm>
        </p:spPr>
        <p:txBody>
          <a:bodyPr lIns="91440"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D2943-DBB8-535F-4AF4-2BC7C5EB3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5971032"/>
            <a:ext cx="1905000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DA667172-72BD-4DFB-AF2C-DDFDD55EE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50493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C78635-DFDB-4D94-B5A8-43EBD6AFD6D1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3387" y="5969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A667172-72BD-4DFB-AF2C-DDFDD55EE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02145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23975"/>
            <a:ext cx="4037013" cy="4479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323975"/>
            <a:ext cx="4037012" cy="4479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6326187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422B2E24-538E-4152-AE69-FCFFD64C8F69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5971032"/>
            <a:ext cx="1905000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DA667172-72BD-4DFB-AF2C-DDFDD55EE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7852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0657B0-457F-4D17-93F2-3B4EF1561F93}" type="datetime1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667172-72BD-4DFB-AF2C-DDFDD55EE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42530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4725987" cy="457200"/>
          </a:xfrm>
        </p:spPr>
        <p:txBody>
          <a:bodyPr/>
          <a:lstStyle>
            <a:lvl1pPr>
              <a:defRPr/>
            </a:lvl1pPr>
          </a:lstStyle>
          <a:p>
            <a:fld id="{9BE5D5A4-EEC6-40F9-81F5-519C367A6C47}" type="datetime1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81800" y="5971032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A667172-72BD-4DFB-AF2C-DDFDD55EE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10483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86D520-E457-4DB6-8C6C-BB263E1BF01D}" type="datetime1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Signed Graph Balancing in Linear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667172-72BD-4DFB-AF2C-DDFDD55EE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18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85306E-8F5D-4791-9859-3E70CB8063ED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Signed Graph Balancing in Linear Time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667172-72BD-4DFB-AF2C-DDFDD55EE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13403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E516EC-C470-45C7-B009-47D63A670353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Signed Graph Balancing in Linear Time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667172-72BD-4DFB-AF2C-DDFDD55EE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89325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AE717A-755C-4393-9003-7B50FC7D58E4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Comparing Graph Algorithm Styles on NVIDIA and AMD GPUs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667172-72BD-4DFB-AF2C-DDFDD55EE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5550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47688"/>
            <a:ext cx="2057400" cy="52562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7688"/>
            <a:ext cx="6019800" cy="52562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82F211-0B95-4EED-8A16-0647968949F6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Comparing Graph Algorithm Styles on NVIDIA and AMD GPUs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667172-72BD-4DFB-AF2C-DDFDD55EE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6100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7688"/>
            <a:ext cx="8229600" cy="6397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323975"/>
            <a:ext cx="8226425" cy="2163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640138"/>
            <a:ext cx="8226425" cy="2163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4649787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118317DC-2DB2-4BC3-A96B-B01330E2B0CA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5613" y="5969000"/>
            <a:ext cx="6907212" cy="4572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Comparing Graph Algorithm Styles on NVIDIA and AMD GPUs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A667172-72BD-4DFB-AF2C-DDFDD55EE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9837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7688"/>
            <a:ext cx="8229600" cy="6397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23975"/>
            <a:ext cx="4037013" cy="4479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6613" y="1323975"/>
            <a:ext cx="4037012" cy="4479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4878387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0F86C1BE-D094-4154-AA84-EB65F60E95E7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5612" y="5969000"/>
            <a:ext cx="7069137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Comparing Graph Algorithm Styles on NVIDIA and AMD GPUs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A667172-72BD-4DFB-AF2C-DDFDD55EE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73863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7688"/>
            <a:ext cx="8229600" cy="6397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323975"/>
            <a:ext cx="8226425" cy="447992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613" y="5969000"/>
            <a:ext cx="5259387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5C259ABF-FA2A-49DF-AA86-01E743AB97C3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5613" y="5940425"/>
            <a:ext cx="7269162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DA667172-72BD-4DFB-AF2C-DDFDD55EE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61105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37" name="Picture 25" descr="C:\Martin\Talks\JobTalk\menu0bildmir.JPG"/>
          <p:cNvPicPr>
            <a:picLocks noChangeAspect="1" noChangeArrowheads="1"/>
          </p:cNvPicPr>
          <p:nvPr/>
        </p:nvPicPr>
        <p:blipFill>
          <a:blip r:embed="rId17" cstate="print">
            <a:lum bright="40000" contrast="-50000"/>
          </a:blip>
          <a:srcRect b="23147"/>
          <a:stretch>
            <a:fillRect/>
          </a:stretch>
        </p:blipFill>
        <p:spPr bwMode="auto">
          <a:xfrm>
            <a:off x="0" y="5392739"/>
            <a:ext cx="915035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36" name="Picture 24" descr="C:\Martin\Talks\JobTalk\menu0bild.jpg"/>
          <p:cNvPicPr>
            <a:picLocks noChangeAspect="1" noChangeArrowheads="1"/>
          </p:cNvPicPr>
          <p:nvPr/>
        </p:nvPicPr>
        <p:blipFill>
          <a:blip r:embed="rId18" cstate="print">
            <a:lum bright="40000" contrast="-50000"/>
          </a:blip>
          <a:srcRect t="16736"/>
          <a:stretch>
            <a:fillRect/>
          </a:stretch>
        </p:blipFill>
        <p:spPr bwMode="auto">
          <a:xfrm>
            <a:off x="0" y="0"/>
            <a:ext cx="915035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2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7688"/>
            <a:ext cx="82296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8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452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23975"/>
            <a:ext cx="8226425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5969000"/>
            <a:ext cx="2973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rgbClr val="1C1C1C"/>
                </a:solidFill>
              </a:defRPr>
            </a:lvl1pPr>
          </a:lstStyle>
          <a:p>
            <a:fld id="{83599188-774F-4390-8681-6D8A96121F16}" type="datetime1">
              <a:rPr lang="en-US" smtClean="0"/>
              <a:t>9/28/2026</a:t>
            </a:fld>
            <a:endParaRPr lang="en-US"/>
          </a:p>
        </p:txBody>
      </p:sp>
      <p:sp>
        <p:nvSpPr>
          <p:cNvPr id="645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5613" y="5969000"/>
            <a:ext cx="6926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rgbClr val="1C1C1C"/>
                </a:solidFill>
                <a:cs typeface="Times New Roman" charset="0"/>
              </a:defRPr>
            </a:lvl1pPr>
          </a:lstStyle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645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/>
            </a:lvl1pPr>
          </a:lstStyle>
          <a:p>
            <a:fld id="{DA667172-72BD-4DFB-AF2C-DDFDD55EE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602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7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  <p:transition/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97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7B7BD1"/>
        </a:buClr>
        <a:buSzPct val="95000"/>
        <a:buFont typeface="Wingdings" pitchFamily="2" charset="2"/>
        <a:buChar char="§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8282D4"/>
        </a:buClr>
        <a:buSzPct val="90000"/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8A8AD6"/>
        </a:buClr>
        <a:buSzPct val="80000"/>
        <a:buFont typeface="Wingdings" pitchFamily="2" charset="2"/>
        <a:buChar char="§"/>
        <a:defRPr sz="22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6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6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6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6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60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bzu2.com/scientific-proof-that-our-minds-are-all-connected-the-multiples-effect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spaziobianco.it/speedy-gonzales-warner-bros-mette-cantiere-film-animato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burtscher/HP-MC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13;p16">
            <a:extLst>
              <a:ext uri="{FF2B5EF4-FFF2-40B4-BE49-F238E27FC236}">
                <a16:creationId xmlns:a16="http://schemas.microsoft.com/office/drawing/2014/main" id="{5216DFE5-FAB7-5C02-B5F6-B7480470851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alphaModFix/>
          </a:blip>
          <a:srcRect b="29409"/>
          <a:stretch>
            <a:fillRect/>
          </a:stretch>
        </p:blipFill>
        <p:spPr>
          <a:xfrm>
            <a:off x="544934" y="3755047"/>
            <a:ext cx="4598057" cy="182572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0483B5-DE1D-7C70-37EE-A31C48FDF0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CC386A-E624-B652-7A32-AEEDD54529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Cameron Bradley and Martin Burtscher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2BBA36-CA41-38DD-DF22-B6AA81BD7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604" y="4451781"/>
            <a:ext cx="1863088" cy="1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27272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903C-0F19-F476-7651-D3AABBDA4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Clique Problem (MCP)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1F772-AC21-CCE4-BC33-F24FFB84B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</a:t>
            </a:r>
            <a:r>
              <a:rPr lang="en-US" dirty="0">
                <a:solidFill>
                  <a:srgbClr val="FF0000"/>
                </a:solidFill>
              </a:rPr>
              <a:t>largest</a:t>
            </a:r>
            <a:r>
              <a:rPr lang="en-US" dirty="0"/>
              <a:t> complete </a:t>
            </a:r>
            <a:r>
              <a:rPr lang="en-US" dirty="0">
                <a:solidFill>
                  <a:srgbClr val="0070C0"/>
                </a:solidFill>
              </a:rPr>
              <a:t>subgraph</a:t>
            </a:r>
            <a:r>
              <a:rPr lang="en-US" dirty="0"/>
              <a:t> in a graph</a:t>
            </a:r>
          </a:p>
          <a:p>
            <a:pPr lvl="1"/>
            <a:r>
              <a:rPr lang="en-US" dirty="0"/>
              <a:t>All vertices are adjacent to all others</a:t>
            </a:r>
          </a:p>
          <a:p>
            <a:pPr marL="0" indent="0">
              <a:buNone/>
            </a:pPr>
            <a:r>
              <a:rPr lang="en-US" sz="1500" dirty="0"/>
              <a:t> </a:t>
            </a:r>
          </a:p>
          <a:p>
            <a:r>
              <a:rPr lang="en-US" dirty="0"/>
              <a:t>Applications of MCP</a:t>
            </a:r>
          </a:p>
          <a:p>
            <a:pPr lvl="1"/>
            <a:r>
              <a:rPr lang="en-US" dirty="0"/>
              <a:t>Signals for terrorist recruitment</a:t>
            </a:r>
          </a:p>
          <a:p>
            <a:pPr lvl="1"/>
            <a:r>
              <a:rPr lang="en-US" dirty="0"/>
              <a:t>Molecular docking</a:t>
            </a:r>
          </a:p>
          <a:p>
            <a:pPr lvl="1"/>
            <a:r>
              <a:rPr lang="en-US" dirty="0"/>
              <a:t>Compatibility in phylogeny</a:t>
            </a:r>
          </a:p>
          <a:p>
            <a:pPr marL="457200" lvl="1" indent="0">
              <a:buNone/>
            </a:pPr>
            <a:r>
              <a:rPr lang="en-US" sz="1500" dirty="0"/>
              <a:t> </a:t>
            </a:r>
          </a:p>
          <a:p>
            <a:r>
              <a:rPr lang="en-US" dirty="0"/>
              <a:t>Exact approach is </a:t>
            </a:r>
            <a:r>
              <a:rPr lang="en-US" dirty="0">
                <a:solidFill>
                  <a:srgbClr val="FF0000"/>
                </a:solidFill>
              </a:rPr>
              <a:t>NP-hard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Exponential</a:t>
            </a:r>
            <a:r>
              <a:rPr lang="en-US" dirty="0"/>
              <a:t> runtimes based on graph </a:t>
            </a:r>
            <a:r>
              <a:rPr lang="en-US" dirty="0">
                <a:solidFill>
                  <a:srgbClr val="0070C0"/>
                </a:solidFill>
              </a:rPr>
              <a:t>size</a:t>
            </a:r>
            <a:r>
              <a:rPr lang="en-US" dirty="0"/>
              <a:t> and </a:t>
            </a:r>
            <a:r>
              <a:rPr lang="en-US" dirty="0">
                <a:solidFill>
                  <a:srgbClr val="0070C0"/>
                </a:solidFill>
              </a:rPr>
              <a:t>density</a:t>
            </a:r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961918-FA5B-FDF5-F5A0-4E6512E4D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FFEE9C-5DD0-16C9-2FFD-3255A1CF7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2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61F77FE-CBF7-CFC5-DF2B-0226F1B88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546" y="2449899"/>
            <a:ext cx="1679703" cy="9791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B59323-FA45-0F82-1FD4-F6FE46941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829050"/>
            <a:ext cx="1796143" cy="10477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CF16172-BBC2-8016-E8C4-BF42333713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1399" y="2760046"/>
            <a:ext cx="1752601" cy="15466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F1AF58-0639-9D39-4DDD-AA1C9DAE21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0859" y="3418114"/>
            <a:ext cx="1012612" cy="25037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BD21D07-039B-5054-29BE-23AE03C5FD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600" y="4900134"/>
            <a:ext cx="1006928" cy="2243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60EB18F-05F6-70CD-DE99-4BC115842A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6828" y="4270233"/>
            <a:ext cx="906236" cy="22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2259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58EF3-41D6-82D5-493D-E599FFFF1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Maximal vs. Maximum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AC2AB-D901-260F-6E47-F2157972D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Clique</a:t>
            </a:r>
          </a:p>
          <a:p>
            <a:pPr lvl="1"/>
            <a:r>
              <a:rPr lang="en-US" dirty="0"/>
              <a:t>Set of </a:t>
            </a:r>
            <a:r>
              <a:rPr lang="en-US" dirty="0">
                <a:solidFill>
                  <a:srgbClr val="0070C0"/>
                </a:solidFill>
              </a:rPr>
              <a:t>vertices</a:t>
            </a:r>
            <a:r>
              <a:rPr lang="en-US" dirty="0"/>
              <a:t> where every pair is </a:t>
            </a:r>
            <a:r>
              <a:rPr lang="en-US" dirty="0">
                <a:solidFill>
                  <a:srgbClr val="FF0000"/>
                </a:solidFill>
              </a:rPr>
              <a:t>connected</a:t>
            </a:r>
          </a:p>
          <a:p>
            <a:pPr lvl="1"/>
            <a:endParaRPr lang="en-US" dirty="0"/>
          </a:p>
          <a:p>
            <a:r>
              <a:rPr lang="en-US" dirty="0"/>
              <a:t>Maximal Clique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Cannot</a:t>
            </a:r>
            <a:r>
              <a:rPr lang="en-US" dirty="0"/>
              <a:t> be </a:t>
            </a:r>
            <a:r>
              <a:rPr lang="en-US" dirty="0">
                <a:solidFill>
                  <a:srgbClr val="0070C0"/>
                </a:solidFill>
              </a:rPr>
              <a:t>extended</a:t>
            </a:r>
            <a:r>
              <a:rPr lang="en-US" dirty="0"/>
              <a:t> by adding a vertex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Maximum Clique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Largest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maximal</a:t>
            </a:r>
            <a:r>
              <a:rPr lang="en-US" dirty="0"/>
              <a:t> clique in the graph by size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0D772E-1449-657A-4005-DF62BAA38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9CDBAA-9A5D-2792-076D-05903E80E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953974-D123-41D9-F71C-8CA963931C3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81800" y="1990725"/>
            <a:ext cx="2073815" cy="317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04170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CF132-836B-AF7B-D4B5-B9D8C5893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A9747-1721-6550-FA0C-2C1146BAD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find the maximum clique in a graph G</a:t>
            </a:r>
          </a:p>
          <a:p>
            <a:r>
              <a:rPr lang="en-US" dirty="0"/>
              <a:t>Bound tightening</a:t>
            </a:r>
          </a:p>
          <a:p>
            <a:pPr lvl="1"/>
            <a:r>
              <a:rPr lang="en-US" sz="2400" dirty="0"/>
              <a:t>Start with an initial </a:t>
            </a:r>
            <a:r>
              <a:rPr lang="en-US" sz="2400" dirty="0">
                <a:solidFill>
                  <a:schemeClr val="accent1"/>
                </a:solidFill>
              </a:rPr>
              <a:t>upper</a:t>
            </a:r>
            <a:r>
              <a:rPr lang="en-US" sz="2400" dirty="0"/>
              <a:t> and </a:t>
            </a:r>
            <a:r>
              <a:rPr lang="en-US" sz="2400" dirty="0">
                <a:solidFill>
                  <a:schemeClr val="accent1"/>
                </a:solidFill>
              </a:rPr>
              <a:t>lower</a:t>
            </a:r>
            <a:r>
              <a:rPr lang="en-US" sz="2400" dirty="0"/>
              <a:t> bound of the maximum clique</a:t>
            </a:r>
          </a:p>
          <a:p>
            <a:pPr lvl="1"/>
            <a:r>
              <a:rPr lang="en-US" sz="2400" dirty="0"/>
              <a:t>Squeeze bounds until they are </a:t>
            </a:r>
            <a:r>
              <a:rPr lang="en-US" sz="2400" dirty="0">
                <a:solidFill>
                  <a:srgbClr val="0070C0"/>
                </a:solidFill>
              </a:rPr>
              <a:t>equal</a:t>
            </a:r>
          </a:p>
          <a:p>
            <a:r>
              <a:rPr lang="en-US" dirty="0"/>
              <a:t>Branch-and-Bound</a:t>
            </a:r>
          </a:p>
          <a:p>
            <a:pPr lvl="1"/>
            <a:r>
              <a:rPr lang="en-US" sz="2400" dirty="0">
                <a:solidFill>
                  <a:srgbClr val="0070C0"/>
                </a:solidFill>
              </a:rPr>
              <a:t>Recursively</a:t>
            </a:r>
            <a:r>
              <a:rPr lang="en-US" sz="2400" dirty="0"/>
              <a:t> extend a partial clique with candidate vertices</a:t>
            </a:r>
          </a:p>
          <a:p>
            <a:pPr lvl="1"/>
            <a:r>
              <a:rPr lang="en-US" sz="2400" dirty="0"/>
              <a:t>Use </a:t>
            </a:r>
            <a:r>
              <a:rPr lang="en-US" sz="2400" dirty="0">
                <a:solidFill>
                  <a:srgbClr val="FF0000"/>
                </a:solidFill>
              </a:rPr>
              <a:t>bounds </a:t>
            </a:r>
            <a:r>
              <a:rPr lang="en-US" sz="2400" dirty="0"/>
              <a:t>to </a:t>
            </a:r>
            <a:r>
              <a:rPr lang="en-US" sz="2400" dirty="0">
                <a:solidFill>
                  <a:srgbClr val="0070C0"/>
                </a:solidFill>
              </a:rPr>
              <a:t>prune</a:t>
            </a:r>
            <a:r>
              <a:rPr lang="en-US" sz="2400" dirty="0"/>
              <a:t> search branches</a:t>
            </a:r>
          </a:p>
          <a:p>
            <a:pPr lvl="2"/>
            <a:r>
              <a:rPr lang="en-US" dirty="0"/>
              <a:t>Size of current clique + bound of remaining candidates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DABBB0-F6AB-DC37-F9A6-638990647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A5584E-4037-0F9F-B1A0-136A63C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9A55AE-D6B1-588B-0320-F49D69D6855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0800000">
            <a:off x="6554474" y="2045969"/>
            <a:ext cx="2589526" cy="207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79100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415863D-FA20-1372-0DB9-489A02D65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2289" y="1988575"/>
            <a:ext cx="2073815" cy="31729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A5B67B-1561-2A56-F18C-B1C28BC4D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Upper Bounds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8346F-3E33-BD91-EF27-B1E0F606A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3975"/>
            <a:ext cx="6789174" cy="4479925"/>
          </a:xfrm>
        </p:spPr>
        <p:txBody>
          <a:bodyPr/>
          <a:lstStyle/>
          <a:p>
            <a:r>
              <a:rPr lang="en-US" dirty="0"/>
              <a:t>Degree upper bound</a:t>
            </a:r>
          </a:p>
          <a:p>
            <a:pPr lvl="1"/>
            <a:r>
              <a:rPr lang="en-US" dirty="0"/>
              <a:t>A clique of size </a:t>
            </a:r>
            <a:r>
              <a:rPr lang="en-US" i="1" dirty="0"/>
              <a:t>k</a:t>
            </a:r>
            <a:r>
              <a:rPr lang="en-US" dirty="0"/>
              <a:t> must only contain vertices with degrees </a:t>
            </a:r>
            <a:r>
              <a:rPr lang="en-US" dirty="0">
                <a:solidFill>
                  <a:srgbClr val="0070C0"/>
                </a:solidFill>
              </a:rPr>
              <a:t>greater</a:t>
            </a:r>
            <a:r>
              <a:rPr lang="en-US" dirty="0"/>
              <a:t> or equal to </a:t>
            </a:r>
            <a:r>
              <a:rPr lang="en-US" i="1" dirty="0"/>
              <a:t>k – </a:t>
            </a:r>
            <a:r>
              <a:rPr lang="en-US" dirty="0"/>
              <a:t>1</a:t>
            </a:r>
          </a:p>
          <a:p>
            <a:r>
              <a:rPr lang="en-US" i="1" dirty="0"/>
              <a:t>K</a:t>
            </a:r>
            <a:r>
              <a:rPr lang="en-US" dirty="0"/>
              <a:t>-core upper bound</a:t>
            </a:r>
          </a:p>
          <a:p>
            <a:pPr lvl="1"/>
            <a:r>
              <a:rPr lang="en-US" dirty="0"/>
              <a:t>A clique of size </a:t>
            </a:r>
            <a:r>
              <a:rPr lang="en-US" i="1" dirty="0"/>
              <a:t>k</a:t>
            </a:r>
            <a:r>
              <a:rPr lang="en-US" dirty="0"/>
              <a:t> must lie </a:t>
            </a:r>
            <a:r>
              <a:rPr lang="en-US" dirty="0">
                <a:solidFill>
                  <a:srgbClr val="FF0000"/>
                </a:solidFill>
              </a:rPr>
              <a:t>entirely</a:t>
            </a:r>
            <a:r>
              <a:rPr lang="en-US" dirty="0"/>
              <a:t> within a (</a:t>
            </a:r>
            <a:r>
              <a:rPr lang="en-US" i="1" dirty="0"/>
              <a:t>k</a:t>
            </a:r>
            <a:r>
              <a:rPr lang="en-US" dirty="0"/>
              <a:t> – 1)-core</a:t>
            </a:r>
          </a:p>
          <a:p>
            <a:r>
              <a:rPr lang="en-US" dirty="0"/>
              <a:t>Graph coloring upper bound</a:t>
            </a:r>
          </a:p>
          <a:p>
            <a:pPr lvl="1"/>
            <a:r>
              <a:rPr lang="en-US" dirty="0"/>
              <a:t>Number of </a:t>
            </a:r>
            <a:r>
              <a:rPr lang="en-US" dirty="0">
                <a:solidFill>
                  <a:srgbClr val="FF0000"/>
                </a:solidFill>
              </a:rPr>
              <a:t>distinct</a:t>
            </a:r>
            <a:r>
              <a:rPr lang="en-US" dirty="0"/>
              <a:t> colors is an upper bound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E08D7E-5C5A-DD2D-5529-9A2CC468C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C0C58D-1716-8A37-FEFC-7F936EEAC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54758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DD178-8BA6-143D-B720-6875C142A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Lower Bounds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9BBA2-708B-D254-4F59-D0ED41177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3975"/>
            <a:ext cx="7290619" cy="4479925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Greedy construction </a:t>
            </a:r>
            <a:r>
              <a:rPr lang="en-US" dirty="0"/>
              <a:t>is often degree-based</a:t>
            </a:r>
          </a:p>
          <a:p>
            <a:pPr marL="0" indent="0">
              <a:buNone/>
            </a:pPr>
            <a:r>
              <a:rPr lang="en-US" sz="1500" dirty="0"/>
              <a:t>   </a:t>
            </a:r>
          </a:p>
          <a:p>
            <a:r>
              <a:rPr lang="en-US" dirty="0">
                <a:solidFill>
                  <a:srgbClr val="0070C0"/>
                </a:solidFill>
              </a:rPr>
              <a:t>Iteratively</a:t>
            </a:r>
            <a:r>
              <a:rPr lang="en-US" dirty="0"/>
              <a:t> add a vertex compatible </a:t>
            </a:r>
            <a:br>
              <a:rPr lang="en-US" dirty="0"/>
            </a:br>
            <a:r>
              <a:rPr lang="en-US" dirty="0"/>
              <a:t>with the current clique</a:t>
            </a:r>
          </a:p>
          <a:p>
            <a:pPr marL="0" indent="0">
              <a:buNone/>
            </a:pPr>
            <a:r>
              <a:rPr lang="en-US" sz="1500" dirty="0"/>
              <a:t> </a:t>
            </a:r>
          </a:p>
          <a:p>
            <a:r>
              <a:rPr lang="en-US" dirty="0"/>
              <a:t>Lower bound is updated when a larger clique is found</a:t>
            </a:r>
          </a:p>
          <a:p>
            <a:pPr marL="0" indent="0">
              <a:buNone/>
            </a:pPr>
            <a:r>
              <a:rPr lang="en-US" sz="1500" dirty="0"/>
              <a:t> </a:t>
            </a:r>
          </a:p>
          <a:p>
            <a:r>
              <a:rPr lang="en-US" dirty="0"/>
              <a:t>Quality is highly </a:t>
            </a:r>
            <a:r>
              <a:rPr lang="en-US" dirty="0">
                <a:solidFill>
                  <a:srgbClr val="0070C0"/>
                </a:solidFill>
              </a:rPr>
              <a:t>sensitive</a:t>
            </a:r>
            <a:r>
              <a:rPr lang="en-US" dirty="0"/>
              <a:t> to graph </a:t>
            </a:r>
            <a:r>
              <a:rPr lang="en-US" dirty="0">
                <a:solidFill>
                  <a:srgbClr val="FF0000"/>
                </a:solidFill>
              </a:rPr>
              <a:t>structure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65BC8E-F8FB-8E3E-3FC9-249A48684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C6E8A6-207D-F174-1335-11EF5EB71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7770BC-C7E7-8099-6CB3-671C52869B1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9820" y="1983993"/>
            <a:ext cx="2434180" cy="237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43407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76AC95BC-5602-B4B9-0D62-2C367C4CEE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88736" y="1694153"/>
            <a:ext cx="3061171" cy="27855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2BE587-C2EB-80B1-E972-E275328BD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Density and Limitations in MCP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94FE2-D009-3874-7ACF-3D1DB949A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323975"/>
            <a:ext cx="7195456" cy="4479925"/>
          </a:xfrm>
        </p:spPr>
        <p:txBody>
          <a:bodyPr/>
          <a:lstStyle/>
          <a:p>
            <a:r>
              <a:rPr lang="en-US" dirty="0"/>
              <a:t>Sparse graphs color </a:t>
            </a:r>
            <a:r>
              <a:rPr lang="en-US" dirty="0">
                <a:solidFill>
                  <a:schemeClr val="accent2"/>
                </a:solidFill>
              </a:rPr>
              <a:t>cheaply</a:t>
            </a:r>
            <a:r>
              <a:rPr lang="en-US" dirty="0"/>
              <a:t> with few colors</a:t>
            </a:r>
          </a:p>
          <a:p>
            <a:pPr lvl="1"/>
            <a:r>
              <a:rPr lang="en-US" dirty="0"/>
              <a:t>Generally tight bounds</a:t>
            </a:r>
          </a:p>
          <a:p>
            <a:r>
              <a:rPr lang="en-US" dirty="0"/>
              <a:t>Dense graphs are expensive</a:t>
            </a:r>
          </a:p>
          <a:p>
            <a:pPr lvl="1"/>
            <a:r>
              <a:rPr lang="en-US" dirty="0"/>
              <a:t>Wider </a:t>
            </a:r>
            <a:r>
              <a:rPr lang="en-US" dirty="0">
                <a:solidFill>
                  <a:schemeClr val="accent1"/>
                </a:solidFill>
              </a:rPr>
              <a:t>clique-core</a:t>
            </a:r>
            <a:r>
              <a:rPr lang="en-US" dirty="0"/>
              <a:t> gap</a:t>
            </a:r>
          </a:p>
          <a:p>
            <a:pPr lvl="1"/>
            <a:r>
              <a:rPr lang="en-US" dirty="0"/>
              <a:t>Weaker </a:t>
            </a:r>
            <a:r>
              <a:rPr lang="en-US" dirty="0">
                <a:solidFill>
                  <a:srgbClr val="0070C0"/>
                </a:solidFill>
              </a:rPr>
              <a:t>pruning</a:t>
            </a:r>
            <a:r>
              <a:rPr lang="en-US" dirty="0"/>
              <a:t> </a:t>
            </a:r>
          </a:p>
          <a:p>
            <a:r>
              <a:rPr lang="en-US" dirty="0"/>
              <a:t>Most graphs have a large sparse periphery and dense clustered </a:t>
            </a:r>
            <a:r>
              <a:rPr lang="en-US" dirty="0">
                <a:solidFill>
                  <a:srgbClr val="FF0000"/>
                </a:solidFill>
              </a:rPr>
              <a:t>neighborhoods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EE3C5D-8425-55C5-D05D-B2D3F47C6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654DC2-824E-73FD-0192-E321134F6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21483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02ED9-5E7F-CD67-8948-B7609E2B3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HP-MC Parallel Implementation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6A1A7D-C586-517A-E877-F3770D070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10996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FD39C-7F77-5ECE-5667-394671365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311B3-9EAC-FDEA-932C-210835ED9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3975"/>
            <a:ext cx="7804483" cy="4479925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Color</a:t>
            </a:r>
            <a:r>
              <a:rPr lang="en-US" dirty="0"/>
              <a:t> remaining candidate vertices for an upper bound of an entire branch</a:t>
            </a:r>
          </a:p>
          <a:p>
            <a:r>
              <a:rPr lang="en-US" sz="3200" dirty="0"/>
              <a:t>Use </a:t>
            </a:r>
            <a:r>
              <a:rPr lang="en-US" sz="3200" dirty="0">
                <a:solidFill>
                  <a:srgbClr val="FF0000"/>
                </a:solidFill>
              </a:rPr>
              <a:t>bounds </a:t>
            </a:r>
            <a:r>
              <a:rPr lang="en-US" sz="3200" dirty="0"/>
              <a:t>to </a:t>
            </a:r>
            <a:r>
              <a:rPr lang="en-US" sz="3200" dirty="0">
                <a:solidFill>
                  <a:srgbClr val="0070C0"/>
                </a:solidFill>
              </a:rPr>
              <a:t>prune</a:t>
            </a:r>
            <a:r>
              <a:rPr lang="en-US" sz="3200" dirty="0"/>
              <a:t> search branches</a:t>
            </a:r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Recursively</a:t>
            </a:r>
            <a:r>
              <a:rPr lang="en-US" dirty="0"/>
              <a:t> add a vertex to constructed clique</a:t>
            </a:r>
          </a:p>
          <a:p>
            <a:r>
              <a:rPr lang="en-US" dirty="0"/>
              <a:t>Vertices adjacent to the chosen vertex build the next candidate set of vertices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4DE665-67C2-A40A-F8BB-2A491971F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HP-MC: Quickly Computing Maximum Clique Sizes of Large Sparse Graphs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AECCC7-744C-A9C4-A2D2-247ED5E9F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92489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25BA9-94CE-BCFB-8F9C-7E0254A64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Ordering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AA931-5E42-B2A7-B1C8-044DE1056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323975"/>
            <a:ext cx="5980176" cy="4479925"/>
          </a:xfrm>
        </p:spPr>
        <p:txBody>
          <a:bodyPr/>
          <a:lstStyle/>
          <a:p>
            <a:r>
              <a:rPr lang="en-US" dirty="0"/>
              <a:t>Large Sparse Periphery</a:t>
            </a:r>
          </a:p>
          <a:p>
            <a:pPr lvl="1"/>
            <a:r>
              <a:rPr lang="en-US" dirty="0"/>
              <a:t>Order vertices by </a:t>
            </a:r>
            <a:r>
              <a:rPr lang="en-US" dirty="0">
                <a:solidFill>
                  <a:schemeClr val="accent2"/>
                </a:solidFill>
              </a:rPr>
              <a:t>ascending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degree</a:t>
            </a:r>
            <a:r>
              <a:rPr lang="en-US" dirty="0"/>
              <a:t> </a:t>
            </a:r>
          </a:p>
          <a:p>
            <a:r>
              <a:rPr lang="en-US" dirty="0"/>
              <a:t>Dense Core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Degeneracy</a:t>
            </a:r>
            <a:r>
              <a:rPr lang="en-US" dirty="0"/>
              <a:t> ordering</a:t>
            </a:r>
          </a:p>
          <a:p>
            <a:pPr lvl="1"/>
            <a:r>
              <a:rPr lang="en-US" dirty="0"/>
              <a:t>Matrix representation </a:t>
            </a:r>
          </a:p>
          <a:p>
            <a:r>
              <a:rPr lang="en-US" dirty="0"/>
              <a:t>Degeneracy ordering is not justified across the whole sparse graph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298252-DFA0-9820-25B2-EE5747FF3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F189DB-E18D-D4A3-733A-4EB233E27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10</a:t>
            </a:fld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1DA5D49-7E0D-70BD-2B34-27C583B625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75832" y="2217420"/>
            <a:ext cx="2423160" cy="242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9120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BA19E-ECAD-A611-42C6-4F4D96ECA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Hybrid-Pivot Vertex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39066-9167-486B-6945-9BE1E6054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Large Sparse Periphery</a:t>
            </a:r>
          </a:p>
          <a:p>
            <a:pPr lvl="1"/>
            <a:r>
              <a:rPr lang="en-US" dirty="0"/>
              <a:t>Select a </a:t>
            </a:r>
            <a:r>
              <a:rPr lang="en-US" dirty="0">
                <a:solidFill>
                  <a:schemeClr val="accent1"/>
                </a:solidFill>
              </a:rPr>
              <a:t>pivot</a:t>
            </a:r>
            <a:r>
              <a:rPr lang="en-US" dirty="0"/>
              <a:t> vertex </a:t>
            </a:r>
            <a:r>
              <a:rPr lang="en-US" i="1" dirty="0"/>
              <a:t>u</a:t>
            </a:r>
            <a:r>
              <a:rPr lang="en-US" dirty="0"/>
              <a:t> with the highest degree in the candidate set</a:t>
            </a:r>
          </a:p>
          <a:p>
            <a:pPr lvl="1"/>
            <a:r>
              <a:rPr lang="en-US" dirty="0"/>
              <a:t>Only branch on </a:t>
            </a:r>
            <a:r>
              <a:rPr lang="en-US" i="1" dirty="0"/>
              <a:t>u </a:t>
            </a:r>
            <a:r>
              <a:rPr lang="en-US" dirty="0"/>
              <a:t>and vertices not adjacent to </a:t>
            </a:r>
            <a:r>
              <a:rPr lang="en-US" i="1" dirty="0"/>
              <a:t>u</a:t>
            </a:r>
            <a:endParaRPr lang="en-US" dirty="0"/>
          </a:p>
          <a:p>
            <a:r>
              <a:rPr lang="en-US" dirty="0"/>
              <a:t>Dense Core</a:t>
            </a:r>
          </a:p>
          <a:p>
            <a:pPr lvl="1"/>
            <a:r>
              <a:rPr lang="en-US" dirty="0"/>
              <a:t>Pivoting benefit </a:t>
            </a:r>
            <a:r>
              <a:rPr lang="en-US" dirty="0">
                <a:solidFill>
                  <a:schemeClr val="accent2"/>
                </a:solidFill>
              </a:rPr>
              <a:t>shrinks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Switch</a:t>
            </a:r>
            <a:r>
              <a:rPr lang="en-US" dirty="0"/>
              <a:t> to standard color-bounded branch-and-bound</a:t>
            </a:r>
          </a:p>
          <a:p>
            <a:r>
              <a:rPr lang="en-US" dirty="0"/>
              <a:t>Pivoting performs best when it proves large portions of the candidate set as redundant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ABAD7-4C29-A509-0BB1-8762A1279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17733E-75ED-DB19-4F5B-4D8526761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00530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9506FA9-6EE7-36BF-EADD-E004A3A2E8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32938" y="1957774"/>
            <a:ext cx="2760443" cy="29424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4574ED-BD72-71B3-814B-019F4344F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Connected Components (CC)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248CB-E2ED-F149-17C0-B453C8DEE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323975"/>
            <a:ext cx="5858256" cy="4479925"/>
          </a:xfrm>
        </p:spPr>
        <p:txBody>
          <a:bodyPr/>
          <a:lstStyle/>
          <a:p>
            <a:r>
              <a:rPr lang="en-US" dirty="0"/>
              <a:t>The selection of a pivot vertex creates a set of non-neighbors</a:t>
            </a:r>
          </a:p>
          <a:p>
            <a:r>
              <a:rPr lang="en-US" dirty="0"/>
              <a:t>The resulting set is often </a:t>
            </a:r>
            <a:r>
              <a:rPr lang="en-US" dirty="0">
                <a:solidFill>
                  <a:srgbClr val="0070C0"/>
                </a:solidFill>
              </a:rPr>
              <a:t>sparse</a:t>
            </a:r>
            <a:r>
              <a:rPr lang="en-US" dirty="0"/>
              <a:t> and makes multiple </a:t>
            </a:r>
            <a:r>
              <a:rPr lang="en-US" dirty="0">
                <a:solidFill>
                  <a:schemeClr val="accent1"/>
                </a:solidFill>
              </a:rPr>
              <a:t>connected components </a:t>
            </a:r>
          </a:p>
          <a:p>
            <a:r>
              <a:rPr lang="en-US" dirty="0"/>
              <a:t>Each connected component has its own upper bound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Prune</a:t>
            </a:r>
            <a:r>
              <a:rPr lang="en-US" dirty="0"/>
              <a:t> every connected component that has too low an upper bound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DB2025-DBB9-1E04-D9BF-03A6E2C37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711FAF-1952-0263-FF43-4A7F23CFB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33414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446F3-6164-5E11-50F8-0E697C08A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Connected Component Branching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A6608-9C8D-3CDF-2B71-900175DC1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Exhausting all branches in a connected component is </a:t>
            </a:r>
            <a:r>
              <a:rPr lang="en-US" dirty="0">
                <a:solidFill>
                  <a:schemeClr val="accent2"/>
                </a:solidFill>
              </a:rPr>
              <a:t>not</a:t>
            </a:r>
            <a:r>
              <a:rPr lang="en-US" dirty="0"/>
              <a:t> required</a:t>
            </a:r>
          </a:p>
          <a:p>
            <a:pPr lvl="1"/>
            <a:r>
              <a:rPr lang="en-US" dirty="0"/>
              <a:t>At least two vertices are required from each connected component to beat a clique the pivot is a member of</a:t>
            </a:r>
          </a:p>
          <a:p>
            <a:r>
              <a:rPr lang="en-US" dirty="0"/>
              <a:t>For each CC, a vertex is </a:t>
            </a:r>
            <a:r>
              <a:rPr lang="en-US" dirty="0">
                <a:solidFill>
                  <a:schemeClr val="accent1"/>
                </a:solidFill>
              </a:rPr>
              <a:t>skipped</a:t>
            </a:r>
          </a:p>
          <a:p>
            <a:r>
              <a:rPr lang="en-US" dirty="0"/>
              <a:t>Results in less branching in addition to the pivot vertex heuristic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A94A87-D913-CD6D-4473-D4D6E31E7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B9D6C7-8A15-FD60-8C3C-4856ED71E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26032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399F8-E8BE-88BD-E4FE-0644AB29B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Coloring Bound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0FA02-8AEF-B208-F467-395D4B891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a candidate set </a:t>
            </a:r>
            <a:r>
              <a:rPr lang="en-US" i="1" dirty="0"/>
              <a:t>C, </a:t>
            </a:r>
            <a:r>
              <a:rPr lang="en-US" dirty="0"/>
              <a:t>greedily color</a:t>
            </a:r>
          </a:p>
          <a:p>
            <a:pPr lvl="1"/>
            <a:r>
              <a:rPr lang="en-US" dirty="0"/>
              <a:t>Each vertex’s upper bound is computed</a:t>
            </a:r>
          </a:p>
          <a:p>
            <a:r>
              <a:rPr lang="en-US" dirty="0">
                <a:solidFill>
                  <a:schemeClr val="accent2"/>
                </a:solidFill>
              </a:rPr>
              <a:t>Prune</a:t>
            </a:r>
            <a:r>
              <a:rPr lang="en-US" dirty="0"/>
              <a:t> each vertex whose upper bound cannot beat the current best size</a:t>
            </a:r>
          </a:p>
          <a:p>
            <a:r>
              <a:rPr lang="en-US" dirty="0"/>
              <a:t>If vertices are pruned, </a:t>
            </a:r>
            <a:r>
              <a:rPr lang="en-US" dirty="0">
                <a:solidFill>
                  <a:srgbClr val="FF0000"/>
                </a:solidFill>
              </a:rPr>
              <a:t>repeat</a:t>
            </a:r>
            <a:r>
              <a:rPr lang="en-US" dirty="0"/>
              <a:t> coloring with the </a:t>
            </a:r>
            <a:r>
              <a:rPr lang="en-US" dirty="0">
                <a:solidFill>
                  <a:schemeClr val="accent2"/>
                </a:solidFill>
              </a:rPr>
              <a:t>residual</a:t>
            </a:r>
            <a:r>
              <a:rPr lang="en-US" dirty="0"/>
              <a:t> candidate set</a:t>
            </a:r>
          </a:p>
          <a:p>
            <a:r>
              <a:rPr lang="en-US" dirty="0"/>
              <a:t>Results in tighter bounds in </a:t>
            </a:r>
            <a:r>
              <a:rPr lang="en-US" dirty="0">
                <a:solidFill>
                  <a:srgbClr val="FF0000"/>
                </a:solidFill>
              </a:rPr>
              <a:t>sparse</a:t>
            </a:r>
            <a:r>
              <a:rPr lang="en-US" dirty="0"/>
              <a:t> regions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F5B078-8F1C-D359-DB0E-FAD9466F4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769766-6CF3-65D8-611C-4ECA6CBA1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76777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62CB8-138E-3B3C-2457-1010E6798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150B5-31FD-18AE-B5E0-531CA5293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HP-MC uses dynamic </a:t>
            </a:r>
            <a:r>
              <a:rPr lang="en-US" dirty="0">
                <a:solidFill>
                  <a:srgbClr val="FF0000"/>
                </a:solidFill>
              </a:rPr>
              <a:t>work-stealing</a:t>
            </a:r>
            <a:r>
              <a:rPr lang="en-US" dirty="0"/>
              <a:t> to distribute work across threads</a:t>
            </a:r>
          </a:p>
          <a:p>
            <a:r>
              <a:rPr lang="en-US" dirty="0"/>
              <a:t>Each recursive expansion is expressed as an independent </a:t>
            </a:r>
            <a:r>
              <a:rPr lang="en-US" dirty="0">
                <a:solidFill>
                  <a:srgbClr val="0070C0"/>
                </a:solidFill>
              </a:rPr>
              <a:t>OpenMP task</a:t>
            </a:r>
          </a:p>
          <a:p>
            <a:r>
              <a:rPr lang="en-US" dirty="0"/>
              <a:t>New tasks are spawned based on the size of the candidate set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Limits task creation overhead</a:t>
            </a:r>
          </a:p>
          <a:p>
            <a:r>
              <a:rPr lang="en-US" dirty="0"/>
              <a:t>Synchronization to preserve state across threads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818633-6FB7-FFAF-CD7C-42BB44B04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B96691-7249-5330-503F-85B7551DB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9446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CBD1E-DEA5-FF9B-AB28-7322F7415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C982C-88DF-C989-E469-FFB529908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Compare to state of the art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PMC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MC-BRB</a:t>
            </a:r>
            <a:r>
              <a:rPr lang="en-US" dirty="0"/>
              <a:t>, and </a:t>
            </a:r>
            <a:r>
              <a:rPr lang="en-US" dirty="0">
                <a:solidFill>
                  <a:srgbClr val="FF0000"/>
                </a:solidFill>
              </a:rPr>
              <a:t>Lazy-MC</a:t>
            </a:r>
          </a:p>
          <a:p>
            <a:r>
              <a:rPr lang="en-US" dirty="0"/>
              <a:t>System</a:t>
            </a:r>
          </a:p>
          <a:p>
            <a:pPr lvl="1"/>
            <a:r>
              <a:rPr lang="en-US" dirty="0"/>
              <a:t>CPU: Intel Xeon Gold 6226R</a:t>
            </a:r>
          </a:p>
          <a:p>
            <a:pPr lvl="1"/>
            <a:r>
              <a:rPr lang="en-US" dirty="0"/>
              <a:t>Cores: 32-core processor</a:t>
            </a:r>
          </a:p>
          <a:p>
            <a:r>
              <a:rPr lang="en-US" dirty="0"/>
              <a:t>Performance metric: </a:t>
            </a:r>
            <a:r>
              <a:rPr lang="en-US" dirty="0">
                <a:solidFill>
                  <a:srgbClr val="FF0000"/>
                </a:solidFill>
              </a:rPr>
              <a:t>throughput</a:t>
            </a:r>
          </a:p>
          <a:p>
            <a:pPr lvl="1"/>
            <a:r>
              <a:rPr lang="en-US" dirty="0"/>
              <a:t>Number of vertices divided by runtime</a:t>
            </a:r>
          </a:p>
          <a:p>
            <a:pPr lvl="1"/>
            <a:r>
              <a:rPr lang="en-US" dirty="0"/>
              <a:t>Median of 9 runs</a:t>
            </a:r>
          </a:p>
          <a:p>
            <a:pPr lvl="1"/>
            <a:r>
              <a:rPr lang="en-US" dirty="0"/>
              <a:t>Missing values denote timeouts (&gt; 1 hour per input)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BAE616-489B-F5DA-613E-1E67396C5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A06E26-656A-3848-D68B-78816F1A6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16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4D267B-0F01-428E-5FBA-0AFDA0AA8B3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989320" y="2227404"/>
            <a:ext cx="2262378" cy="132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1472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0BE78-93A9-2E7C-7AA7-B2E2370C6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Graphs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8B32F4-E569-3CBC-F59D-791BF9F65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EFB031-1F05-0DD7-E832-ED91A759F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17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8A19BB-0AE1-6E72-1300-306B5084E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764" y="1269029"/>
            <a:ext cx="6634472" cy="4243741"/>
          </a:xfrm>
          <a:prstGeom prst="rect">
            <a:avLst/>
          </a:prstGeom>
        </p:spPr>
      </p:pic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E7784C84-1C7A-9279-4C5B-0150E0615EB0}"/>
              </a:ext>
            </a:extLst>
          </p:cNvPr>
          <p:cNvSpPr/>
          <p:nvPr/>
        </p:nvSpPr>
        <p:spPr>
          <a:xfrm>
            <a:off x="163730" y="4834647"/>
            <a:ext cx="2476789" cy="972764"/>
          </a:xfrm>
          <a:prstGeom prst="wedgeRoundRectCallout">
            <a:avLst>
              <a:gd name="adj1" fmla="val -19933"/>
              <a:gd name="adj2" fmla="val 44907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dirty="0">
                <a:solidFill>
                  <a:schemeClr val="tx1"/>
                </a:solidFill>
              </a:rPr>
              <a:t>Note: Inputs represent a range in type, size and clique-core gap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165D6136-6B03-242D-2687-F14871DF6310}"/>
              </a:ext>
            </a:extLst>
          </p:cNvPr>
          <p:cNvSpPr/>
          <p:nvPr/>
        </p:nvSpPr>
        <p:spPr>
          <a:xfrm>
            <a:off x="7150847" y="663615"/>
            <a:ext cx="1993153" cy="966307"/>
          </a:xfrm>
          <a:prstGeom prst="wedgeRoundRectCallout">
            <a:avLst>
              <a:gd name="adj1" fmla="val -36897"/>
              <a:gd name="adj2" fmla="val 68069"/>
              <a:gd name="adj3" fmla="val 16667"/>
            </a:avLst>
          </a:prstGeom>
          <a:solidFill>
            <a:schemeClr val="bg1">
              <a:lumMod val="85000"/>
              <a:alpha val="68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dirty="0">
                <a:solidFill>
                  <a:schemeClr val="tx1"/>
                </a:solidFill>
              </a:rPr>
              <a:t>All codes find the same maximum clique size</a:t>
            </a:r>
          </a:p>
        </p:txBody>
      </p:sp>
    </p:spTree>
    <p:extLst>
      <p:ext uri="{BB962C8B-B14F-4D97-AF65-F5344CB8AC3E}">
        <p14:creationId xmlns:p14="http://schemas.microsoft.com/office/powerpoint/2010/main" val="36135675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20F3ECD-8E83-C261-E49D-3D376F811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34" y="1312103"/>
            <a:ext cx="8261131" cy="44109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B05A4E4-E675-3BD1-E9A9-04ED543E3E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1488" y="1366449"/>
            <a:ext cx="8201024" cy="42965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2C83A7-3F0F-0474-7E40-C4B682CBA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Throughput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04DAA4-2ED4-EE10-D7C0-3E1E3FD89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C1A6C4-171D-951A-41C9-6969F2984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18</a:t>
            </a:fld>
            <a:endParaRPr lang="en-US" dirty="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9E045A45-4035-3A56-0289-8A0816B50C9F}"/>
              </a:ext>
            </a:extLst>
          </p:cNvPr>
          <p:cNvSpPr/>
          <p:nvPr/>
        </p:nvSpPr>
        <p:spPr>
          <a:xfrm>
            <a:off x="5983505" y="808517"/>
            <a:ext cx="1993153" cy="966307"/>
          </a:xfrm>
          <a:prstGeom prst="wedgeRoundRectCallout">
            <a:avLst>
              <a:gd name="adj1" fmla="val -36897"/>
              <a:gd name="adj2" fmla="val 68069"/>
              <a:gd name="adj3" fmla="val 16667"/>
            </a:avLst>
          </a:prstGeom>
          <a:solidFill>
            <a:schemeClr val="accent6">
              <a:lumMod val="40000"/>
              <a:lumOff val="60000"/>
              <a:alpha val="68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dirty="0">
                <a:solidFill>
                  <a:schemeClr val="tx1"/>
                </a:solidFill>
              </a:rPr>
              <a:t>Largest Speedup of 143.39x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A906A266-ECA0-5488-9133-127D6560A989}"/>
              </a:ext>
            </a:extLst>
          </p:cNvPr>
          <p:cNvSpPr/>
          <p:nvPr/>
        </p:nvSpPr>
        <p:spPr>
          <a:xfrm>
            <a:off x="3757083" y="2664883"/>
            <a:ext cx="1896533" cy="745067"/>
          </a:xfrm>
          <a:prstGeom prst="wedgeRoundRectCallout">
            <a:avLst>
              <a:gd name="adj1" fmla="val 102063"/>
              <a:gd name="adj2" fmla="val 18133"/>
              <a:gd name="adj3" fmla="val 16667"/>
            </a:avLst>
          </a:prstGeom>
          <a:solidFill>
            <a:schemeClr val="accent6">
              <a:lumMod val="40000"/>
              <a:lumOff val="60000"/>
              <a:alpha val="68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dirty="0">
                <a:solidFill>
                  <a:schemeClr val="tx1"/>
                </a:solidFill>
              </a:rPr>
              <a:t>Largest slowdown of 0.43x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A4300587-1E7E-FC37-60E9-2F9629F23BB9}"/>
              </a:ext>
            </a:extLst>
          </p:cNvPr>
          <p:cNvSpPr/>
          <p:nvPr/>
        </p:nvSpPr>
        <p:spPr>
          <a:xfrm>
            <a:off x="6225862" y="4809067"/>
            <a:ext cx="2060887" cy="838530"/>
          </a:xfrm>
          <a:prstGeom prst="wedgeRoundRectCallout">
            <a:avLst>
              <a:gd name="adj1" fmla="val 47322"/>
              <a:gd name="adj2" fmla="val -106610"/>
              <a:gd name="adj3" fmla="val 16667"/>
            </a:avLst>
          </a:prstGeom>
          <a:solidFill>
            <a:schemeClr val="accent6">
              <a:lumMod val="40000"/>
              <a:lumOff val="60000"/>
              <a:alpha val="68000"/>
            </a:schemeClr>
          </a:solidFill>
          <a:ln>
            <a:solidFill>
              <a:srgbClr val="008A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dirty="0">
                <a:solidFill>
                  <a:schemeClr val="tx1"/>
                </a:solidFill>
              </a:rPr>
              <a:t>Geomean speedup of 4.56x</a:t>
            </a:r>
          </a:p>
        </p:txBody>
      </p:sp>
    </p:spTree>
    <p:extLst>
      <p:ext uri="{BB962C8B-B14F-4D97-AF65-F5344CB8AC3E}">
        <p14:creationId xmlns:p14="http://schemas.microsoft.com/office/powerpoint/2010/main" val="35904780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D7D75-51CC-225B-C06C-0615E8436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HP-MC Stages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2664A2-EBA8-EC2E-2C74-6BF9E6FE6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50B76D-90D4-B474-CD5B-042B010C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19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AA1A30-1305-3B2B-3892-D3D32B5B3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863" y="1597573"/>
            <a:ext cx="6698750" cy="3815358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ACA0668-D6C8-C968-10E1-13084C73A191}"/>
              </a:ext>
            </a:extLst>
          </p:cNvPr>
          <p:cNvSpPr/>
          <p:nvPr/>
        </p:nvSpPr>
        <p:spPr>
          <a:xfrm>
            <a:off x="6832599" y="2230967"/>
            <a:ext cx="2184399" cy="1198033"/>
          </a:xfrm>
          <a:prstGeom prst="wedgeRoundRectCallout">
            <a:avLst>
              <a:gd name="adj1" fmla="val -109530"/>
              <a:gd name="adj2" fmla="val 168212"/>
              <a:gd name="adj3" fmla="val 16667"/>
            </a:avLst>
          </a:prstGeom>
          <a:solidFill>
            <a:schemeClr val="accent6">
              <a:lumMod val="40000"/>
              <a:lumOff val="60000"/>
              <a:alpha val="68000"/>
            </a:schemeClr>
          </a:solidFill>
          <a:ln>
            <a:solidFill>
              <a:srgbClr val="008A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dirty="0">
                <a:solidFill>
                  <a:schemeClr val="tx1"/>
                </a:solidFill>
              </a:rPr>
              <a:t>Disabling coloring results in 12.5x longer runtimes!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ED15E68C-A600-1A1A-7A73-16A925B18EFB}"/>
              </a:ext>
            </a:extLst>
          </p:cNvPr>
          <p:cNvSpPr/>
          <p:nvPr/>
        </p:nvSpPr>
        <p:spPr>
          <a:xfrm>
            <a:off x="5113867" y="1921933"/>
            <a:ext cx="1696105" cy="830064"/>
          </a:xfrm>
          <a:prstGeom prst="wedgeRoundRectCallout">
            <a:avLst>
              <a:gd name="adj1" fmla="val -7594"/>
              <a:gd name="adj2" fmla="val 141481"/>
              <a:gd name="adj3" fmla="val 16667"/>
            </a:avLst>
          </a:prstGeom>
          <a:solidFill>
            <a:schemeClr val="accent6">
              <a:lumMod val="40000"/>
              <a:lumOff val="60000"/>
              <a:alpha val="68000"/>
            </a:schemeClr>
          </a:solidFill>
          <a:ln>
            <a:solidFill>
              <a:srgbClr val="008A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dirty="0">
                <a:solidFill>
                  <a:schemeClr val="tx1"/>
                </a:solidFill>
              </a:rPr>
              <a:t>Disabling pivot is 2x slower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F0D02FAC-336F-A254-0A67-5169D989C22E}"/>
              </a:ext>
            </a:extLst>
          </p:cNvPr>
          <p:cNvSpPr/>
          <p:nvPr/>
        </p:nvSpPr>
        <p:spPr>
          <a:xfrm>
            <a:off x="277957" y="4960650"/>
            <a:ext cx="2549326" cy="1135349"/>
          </a:xfrm>
          <a:prstGeom prst="wedgeRoundRectCallout">
            <a:avLst>
              <a:gd name="adj1" fmla="val 35252"/>
              <a:gd name="adj2" fmla="val -98564"/>
              <a:gd name="adj3" fmla="val 16667"/>
            </a:avLst>
          </a:prstGeom>
          <a:solidFill>
            <a:schemeClr val="accent6">
              <a:lumMod val="40000"/>
              <a:lumOff val="60000"/>
              <a:alpha val="68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800" dirty="0">
                <a:solidFill>
                  <a:schemeClr val="tx1"/>
                </a:solidFill>
              </a:rPr>
              <a:t>Smaller clique-core gap makes optimizations less impactful</a:t>
            </a:r>
          </a:p>
        </p:txBody>
      </p:sp>
    </p:spTree>
    <p:extLst>
      <p:ext uri="{BB962C8B-B14F-4D97-AF65-F5344CB8AC3E}">
        <p14:creationId xmlns:p14="http://schemas.microsoft.com/office/powerpoint/2010/main" val="34352143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A1F48-636A-1094-7F72-00C22D50F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885CF-1290-2177-FDCF-A84B27B87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Throughput </a:t>
            </a:r>
            <a:r>
              <a:rPr lang="en-US" dirty="0"/>
              <a:t>is impacted by difficulty of the graph</a:t>
            </a:r>
          </a:p>
          <a:p>
            <a:r>
              <a:rPr lang="en-US" dirty="0">
                <a:solidFill>
                  <a:schemeClr val="accent1"/>
                </a:solidFill>
              </a:rPr>
              <a:t>Deeper</a:t>
            </a:r>
            <a:r>
              <a:rPr lang="en-US" dirty="0"/>
              <a:t> search trees improve </a:t>
            </a:r>
            <a:r>
              <a:rPr lang="en-US" dirty="0">
                <a:solidFill>
                  <a:schemeClr val="accent2"/>
                </a:solidFill>
              </a:rPr>
              <a:t>work-stealing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44E568-5A19-F3DE-C0D6-CF0035AE2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HP-MC: Quickly Computing Maximum Clique Sizes of Large Sparse Graphs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457CC5-FAD5-AA6D-DE84-04464A56F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20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CC01D0-6536-2EC0-1539-92D8B7D8F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503" y="2562198"/>
            <a:ext cx="4818993" cy="317257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2B3D80E0-E0EA-5F61-01BD-1D8E7BADB8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799" y="2468201"/>
            <a:ext cx="5915025" cy="330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2500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13;p16">
            <a:extLst>
              <a:ext uri="{FF2B5EF4-FFF2-40B4-BE49-F238E27FC236}">
                <a16:creationId xmlns:a16="http://schemas.microsoft.com/office/drawing/2014/main" id="{9D7D0031-64C4-A029-3673-1E708168DB4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alphaModFix/>
          </a:blip>
          <a:srcRect b="29409"/>
          <a:stretch>
            <a:fillRect/>
          </a:stretch>
        </p:blipFill>
        <p:spPr>
          <a:xfrm>
            <a:off x="428649" y="3912255"/>
            <a:ext cx="4598057" cy="182572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AB8535-0D53-0F32-7D66-C22BBE63C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6A037-8F94-9AE2-EB1B-3D6381FBC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HP-MC outperforms the leading implementations due to a </a:t>
            </a:r>
            <a:r>
              <a:rPr lang="en-US" dirty="0">
                <a:solidFill>
                  <a:schemeClr val="accent1"/>
                </a:solidFill>
              </a:rPr>
              <a:t>hybrid</a:t>
            </a:r>
            <a:r>
              <a:rPr lang="en-US" dirty="0"/>
              <a:t> strategy</a:t>
            </a:r>
          </a:p>
          <a:p>
            <a:pPr lvl="1"/>
            <a:r>
              <a:rPr lang="en-US" dirty="0"/>
              <a:t>Pivot vertex branching </a:t>
            </a:r>
          </a:p>
          <a:p>
            <a:pPr lvl="1"/>
            <a:r>
              <a:rPr lang="en-US" dirty="0"/>
              <a:t>Iterative coloring</a:t>
            </a:r>
          </a:p>
          <a:p>
            <a:pPr lvl="1"/>
            <a:r>
              <a:rPr lang="en-US" dirty="0"/>
              <a:t>Connected component pruning</a:t>
            </a:r>
          </a:p>
          <a:p>
            <a:r>
              <a:rPr lang="en-US" dirty="0"/>
              <a:t>Code available at </a:t>
            </a:r>
            <a:r>
              <a:rPr lang="en-US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github.com/</a:t>
            </a:r>
            <a:r>
              <a:rPr lang="en-US" dirty="0" err="1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burtscher</a:t>
            </a:r>
            <a:r>
              <a:rPr lang="en-US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/HP-MC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/>
              <a:t>Contact: </a:t>
            </a:r>
            <a:r>
              <a:rPr lang="en-US" u="sng" dirty="0">
                <a:solidFill>
                  <a:schemeClr val="accent2"/>
                </a:solidFill>
              </a:rPr>
              <a:t>clb420@txstate.edu</a:t>
            </a:r>
          </a:p>
          <a:p>
            <a:pPr marL="0" indent="0">
              <a:buNone/>
            </a:pPr>
            <a:endParaRPr lang="en-US" u="sng" dirty="0">
              <a:solidFill>
                <a:schemeClr val="accent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1463FD-35A5-ED82-EA3D-044AB9453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HP-MC: Quickly Computing Maximum Clique Sizes of Large Sparse Graphs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33F80A-118D-5F4B-C849-464A37FB1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67172-72BD-4DFB-AF2C-DDFDD55EEB33}" type="slidenum">
              <a:rPr lang="en-US" smtClean="0"/>
              <a:t>21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4B4216-6462-A02E-E3B2-88D1D4741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604" y="4646335"/>
            <a:ext cx="1863088" cy="10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81050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ECL PPT Theme (unstretched)">
  <a:themeElements>
    <a:clrScheme name="Custom 1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FF0000"/>
      </a:accent1>
      <a:accent2>
        <a:srgbClr val="0070C0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347472" marR="0" indent="-347472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7B7BD1"/>
          </a:buClr>
          <a:buSzPct val="95000"/>
          <a:buFont typeface="Wingdings" panose="05000000000000000000" pitchFamily="2" charset="2"/>
          <a:buChar char="§"/>
          <a:tabLst/>
          <a:defRPr sz="3000" dirty="0" smtClean="0">
            <a:latin typeface="+mn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Char char="n"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marL="347472" indent="-347472" algn="l">
          <a:buClr>
            <a:srgbClr val="7B7BD1"/>
          </a:buClr>
          <a:buSzPct val="95000"/>
          <a:buFont typeface="Wingdings" panose="05000000000000000000" pitchFamily="2" charset="2"/>
          <a:buChar char="§"/>
          <a:defRPr sz="3000" dirty="0">
            <a:latin typeface="+mn-lt"/>
          </a:defRPr>
        </a:defPPr>
      </a:lstStyle>
    </a:tx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CL PPT Theme (unstretched)" id="{6CDFBD40-0C9D-4E28-A310-87363646CC28}" vid="{B76F8BE2-E898-4110-A13B-8F7CEBD7251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ECL PPT Theme (unstretched)</Template>
  <TotalTime>17604</TotalTime>
  <Words>976</Words>
  <Application>Microsoft Office PowerPoint</Application>
  <PresentationFormat>On-screen Show (4:3)</PresentationFormat>
  <Paragraphs>168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</vt:lpstr>
      <vt:lpstr>Arial</vt:lpstr>
      <vt:lpstr>Calibri</vt:lpstr>
      <vt:lpstr>Tahoma</vt:lpstr>
      <vt:lpstr>Wingdings</vt:lpstr>
      <vt:lpstr>ECL PPT Theme (unstretched)</vt:lpstr>
      <vt:lpstr>HP-MC: Quickly Computing Maximum Clique Sizes of Large Sparse Graphs</vt:lpstr>
      <vt:lpstr>Maximum Clique Problem (MCP)</vt:lpstr>
      <vt:lpstr>Maximal vs. Maximum</vt:lpstr>
      <vt:lpstr>Traditional Approaches</vt:lpstr>
      <vt:lpstr>Upper Bounds</vt:lpstr>
      <vt:lpstr>Lower Bounds</vt:lpstr>
      <vt:lpstr>Density and Limitations in MCP</vt:lpstr>
      <vt:lpstr>HP-MC Parallel Implementation</vt:lpstr>
      <vt:lpstr>Branch and Bound</vt:lpstr>
      <vt:lpstr>Hybrid Ordering Strategy</vt:lpstr>
      <vt:lpstr>Hybrid-Pivot Vertex</vt:lpstr>
      <vt:lpstr>Connected Components (CC)</vt:lpstr>
      <vt:lpstr>Connected Component Branching</vt:lpstr>
      <vt:lpstr>Iterative Coloring Bound</vt:lpstr>
      <vt:lpstr>Parallelization</vt:lpstr>
      <vt:lpstr>Evaluation Methodology</vt:lpstr>
      <vt:lpstr>Input Graphs</vt:lpstr>
      <vt:lpstr>Throughput</vt:lpstr>
      <vt:lpstr>Effectiveness of HP-MC Stages</vt:lpstr>
      <vt:lpstr>Scalability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Avery Vanausdal</dc:creator>
  <cp:lastModifiedBy>Burtscher, Martin</cp:lastModifiedBy>
  <cp:revision>20</cp:revision>
  <dcterms:created xsi:type="dcterms:W3CDTF">2025-07-29T21:17:05Z</dcterms:created>
  <dcterms:modified xsi:type="dcterms:W3CDTF">2026-09-28T16:32:59Z</dcterms:modified>
</cp:coreProperties>
</file>