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73" r:id="rId2"/>
    <p:sldId id="274" r:id="rId3"/>
    <p:sldId id="275" r:id="rId4"/>
    <p:sldId id="276" r:id="rId5"/>
    <p:sldId id="277" r:id="rId6"/>
    <p:sldId id="278" r:id="rId7"/>
    <p:sldId id="290" r:id="rId8"/>
    <p:sldId id="292" r:id="rId9"/>
    <p:sldId id="298" r:id="rId10"/>
    <p:sldId id="293" r:id="rId11"/>
    <p:sldId id="295" r:id="rId12"/>
    <p:sldId id="296" r:id="rId13"/>
    <p:sldId id="297" r:id="rId14"/>
    <p:sldId id="279" r:id="rId15"/>
    <p:sldId id="285" r:id="rId16"/>
    <p:sldId id="286" r:id="rId17"/>
    <p:sldId id="288" r:id="rId18"/>
    <p:sldId id="287" r:id="rId19"/>
    <p:sldId id="284" r:id="rId20"/>
    <p:sldId id="280" r:id="rId21"/>
    <p:sldId id="281" r:id="rId22"/>
    <p:sldId id="282" r:id="rId23"/>
    <p:sldId id="291" r:id="rId24"/>
    <p:sldId id="283" r:id="rId25"/>
    <p:sldId id="289" r:id="rId26"/>
    <p:sldId id="299" r:id="rId27"/>
    <p:sldId id="5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EF0"/>
    <a:srgbClr val="371BF0"/>
    <a:srgbClr val="A6D86E"/>
    <a:srgbClr val="EE7676"/>
    <a:srgbClr val="F5D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2941" autoAdjust="0"/>
  </p:normalViewPr>
  <p:slideViewPr>
    <p:cSldViewPr snapToGrid="0">
      <p:cViewPr varScale="1">
        <p:scale>
          <a:sx n="76" d="100"/>
          <a:sy n="76" d="100"/>
        </p:scale>
        <p:origin x="1512" y="72"/>
      </p:cViewPr>
      <p:guideLst/>
    </p:cSldViewPr>
  </p:slideViewPr>
  <p:outlineViewPr>
    <p:cViewPr>
      <p:scale>
        <a:sx n="33" d="100"/>
        <a:sy n="33" d="100"/>
      </p:scale>
      <p:origin x="0" y="-4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BC34-EBCC-4331-859F-9243004CD9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30B98-B676-4B1C-A68C-5DC70CAE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1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29622E28-1A56-1B49-8AB9-93177E23E7E3}" type="datetime1">
              <a:rPr lang="en-US" smtClean="0"/>
              <a:t>11/18/2025</a:t>
            </a:fld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6462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589A3-49F1-A045-ADD1-A53F31500066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5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160AB-23BC-754E-92E2-5742F8D02815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1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518E443-05B6-A045-80CA-1F65E2D27D12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07212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83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6AA277E-DE6A-4940-8EC8-5624D01F543D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2" y="5969000"/>
            <a:ext cx="7069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8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CE41DB1-93DE-C94F-B512-05CC38674DC3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613" y="5940425"/>
            <a:ext cx="726916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1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E470F07-F7BC-D844-9E8D-4D08C4EC5E8E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75012-66C3-E048-A2BE-8D28359D7581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3387" y="5969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2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8062D5B-558E-7641-82E3-34A865348438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8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888B90-FB4D-4844-B91C-0BB918374A1B}" type="datetime1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53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fld id="{A27EACFB-C2AD-C74F-80F0-2CFEE17830CD}" type="datetime1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48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3C59F-284E-804E-A287-F6C7905DAFF2}" type="datetime1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8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976CA-0C7B-FC43-BF51-2D85C92F682C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4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C4EFF-89FF-1B4A-9747-B79D0F153E32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Posit and IEEE-754 Compressibility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3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fld id="{BAC084E9-89BF-154C-90CB-7E7CC7F8D9E5}" type="datetime1">
              <a:rPr lang="en-US" smtClean="0"/>
              <a:t>11/18/2025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5969000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/>
              <a:t>Posit and IEEE-754 Compressibility</a:t>
            </a:r>
            <a:endParaRPr lang="en-US" dirty="0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1F8D2D-A2DC-CEC7-3768-4310E76C6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87" y="3522133"/>
            <a:ext cx="8226425" cy="2481102"/>
          </a:xfrm>
        </p:spPr>
        <p:txBody>
          <a:bodyPr/>
          <a:lstStyle/>
          <a:p>
            <a:r>
              <a:rPr lang="en-IN" sz="2400" dirty="0"/>
              <a:t>Andrew Rodriguez*</a:t>
            </a:r>
            <a:r>
              <a:rPr lang="en-US" sz="2400" dirty="0"/>
              <a:t> </a:t>
            </a:r>
            <a:r>
              <a:rPr lang="en-IN" sz="2400" dirty="0"/>
              <a:t>and Martin Burtscher</a:t>
            </a:r>
          </a:p>
          <a:p>
            <a:r>
              <a:rPr lang="en-IN" sz="2000" dirty="0"/>
              <a:t>Department of Computer Science</a:t>
            </a:r>
          </a:p>
          <a:p>
            <a:endParaRPr lang="en-US" sz="2400" dirty="0"/>
          </a:p>
        </p:txBody>
      </p:sp>
      <p:pic>
        <p:nvPicPr>
          <p:cNvPr id="1026" name="Picture 2" descr="A maroon and gold star followed by the words &quot;Texas State University&quot;">
            <a:extLst>
              <a:ext uri="{FF2B5EF4-FFF2-40B4-BE49-F238E27FC236}">
                <a16:creationId xmlns:a16="http://schemas.microsoft.com/office/drawing/2014/main" id="{FC42664F-591E-096A-B9A0-EE88108CA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t="31486" r="352" b="28508"/>
          <a:stretch/>
        </p:blipFill>
        <p:spPr bwMode="auto">
          <a:xfrm>
            <a:off x="894902" y="4489338"/>
            <a:ext cx="4230438" cy="10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7DDF58-3683-CBAC-EF31-92316D6F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41413"/>
            <a:ext cx="9144000" cy="1722739"/>
          </a:xfrm>
        </p:spPr>
        <p:txBody>
          <a:bodyPr/>
          <a:lstStyle/>
          <a:p>
            <a:r>
              <a:rPr lang="en-IN" sz="3600" b="1" dirty="0"/>
              <a:t>On the Compressibility of Floating-Point Data in Posit and IEEE-754 Representation</a:t>
            </a:r>
            <a:endParaRPr lang="en-US" sz="3900" b="1" dirty="0"/>
          </a:p>
        </p:txBody>
      </p:sp>
      <p:pic>
        <p:nvPicPr>
          <p:cNvPr id="9" name="Picture 2" descr="Efficient Computing Laboratory's logo">
            <a:extLst>
              <a:ext uri="{FF2B5EF4-FFF2-40B4-BE49-F238E27FC236}">
                <a16:creationId xmlns:a16="http://schemas.microsoft.com/office/drawing/2014/main" id="{DE69DC9E-A8AA-17BE-AA75-C418E1A1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976" y="4489338"/>
            <a:ext cx="1621113" cy="10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051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9759-285A-ED4F-000C-52519ED3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Posit&lt;32, </a:t>
            </a:r>
            <a:r>
              <a:rPr lang="en-US" i="1" dirty="0"/>
              <a:t>es</a:t>
            </a:r>
            <a:r>
              <a:rPr lang="en-US" dirty="0"/>
              <a:t>&gt;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FF4B-D8CA-CC85-03FC-B7D5AA8A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Regime </a:t>
            </a:r>
            <a:r>
              <a:rPr lang="en-US" i="1" dirty="0"/>
              <a:t>r</a:t>
            </a:r>
            <a:r>
              <a:rPr lang="en-US" dirty="0"/>
              <a:t> is computed by counting </a:t>
            </a:r>
            <a:r>
              <a:rPr lang="en-US" dirty="0">
                <a:solidFill>
                  <a:srgbClr val="FF0000"/>
                </a:solidFill>
              </a:rPr>
              <a:t>identical</a:t>
            </a:r>
            <a:r>
              <a:rPr lang="en-US" dirty="0"/>
              <a:t> bits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identical bits terminated by an </a:t>
            </a:r>
            <a:r>
              <a:rPr lang="en-US" dirty="0">
                <a:solidFill>
                  <a:srgbClr val="0070C0"/>
                </a:solidFill>
              </a:rPr>
              <a:t>opposite</a:t>
            </a:r>
            <a:r>
              <a:rPr lang="en-US" dirty="0"/>
              <a:t> bit</a:t>
            </a:r>
            <a:endParaRPr lang="en-US" i="1" dirty="0"/>
          </a:p>
          <a:p>
            <a:pPr lvl="1"/>
            <a:r>
              <a:rPr lang="en-US" dirty="0"/>
              <a:t>If regime starts with a 0, </a:t>
            </a:r>
            <a:r>
              <a:rPr lang="en-US" i="1" dirty="0"/>
              <a:t>r</a:t>
            </a:r>
            <a:r>
              <a:rPr lang="en-US" dirty="0"/>
              <a:t> = -</a:t>
            </a:r>
            <a:r>
              <a:rPr lang="en-US" i="1" dirty="0"/>
              <a:t>k</a:t>
            </a:r>
            <a:endParaRPr lang="en-US" dirty="0"/>
          </a:p>
          <a:p>
            <a:pPr lvl="1"/>
            <a:r>
              <a:rPr lang="en-US" dirty="0"/>
              <a:t>If regime starts with a 1,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 - 1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F9CDA-3EFA-07DA-BA96-0329E5D4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A69A9E0-D8F6-4510-368F-A2868ED2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A0F5F-C034-E9CC-132F-8E06E58B9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698" y="4083005"/>
            <a:ext cx="4051426" cy="14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095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04E8A-D1F5-CD11-1BAC-A03CE85D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57B0-8750-5539-2FCD-8405BAF3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Posit&lt;32, </a:t>
            </a:r>
            <a:r>
              <a:rPr lang="en-US" i="1" dirty="0"/>
              <a:t>es</a:t>
            </a:r>
            <a:r>
              <a:rPr lang="en-US" dirty="0"/>
              <a:t>&gt; Exponent &amp;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F6A6F-92B7-4CC3-97ED-1049F9778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exponent begins </a:t>
            </a: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the regime</a:t>
            </a:r>
          </a:p>
          <a:p>
            <a:pPr lvl="1"/>
            <a:r>
              <a:rPr lang="en-US" dirty="0"/>
              <a:t>Is stored as an unsigned integer with </a:t>
            </a:r>
            <a:r>
              <a:rPr lang="en-US" dirty="0">
                <a:solidFill>
                  <a:srgbClr val="0070C0"/>
                </a:solidFill>
              </a:rPr>
              <a:t>no bias</a:t>
            </a:r>
          </a:p>
          <a:p>
            <a:r>
              <a:rPr lang="en-US" dirty="0"/>
              <a:t>The rest of the bits make up the fraction</a:t>
            </a:r>
          </a:p>
          <a:p>
            <a:pPr lvl="1"/>
            <a:r>
              <a:rPr lang="en-US" dirty="0"/>
              <a:t>There is an </a:t>
            </a:r>
            <a:r>
              <a:rPr lang="en-US" dirty="0">
                <a:solidFill>
                  <a:srgbClr val="FF0000"/>
                </a:solidFill>
              </a:rPr>
              <a:t>implicit 1</a:t>
            </a:r>
            <a:r>
              <a:rPr lang="en-US" dirty="0"/>
              <a:t> bit just like with IEEE floats</a:t>
            </a:r>
          </a:p>
          <a:p>
            <a:r>
              <a:rPr lang="en-US" dirty="0"/>
              <a:t>Negative posits are encoded in </a:t>
            </a:r>
            <a:r>
              <a:rPr lang="en-US" dirty="0">
                <a:solidFill>
                  <a:srgbClr val="0070C0"/>
                </a:solidFill>
              </a:rPr>
              <a:t>2’s complement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BCE3D-7B3D-6224-AD74-BD19EB3D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D2B58E4-9FF4-6D61-1679-5647A99D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DAB8F-F50F-90D3-8BF1-507F2FD7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698" y="4083005"/>
            <a:ext cx="4051426" cy="14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76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AF381-65BE-8597-707D-7C58E6FC7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88E8-FBB7-F9C0-04A4-EBB346D1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Posit&lt;32, </a:t>
            </a:r>
            <a:r>
              <a:rPr lang="en-US" i="1" dirty="0"/>
              <a:t>es</a:t>
            </a:r>
            <a:r>
              <a:rPr lang="en-US" dirty="0"/>
              <a:t>&gt; Special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7752-113F-3EBB-9D33-44538463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only </a:t>
            </a:r>
            <a:r>
              <a:rPr lang="en-US" dirty="0">
                <a:solidFill>
                  <a:srgbClr val="FF0000"/>
                </a:solidFill>
              </a:rPr>
              <a:t>2 special values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Zero</a:t>
            </a:r>
            <a:r>
              <a:rPr lang="en-US" dirty="0"/>
              <a:t>: all bits are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Not-a-Real (</a:t>
            </a:r>
            <a:r>
              <a:rPr lang="en-US" dirty="0" err="1">
                <a:solidFill>
                  <a:srgbClr val="0070C0"/>
                </a:solidFill>
              </a:rPr>
              <a:t>NaR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: sign bit is set, followed by all 0s</a:t>
            </a:r>
          </a:p>
          <a:p>
            <a:r>
              <a:rPr lang="en-US" dirty="0"/>
              <a:t>Posits have no </a:t>
            </a:r>
            <a:r>
              <a:rPr lang="en-US" dirty="0" err="1"/>
              <a:t>subnormals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084E9-5FF0-59E0-9FBB-37BFF6DD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E6A8CA-DB4D-1B91-726C-87CB8784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AD632-A915-4F02-3497-2CC090767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698" y="4083005"/>
            <a:ext cx="4051426" cy="14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76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E86B-0D87-9CD0-A30F-1E6D4330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Value of a Posit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C01D-9FF4-219D-EC72-AFD840AE9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fraction </a:t>
            </a:r>
            <a:r>
              <a:rPr lang="en-US" i="1" dirty="0"/>
              <a:t>f</a:t>
            </a:r>
            <a:r>
              <a:rPr lang="en-US" dirty="0"/>
              <a:t> with the following formula</a:t>
            </a:r>
          </a:p>
          <a:p>
            <a:pPr lvl="1"/>
            <a:r>
              <a:rPr lang="en-US" i="1" dirty="0"/>
              <a:t>m</a:t>
            </a:r>
            <a:r>
              <a:rPr lang="en-US" dirty="0"/>
              <a:t> is the </a:t>
            </a:r>
            <a:r>
              <a:rPr lang="en-US" dirty="0">
                <a:solidFill>
                  <a:srgbClr val="0070C0"/>
                </a:solidFill>
              </a:rPr>
              <a:t>number</a:t>
            </a:r>
            <a:r>
              <a:rPr lang="en-US" dirty="0"/>
              <a:t> of fraction bits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 is the fraction </a:t>
            </a:r>
            <a:r>
              <a:rPr lang="en-US" dirty="0">
                <a:solidFill>
                  <a:srgbClr val="0070C0"/>
                </a:solidFill>
              </a:rPr>
              <a:t>bitstring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posit value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is computed with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43BC5-84BF-A1EF-EA63-3A886698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FFE68-B90A-CA0F-A63F-6299E1F1F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154" y="3074183"/>
            <a:ext cx="3617691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AF825-9B4A-6ED3-86B0-0EEA57CC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100" y="4768122"/>
            <a:ext cx="7289800" cy="54572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AC5D978-B983-F2A9-8C91-E0D27CDE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534646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7C202-09CA-5582-74DE-5F7CCF4F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60C558-0E84-FF7D-5EBE-7C99958101DB}"/>
              </a:ext>
            </a:extLst>
          </p:cNvPr>
          <p:cNvSpPr txBox="1">
            <a:spLocks/>
          </p:cNvSpPr>
          <p:nvPr/>
        </p:nvSpPr>
        <p:spPr>
          <a:xfrm>
            <a:off x="457200" y="1323975"/>
            <a:ext cx="8226425" cy="4479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Experimental</a:t>
            </a: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06549-8B29-2C39-11A2-C7A5A6207D02}"/>
              </a:ext>
            </a:extLst>
          </p:cNvPr>
          <p:cNvSpPr txBox="1">
            <a:spLocks/>
          </p:cNvSpPr>
          <p:nvPr/>
        </p:nvSpPr>
        <p:spPr bwMode="auto">
          <a:xfrm>
            <a:off x="6781800" y="59710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A667172-72BD-4DFB-AF2C-DDFDD55EEB33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62F912-D438-986C-4BCD-AD58478B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14595601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08E-29AB-1076-423A-71A1BEA9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2E1A-49D9-9A94-CA26-E84DAF176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SDRBench</a:t>
            </a:r>
            <a:r>
              <a:rPr lang="en-US" dirty="0"/>
              <a:t> datasets from </a:t>
            </a:r>
            <a:r>
              <a:rPr lang="en-US" dirty="0">
                <a:solidFill>
                  <a:srgbClr val="FF0000"/>
                </a:solidFill>
              </a:rPr>
              <a:t>different domains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35C98-BEAF-0ED5-BFED-DDB7B2B9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B4758-54A3-5AEE-AA30-EA6546CBC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55" y="2302275"/>
            <a:ext cx="7769489" cy="298874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05547E-570B-78E2-FF55-09D95740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37418887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2E17-DC86-C095-F26F-252899A5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B33C-C62C-71D3-3455-86251188E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</a:t>
            </a:r>
            <a:r>
              <a:rPr lang="en-US" dirty="0">
                <a:solidFill>
                  <a:srgbClr val="FF0000"/>
                </a:solidFill>
              </a:rPr>
              <a:t>single-precision</a:t>
            </a:r>
            <a:r>
              <a:rPr lang="en-US" dirty="0"/>
              <a:t> inputs, 2 from each dataset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39F5C-B450-FB2B-4B39-56FA1958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DAC31-9986-DF40-9B64-81FFA9BB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6" y="1969539"/>
            <a:ext cx="4411651" cy="356448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00F754F-D3FB-B9B8-73F7-C940A0CE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18661406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0170-9640-1587-C3C1-C5F4DE1F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i="1" dirty="0" err="1"/>
              <a:t>cppposit</a:t>
            </a:r>
            <a:r>
              <a:rPr lang="en-US" dirty="0"/>
              <a:t> library for conversion</a:t>
            </a:r>
          </a:p>
          <a:p>
            <a:r>
              <a:rPr lang="en-US" dirty="0"/>
              <a:t>For each float input, copy and </a:t>
            </a:r>
            <a:r>
              <a:rPr lang="en-US" dirty="0">
                <a:solidFill>
                  <a:srgbClr val="0070C0"/>
                </a:solidFill>
              </a:rPr>
              <a:t>encode as posit</a:t>
            </a:r>
          </a:p>
          <a:p>
            <a:r>
              <a:rPr lang="en-US" dirty="0"/>
              <a:t>Use 32-bit posits with </a:t>
            </a:r>
            <a:r>
              <a:rPr lang="en-US" i="1" dirty="0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FF0000"/>
                </a:solidFill>
              </a:rPr>
              <a:t>=3</a:t>
            </a:r>
            <a:r>
              <a:rPr lang="en-US" dirty="0"/>
              <a:t> for our experiments</a:t>
            </a:r>
          </a:p>
          <a:p>
            <a:r>
              <a:rPr lang="en-US" dirty="0"/>
              <a:t>Standard 32-bit posit use </a:t>
            </a:r>
            <a:r>
              <a:rPr lang="en-US" i="1" dirty="0"/>
              <a:t>es</a:t>
            </a:r>
            <a:r>
              <a:rPr lang="en-US" dirty="0"/>
              <a:t>=2</a:t>
            </a:r>
          </a:p>
          <a:p>
            <a:pPr lvl="1"/>
            <a:r>
              <a:rPr lang="en-US" dirty="0"/>
              <a:t>We found that </a:t>
            </a:r>
            <a:r>
              <a:rPr lang="en-US" i="1" dirty="0"/>
              <a:t>es</a:t>
            </a:r>
            <a:r>
              <a:rPr lang="en-US" dirty="0"/>
              <a:t>=3 preserves </a:t>
            </a:r>
            <a:r>
              <a:rPr lang="en-US" dirty="0">
                <a:solidFill>
                  <a:srgbClr val="FF0000"/>
                </a:solidFill>
              </a:rPr>
              <a:t>more floats </a:t>
            </a:r>
            <a:r>
              <a:rPr lang="en-US" dirty="0" err="1">
                <a:solidFill>
                  <a:srgbClr val="FF0000"/>
                </a:solidFill>
              </a:rPr>
              <a:t>losslessly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i="1" dirty="0"/>
              <a:t>es</a:t>
            </a:r>
            <a:r>
              <a:rPr lang="en-US" dirty="0"/>
              <a:t>=3 yields </a:t>
            </a:r>
            <a:r>
              <a:rPr lang="en-US" dirty="0">
                <a:solidFill>
                  <a:srgbClr val="0070C0"/>
                </a:solidFill>
              </a:rPr>
              <a:t>97.1%</a:t>
            </a:r>
            <a:r>
              <a:rPr lang="en-US" dirty="0"/>
              <a:t> precise values</a:t>
            </a:r>
          </a:p>
          <a:p>
            <a:pPr lvl="1"/>
            <a:r>
              <a:rPr lang="en-US" i="1" dirty="0"/>
              <a:t>es</a:t>
            </a:r>
            <a:r>
              <a:rPr lang="en-US" dirty="0"/>
              <a:t>=2 yields </a:t>
            </a:r>
            <a:r>
              <a:rPr lang="en-US" dirty="0">
                <a:solidFill>
                  <a:srgbClr val="0070C0"/>
                </a:solidFill>
              </a:rPr>
              <a:t>85.6%</a:t>
            </a:r>
            <a:r>
              <a:rPr lang="en-US" dirty="0"/>
              <a:t> precise values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AA070-4903-280B-995C-6CB3814A3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949" y="3928718"/>
            <a:ext cx="1765852" cy="1765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9C17F-D198-1868-22B9-1BA8CB1F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 to Posit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18A5A-3CF3-6520-5BAA-B80D1E51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0303909-D7B8-1B5A-AA29-B2F5E6DF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6366021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B5004-EDC8-B7AE-F105-B1F183C28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E086-5E04-9FD2-33F3-1E184290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FB924-3DD6-3079-1426-A3798516B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 generates compression algorithms</a:t>
            </a:r>
          </a:p>
          <a:p>
            <a:pPr lvl="1"/>
            <a:r>
              <a:rPr lang="en-US" dirty="0"/>
              <a:t>Can be </a:t>
            </a:r>
            <a:r>
              <a:rPr lang="en-US" dirty="0">
                <a:solidFill>
                  <a:srgbClr val="FF0000"/>
                </a:solidFill>
              </a:rPr>
              <a:t>lossless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lossy</a:t>
            </a:r>
          </a:p>
          <a:p>
            <a:pPr lvl="1"/>
            <a:r>
              <a:rPr lang="en-US" dirty="0"/>
              <a:t>Based on a library of data transformations</a:t>
            </a:r>
          </a:p>
          <a:p>
            <a:r>
              <a:rPr lang="en-US" dirty="0"/>
              <a:t>LC </a:t>
            </a:r>
            <a:r>
              <a:rPr lang="en-US" dirty="0">
                <a:solidFill>
                  <a:srgbClr val="0070C0"/>
                </a:solidFill>
              </a:rPr>
              <a:t>chains transformations</a:t>
            </a:r>
            <a:r>
              <a:rPr lang="en-US" dirty="0"/>
              <a:t> together</a:t>
            </a:r>
          </a:p>
          <a:p>
            <a:pPr lvl="1"/>
            <a:r>
              <a:rPr lang="en-US" dirty="0"/>
              <a:t>Yields many possible compression algorithms</a:t>
            </a:r>
          </a:p>
          <a:p>
            <a:pPr lvl="1"/>
            <a:r>
              <a:rPr lang="en-US" dirty="0"/>
              <a:t>Generated </a:t>
            </a:r>
            <a:r>
              <a:rPr lang="en-US" dirty="0">
                <a:solidFill>
                  <a:srgbClr val="FF0000"/>
                </a:solidFill>
              </a:rPr>
              <a:t>512,000</a:t>
            </a:r>
            <a:r>
              <a:rPr lang="en-US" dirty="0"/>
              <a:t> 3-stage pipelines (80 components)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481CC-BDF7-DFF9-362D-30CB75F2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31450-8ADB-1F21-E9DC-89FDEB99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673" y="4369769"/>
            <a:ext cx="3938653" cy="1164256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CCD8562-0D13-5F87-AB24-424EECB66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50" y="1425575"/>
            <a:ext cx="1905000" cy="19050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FB1DDDB-CAFC-CC69-ECAA-56F97078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1866C4-FCE0-6076-FFD9-1265D0535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322" y="4422157"/>
            <a:ext cx="1521227" cy="13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74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11AA-458C-E32A-944E-8E8F5CDA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D582-DF0A-788B-D0E3-239418FF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10282" cy="4479925"/>
          </a:xfrm>
        </p:spPr>
        <p:txBody>
          <a:bodyPr/>
          <a:lstStyle/>
          <a:p>
            <a:r>
              <a:rPr lang="en-US" dirty="0"/>
              <a:t>5 </a:t>
            </a:r>
            <a:r>
              <a:rPr lang="en-US" dirty="0">
                <a:solidFill>
                  <a:srgbClr val="FF0000"/>
                </a:solidFill>
              </a:rPr>
              <a:t>lossless</a:t>
            </a:r>
            <a:r>
              <a:rPr lang="en-US" dirty="0"/>
              <a:t> general-purpose compressors</a:t>
            </a:r>
          </a:p>
          <a:p>
            <a:pPr lvl="1"/>
            <a:r>
              <a:rPr lang="en-US" dirty="0"/>
              <a:t>bzip2, </a:t>
            </a:r>
            <a:r>
              <a:rPr lang="en-US" dirty="0" err="1"/>
              <a:t>gzip</a:t>
            </a:r>
            <a:r>
              <a:rPr lang="en-US" dirty="0"/>
              <a:t>, lz4, XZ, </a:t>
            </a:r>
            <a:r>
              <a:rPr lang="en-US" dirty="0" err="1"/>
              <a:t>Zstd</a:t>
            </a:r>
            <a:endParaRPr lang="en-US" dirty="0"/>
          </a:p>
          <a:p>
            <a:r>
              <a:rPr lang="en-US" dirty="0"/>
              <a:t>Generate several new compressors with LC</a:t>
            </a:r>
          </a:p>
          <a:p>
            <a:pPr lvl="1"/>
            <a:r>
              <a:rPr lang="en-US" dirty="0"/>
              <a:t>1 compressor for </a:t>
            </a:r>
            <a:r>
              <a:rPr lang="en-US" dirty="0">
                <a:solidFill>
                  <a:srgbClr val="0070C0"/>
                </a:solidFill>
              </a:rPr>
              <a:t>all float inputs</a:t>
            </a:r>
          </a:p>
          <a:p>
            <a:pPr lvl="1"/>
            <a:r>
              <a:rPr lang="en-US" dirty="0"/>
              <a:t>1 compressor for </a:t>
            </a:r>
            <a:r>
              <a:rPr lang="en-US" dirty="0">
                <a:solidFill>
                  <a:srgbClr val="0070C0"/>
                </a:solidFill>
              </a:rPr>
              <a:t>all posit inputs</a:t>
            </a:r>
          </a:p>
          <a:p>
            <a:r>
              <a:rPr lang="en-US" dirty="0"/>
              <a:t>Customized compressor approach</a:t>
            </a:r>
          </a:p>
          <a:p>
            <a:pPr lvl="1"/>
            <a:r>
              <a:rPr lang="en-US" dirty="0"/>
              <a:t>1 LC compressor </a:t>
            </a:r>
            <a:r>
              <a:rPr lang="en-US" dirty="0">
                <a:solidFill>
                  <a:srgbClr val="0070C0"/>
                </a:solidFill>
              </a:rPr>
              <a:t>per input</a:t>
            </a:r>
            <a:r>
              <a:rPr lang="en-US" dirty="0"/>
              <a:t>, 28 in total</a:t>
            </a:r>
          </a:p>
          <a:p>
            <a:r>
              <a:rPr lang="en-US" dirty="0"/>
              <a:t>We report the </a:t>
            </a:r>
            <a:r>
              <a:rPr lang="en-US" dirty="0">
                <a:solidFill>
                  <a:srgbClr val="0070C0"/>
                </a:solidFill>
              </a:rPr>
              <a:t>geometric-mean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compression ratio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BB170-62B2-3575-6107-C998F184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E577A-0688-8304-8E05-AB4EF595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49" y="3299381"/>
            <a:ext cx="1183064" cy="1183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14C6D-794D-94DB-5815-D982A820F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311" y="3655159"/>
            <a:ext cx="726467" cy="72646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1F831B2A-12AD-ECB5-C137-514C88B7FF1B}"/>
              </a:ext>
            </a:extLst>
          </p:cNvPr>
          <p:cNvSpPr/>
          <p:nvPr/>
        </p:nvSpPr>
        <p:spPr bwMode="auto">
          <a:xfrm>
            <a:off x="7764542" y="3939252"/>
            <a:ext cx="424992" cy="170258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F4742EA-2D72-0DB9-F9B4-FA5CBC2D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11405436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ABE2-2D71-0F81-AA89-894DD749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CF77-0D8F-AF3C-B99D-9048141F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IEEE-754: </a:t>
            </a:r>
            <a:r>
              <a:rPr lang="en-US" dirty="0">
                <a:solidFill>
                  <a:srgbClr val="FF0000"/>
                </a:solidFill>
              </a:rPr>
              <a:t>primary</a:t>
            </a:r>
            <a:r>
              <a:rPr lang="en-US" dirty="0"/>
              <a:t> real number representation</a:t>
            </a:r>
          </a:p>
          <a:p>
            <a:pPr lvl="1"/>
            <a:r>
              <a:rPr lang="en-US" dirty="0"/>
              <a:t>Used extensively in </a:t>
            </a:r>
            <a:r>
              <a:rPr lang="en-US" dirty="0">
                <a:solidFill>
                  <a:srgbClr val="0070C0"/>
                </a:solidFill>
              </a:rPr>
              <a:t>scientific computing</a:t>
            </a: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Floating-point operations have problems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Finite</a:t>
            </a:r>
            <a:r>
              <a:rPr lang="en-US" dirty="0"/>
              <a:t> precision and accuracy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Inconsistent</a:t>
            </a:r>
            <a:r>
              <a:rPr lang="en-US" dirty="0"/>
              <a:t> results based on implementation</a:t>
            </a:r>
          </a:p>
          <a:p>
            <a:pPr lvl="2"/>
            <a:endParaRPr lang="en-US" dirty="0"/>
          </a:p>
          <a:p>
            <a:r>
              <a:rPr lang="en-US" dirty="0"/>
              <a:t>Less precise types (float16, float8, etc.)</a:t>
            </a:r>
          </a:p>
          <a:p>
            <a:pPr lvl="1"/>
            <a:r>
              <a:rPr lang="en-US" dirty="0"/>
              <a:t>Can </a:t>
            </a:r>
            <a:r>
              <a:rPr lang="en-US" dirty="0">
                <a:solidFill>
                  <a:srgbClr val="0070C0"/>
                </a:solidFill>
              </a:rPr>
              <a:t>speed up</a:t>
            </a:r>
            <a:r>
              <a:rPr lang="en-US" dirty="0"/>
              <a:t> computation at the </a:t>
            </a:r>
            <a:r>
              <a:rPr lang="en-US" dirty="0">
                <a:solidFill>
                  <a:srgbClr val="FF0000"/>
                </a:solidFill>
              </a:rPr>
              <a:t>cost of accuracy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3BE18-695F-2B95-C718-5265DEDB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9A0B7-12C4-773F-41EE-8D236B42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51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02C5-723B-D4F4-3D28-363AFAA3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F21C04-DF69-5F51-1786-F38D17089CA5}"/>
              </a:ext>
            </a:extLst>
          </p:cNvPr>
          <p:cNvSpPr txBox="1">
            <a:spLocks/>
          </p:cNvSpPr>
          <p:nvPr/>
        </p:nvSpPr>
        <p:spPr>
          <a:xfrm>
            <a:off x="457200" y="1323975"/>
            <a:ext cx="8226425" cy="4479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48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48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A65179F-3AC1-D531-1332-5400185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590A252-4E37-ADE2-92CD-85977964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>
                <a:latin typeface="+mn-lt"/>
              </a:rPr>
              <a:pPr/>
              <a:t>20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9897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13B7-9F07-5019-2A6B-78BBF0FA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Float Compression Ratios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6D6413-54E7-6929-3D1F-0064A973D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613" y="2352834"/>
            <a:ext cx="4037012" cy="2422207"/>
          </a:xfr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1ACB355-A9B6-C24D-8F04-5FAD663EAA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Highest: </a:t>
            </a:r>
            <a:r>
              <a:rPr lang="en-US" dirty="0">
                <a:solidFill>
                  <a:srgbClr val="FF0000"/>
                </a:solidFill>
              </a:rPr>
              <a:t>XZ</a:t>
            </a:r>
          </a:p>
          <a:p>
            <a:pPr lvl="1"/>
            <a:r>
              <a:rPr lang="en-US" dirty="0"/>
              <a:t>Best dictionary approach</a:t>
            </a:r>
          </a:p>
          <a:p>
            <a:pPr lvl="1"/>
            <a:r>
              <a:rPr lang="en-US" dirty="0"/>
              <a:t>Followed by </a:t>
            </a:r>
            <a:r>
              <a:rPr lang="en-US" dirty="0">
                <a:solidFill>
                  <a:srgbClr val="0070C0"/>
                </a:solidFill>
              </a:rPr>
              <a:t>LC</a:t>
            </a:r>
          </a:p>
          <a:p>
            <a:pPr lvl="1"/>
            <a:endParaRPr lang="en-US" dirty="0"/>
          </a:p>
          <a:p>
            <a:r>
              <a:rPr lang="en-US" dirty="0"/>
              <a:t>Lowest: </a:t>
            </a:r>
            <a:r>
              <a:rPr lang="en-US" dirty="0">
                <a:solidFill>
                  <a:srgbClr val="0070C0"/>
                </a:solidFill>
              </a:rPr>
              <a:t>lz4</a:t>
            </a:r>
          </a:p>
          <a:p>
            <a:pPr lvl="1"/>
            <a:r>
              <a:rPr lang="en-US" dirty="0"/>
              <a:t>lz4 designed for </a:t>
            </a:r>
            <a:r>
              <a:rPr lang="en-US" dirty="0">
                <a:solidFill>
                  <a:srgbClr val="0070C0"/>
                </a:solidFill>
              </a:rPr>
              <a:t>speed</a:t>
            </a:r>
          </a:p>
          <a:p>
            <a:pPr lvl="1"/>
            <a:endParaRPr lang="en-US" dirty="0"/>
          </a:p>
          <a:p>
            <a:r>
              <a:rPr lang="en-US" dirty="0" err="1"/>
              <a:t>Zstd</a:t>
            </a:r>
            <a:r>
              <a:rPr lang="en-US" dirty="0"/>
              <a:t>, bzip2, </a:t>
            </a:r>
            <a:r>
              <a:rPr lang="en-US" dirty="0" err="1"/>
              <a:t>gzip</a:t>
            </a:r>
            <a:endParaRPr lang="en-US" dirty="0"/>
          </a:p>
          <a:p>
            <a:pPr lvl="1"/>
            <a:r>
              <a:rPr lang="en-US" dirty="0"/>
              <a:t>Roughly the same CR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D001FB4-DC54-6369-3672-C6B1E78C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CCC7ED6-D6AA-8FA2-7704-76640CC0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940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CF287-D759-74C8-9F35-138688CB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57A2-C01A-97C5-21B6-7FD33C9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Posit Compression Ratios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E6CE48-FCD4-7C62-1418-FB65B6BDE7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613" y="2352834"/>
            <a:ext cx="4037012" cy="2422207"/>
          </a:xfr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C31F0DD-1A64-5A2B-B035-5652960D6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284482" cy="4479925"/>
          </a:xfrm>
        </p:spPr>
        <p:txBody>
          <a:bodyPr/>
          <a:lstStyle/>
          <a:p>
            <a:r>
              <a:rPr lang="en-US" dirty="0"/>
              <a:t>Highest: </a:t>
            </a:r>
            <a:r>
              <a:rPr lang="en-US" dirty="0">
                <a:solidFill>
                  <a:srgbClr val="FF0000"/>
                </a:solidFill>
              </a:rPr>
              <a:t>XZ</a:t>
            </a:r>
          </a:p>
          <a:p>
            <a:pPr lvl="1"/>
            <a:r>
              <a:rPr lang="en-US" dirty="0"/>
              <a:t>Again, followed by </a:t>
            </a:r>
            <a:r>
              <a:rPr lang="en-US" dirty="0">
                <a:solidFill>
                  <a:srgbClr val="0070C0"/>
                </a:solidFill>
              </a:rPr>
              <a:t>LC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Lowest: </a:t>
            </a:r>
            <a:r>
              <a:rPr lang="en-US" dirty="0">
                <a:solidFill>
                  <a:srgbClr val="0070C0"/>
                </a:solidFill>
              </a:rPr>
              <a:t>lz4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than float data</a:t>
            </a:r>
          </a:p>
          <a:p>
            <a:pPr lvl="1"/>
            <a:r>
              <a:rPr lang="en-US" dirty="0"/>
              <a:t>1.85-3.62% </a:t>
            </a:r>
            <a:r>
              <a:rPr lang="en-US" dirty="0">
                <a:solidFill>
                  <a:srgbClr val="0070C0"/>
                </a:solidFill>
              </a:rPr>
              <a:t>reduction</a:t>
            </a:r>
            <a:r>
              <a:rPr lang="en-US" dirty="0"/>
              <a:t> in CR</a:t>
            </a:r>
          </a:p>
          <a:p>
            <a:pPr lvl="1"/>
            <a:r>
              <a:rPr lang="en-US" dirty="0"/>
              <a:t>bzip2 compresses </a:t>
            </a:r>
            <a:r>
              <a:rPr lang="en-US" dirty="0">
                <a:solidFill>
                  <a:srgbClr val="0070C0"/>
                </a:solidFill>
              </a:rPr>
              <a:t>better</a:t>
            </a:r>
          </a:p>
          <a:p>
            <a:pPr lvl="1"/>
            <a:r>
              <a:rPr lang="en-US" dirty="0"/>
              <a:t>lz4 remains the same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6EC9C5D-F5E7-2286-71F4-177439AD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6C02D5D-8AF6-F133-AC8C-C50B4DC7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13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DFFE-241E-D4DF-9A5D-F668F079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Float Exponent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F7B8-FFE0-7635-C9A1-A319D3D48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114800" cy="4479925"/>
          </a:xfrm>
        </p:spPr>
        <p:txBody>
          <a:bodyPr/>
          <a:lstStyle/>
          <a:p>
            <a:r>
              <a:rPr lang="en-US" dirty="0"/>
              <a:t>Most expo. around 128</a:t>
            </a:r>
          </a:p>
          <a:p>
            <a:pPr lvl="1"/>
            <a:r>
              <a:rPr lang="en-US" dirty="0"/>
              <a:t>Most values </a:t>
            </a:r>
            <a:r>
              <a:rPr lang="en-US" dirty="0">
                <a:solidFill>
                  <a:srgbClr val="FF0000"/>
                </a:solidFill>
              </a:rPr>
              <a:t>close to 1.0</a:t>
            </a:r>
          </a:p>
          <a:p>
            <a:r>
              <a:rPr lang="en-US" dirty="0"/>
              <a:t>QRAIN, CLOUD, ICEFRAC</a:t>
            </a:r>
          </a:p>
          <a:p>
            <a:pPr lvl="1"/>
            <a:r>
              <a:rPr lang="en-US" dirty="0"/>
              <a:t>Contain many </a:t>
            </a:r>
            <a:r>
              <a:rPr lang="en-US" dirty="0">
                <a:solidFill>
                  <a:srgbClr val="0070C0"/>
                </a:solidFill>
              </a:rPr>
              <a:t>zeros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subnormal</a:t>
            </a:r>
            <a:r>
              <a:rPr lang="en-US" dirty="0"/>
              <a:t> values</a:t>
            </a:r>
          </a:p>
          <a:p>
            <a:r>
              <a:rPr lang="en-US" dirty="0"/>
              <a:t>Posits are more accurate for values </a:t>
            </a:r>
            <a:r>
              <a:rPr lang="en-US" dirty="0">
                <a:solidFill>
                  <a:srgbClr val="0070C0"/>
                </a:solidFill>
              </a:rPr>
              <a:t>close to 1.0</a:t>
            </a:r>
          </a:p>
          <a:p>
            <a:r>
              <a:rPr lang="en-US" dirty="0"/>
              <a:t>QRAIN compresses better in posit format</a:t>
            </a:r>
          </a:p>
          <a:p>
            <a:pPr lvl="1"/>
            <a:r>
              <a:rPr lang="en-US" dirty="0"/>
              <a:t>Due to loss in accuracy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721DEE-1C87-FAF5-04A7-A605ED1CD9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613" y="1545431"/>
            <a:ext cx="4037012" cy="40370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55C6A-20B6-2A6A-F449-40CBB060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41A1865F-5AF2-ADBF-0E16-65D99AC2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107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FF47B-C049-A2D1-E290-2ADCD9B7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E984-F7BF-00BF-A7DF-DFF9DF2E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Customized Pipeline CR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51E761-CE2F-B2D9-9FD0-8F92BE301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701" y="1319281"/>
            <a:ext cx="3516198" cy="2109719"/>
          </a:xfr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9F58ACD-ECAF-EE1F-469F-80F8776C9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Floats compress </a:t>
            </a:r>
            <a:r>
              <a:rPr lang="en-US" dirty="0">
                <a:solidFill>
                  <a:srgbClr val="FF0000"/>
                </a:solidFill>
              </a:rPr>
              <a:t>better</a:t>
            </a:r>
          </a:p>
          <a:p>
            <a:pPr lvl="1"/>
            <a:r>
              <a:rPr lang="en-US" dirty="0"/>
              <a:t>But </a:t>
            </a:r>
            <a:r>
              <a:rPr lang="en-US" dirty="0">
                <a:solidFill>
                  <a:srgbClr val="0070C0"/>
                </a:solidFill>
              </a:rPr>
              <a:t>not by much</a:t>
            </a:r>
            <a:endParaRPr lang="en-US" dirty="0"/>
          </a:p>
          <a:p>
            <a:r>
              <a:rPr lang="en-US" dirty="0"/>
              <a:t>Custom LC pipelines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On par with XZ</a:t>
            </a:r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D5416C92-D8EC-0E77-E04A-3DE663EEB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4342" y="3577209"/>
            <a:ext cx="3514915" cy="21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024E7C1-964A-DB9F-7D72-9A4D67ED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756DF14-76C5-55A4-3668-F100FDE9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2D0ABC5F-27AB-E59E-ACDB-E1052AEF8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661" y="3563937"/>
            <a:ext cx="3513078" cy="21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70726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075731-2F55-7A66-1457-0B108344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9CBED-068A-D39F-66ED-AE7659C5D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study</a:t>
            </a:r>
            <a:r>
              <a:rPr lang="en-US" dirty="0"/>
              <a:t> on posit compressibility</a:t>
            </a:r>
          </a:p>
          <a:p>
            <a:r>
              <a:rPr lang="en-US" dirty="0"/>
              <a:t>XZ provides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compression on </a:t>
            </a:r>
            <a:r>
              <a:rPr lang="en-US" dirty="0">
                <a:solidFill>
                  <a:srgbClr val="0070C0"/>
                </a:solidFill>
              </a:rPr>
              <a:t>both formats</a:t>
            </a:r>
          </a:p>
          <a:p>
            <a:r>
              <a:rPr lang="en-US" dirty="0"/>
              <a:t>Customized LC pipelines </a:t>
            </a:r>
            <a:r>
              <a:rPr lang="en-US" dirty="0">
                <a:solidFill>
                  <a:srgbClr val="0070C0"/>
                </a:solidFill>
              </a:rPr>
              <a:t>on par with XZ</a:t>
            </a:r>
          </a:p>
          <a:p>
            <a:pPr lvl="1"/>
            <a:r>
              <a:rPr lang="en-US" dirty="0"/>
              <a:t>But faster and </a:t>
            </a:r>
            <a:r>
              <a:rPr lang="en-US" dirty="0">
                <a:solidFill>
                  <a:srgbClr val="FF0000"/>
                </a:solidFill>
              </a:rPr>
              <a:t>CPU/GPU compatible</a:t>
            </a:r>
          </a:p>
          <a:p>
            <a:r>
              <a:rPr lang="en-US" dirty="0"/>
              <a:t>Posit compressibility </a:t>
            </a:r>
            <a:r>
              <a:rPr lang="en-US" dirty="0">
                <a:solidFill>
                  <a:srgbClr val="0070C0"/>
                </a:solidFill>
              </a:rPr>
              <a:t>slightly lower</a:t>
            </a:r>
            <a:r>
              <a:rPr lang="en-US" dirty="0"/>
              <a:t> than floats</a:t>
            </a:r>
          </a:p>
          <a:p>
            <a:pPr lvl="1"/>
            <a:r>
              <a:rPr lang="en-US" dirty="0"/>
              <a:t>Storing scientific data in posit format is a viable option</a:t>
            </a:r>
          </a:p>
          <a:p>
            <a:r>
              <a:rPr lang="en-US" dirty="0"/>
              <a:t>Converting float to posit may incur </a:t>
            </a:r>
            <a:r>
              <a:rPr lang="en-US" dirty="0">
                <a:solidFill>
                  <a:srgbClr val="FF0000"/>
                </a:solidFill>
              </a:rPr>
              <a:t>some loss</a:t>
            </a:r>
          </a:p>
          <a:p>
            <a:pPr lvl="1"/>
            <a:r>
              <a:rPr lang="en-US" dirty="0"/>
              <a:t>Aim to natively use posits to avoid this loss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84B8E17-9BF0-961E-1047-C24ACDB1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97A80A7A-B8CE-DEC3-C5C7-24AD028C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856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1F5E-DA55-A698-5B12-9FA608D9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6278-EC42-5D96-2578-197BD5B9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other </a:t>
            </a:r>
            <a:r>
              <a:rPr lang="en-US" dirty="0">
                <a:solidFill>
                  <a:srgbClr val="FF0000"/>
                </a:solidFill>
              </a:rPr>
              <a:t>metrics</a:t>
            </a:r>
          </a:p>
          <a:p>
            <a:pPr lvl="1"/>
            <a:r>
              <a:rPr lang="en-US" dirty="0"/>
              <a:t>Compression/decompression throughput</a:t>
            </a:r>
          </a:p>
          <a:p>
            <a:pPr lvl="1"/>
            <a:r>
              <a:rPr lang="en-US" dirty="0"/>
              <a:t>Memory overhead</a:t>
            </a:r>
          </a:p>
          <a:p>
            <a:pPr lvl="1"/>
            <a:r>
              <a:rPr lang="en-US" dirty="0"/>
              <a:t>Other values for </a:t>
            </a:r>
            <a:r>
              <a:rPr lang="en-US" i="1" dirty="0"/>
              <a:t>es</a:t>
            </a:r>
          </a:p>
          <a:p>
            <a:pPr lvl="1"/>
            <a:endParaRPr lang="en-US" dirty="0"/>
          </a:p>
          <a:p>
            <a:r>
              <a:rPr lang="en-US" dirty="0"/>
              <a:t>Create </a:t>
            </a:r>
            <a:r>
              <a:rPr lang="en-US" dirty="0">
                <a:solidFill>
                  <a:srgbClr val="FF0000"/>
                </a:solidFill>
              </a:rPr>
              <a:t>special-purpose posit </a:t>
            </a:r>
            <a:r>
              <a:rPr lang="en-US" dirty="0"/>
              <a:t>compressors</a:t>
            </a:r>
          </a:p>
          <a:p>
            <a:pPr lvl="1"/>
            <a:r>
              <a:rPr lang="en-US" dirty="0"/>
              <a:t>Compare against </a:t>
            </a:r>
            <a:r>
              <a:rPr lang="en-US" dirty="0">
                <a:solidFill>
                  <a:srgbClr val="0070C0"/>
                </a:solidFill>
              </a:rPr>
              <a:t>special-purpose float </a:t>
            </a:r>
            <a:r>
              <a:rPr lang="en-US" dirty="0"/>
              <a:t>compressors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01F2A-DE4E-9D19-30FD-65E3545C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180" y="233748"/>
            <a:ext cx="2358239" cy="164070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A6B0464-6DFB-8641-ABA4-4346AB33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446CAA-249E-5881-A87C-23893160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212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 dirty="0"/>
              <a:t>Acknowledgments</a:t>
            </a:r>
          </a:p>
          <a:p>
            <a:pPr lvl="1"/>
            <a:r>
              <a:rPr lang="en-US" dirty="0"/>
              <a:t>Department of Energy, reviewers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Contact information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andrew.rodriguez@txstate.edu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ACEFC2-2EB2-49EB-DD33-B9937C73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2D8A725-727C-C9DF-CC18-F89C72E7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  <p:pic>
        <p:nvPicPr>
          <p:cNvPr id="6" name="Picture 2" descr="A maroon and gold star followed by the words &quot;Texas State University&quot;">
            <a:extLst>
              <a:ext uri="{FF2B5EF4-FFF2-40B4-BE49-F238E27FC236}">
                <a16:creationId xmlns:a16="http://schemas.microsoft.com/office/drawing/2014/main" id="{D74206EC-B5CE-D1E2-B641-CFAB9D692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t="31486" r="352" b="28508"/>
          <a:stretch/>
        </p:blipFill>
        <p:spPr bwMode="auto">
          <a:xfrm>
            <a:off x="894902" y="4489338"/>
            <a:ext cx="4230438" cy="10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fficient Computing Laboratory's logo">
            <a:extLst>
              <a:ext uri="{FF2B5EF4-FFF2-40B4-BE49-F238E27FC236}">
                <a16:creationId xmlns:a16="http://schemas.microsoft.com/office/drawing/2014/main" id="{FA1C7DF3-83E0-47BA-FC64-5ACA4CB5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976" y="4489338"/>
            <a:ext cx="1621113" cy="10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8618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C7D5-02A6-0AB1-2F87-CAACFB94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CB114-36F4-A25C-1649-B5A3876E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as a </a:t>
            </a:r>
            <a:r>
              <a:rPr lang="en-US" dirty="0">
                <a:solidFill>
                  <a:srgbClr val="FF0000"/>
                </a:solidFill>
              </a:rPr>
              <a:t>direct drop-in</a:t>
            </a:r>
            <a:r>
              <a:rPr lang="en-US" dirty="0"/>
              <a:t> replacement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Alleviates</a:t>
            </a:r>
            <a:r>
              <a:rPr lang="en-US" dirty="0"/>
              <a:t> some issues with the IEEE-754 standard</a:t>
            </a:r>
          </a:p>
          <a:p>
            <a:r>
              <a:rPr lang="en-US" dirty="0">
                <a:solidFill>
                  <a:srgbClr val="FF0000"/>
                </a:solidFill>
              </a:rPr>
              <a:t>Variable-length</a:t>
            </a:r>
            <a:r>
              <a:rPr lang="en-US" dirty="0"/>
              <a:t> fraction and exponent</a:t>
            </a:r>
          </a:p>
          <a:p>
            <a:pPr lvl="1"/>
            <a:r>
              <a:rPr lang="en-US" dirty="0"/>
              <a:t>Larger dynamic range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Higher accuracy</a:t>
            </a:r>
            <a:r>
              <a:rPr lang="en-US" dirty="0"/>
              <a:t> than IEEE floats of the same size</a:t>
            </a:r>
          </a:p>
          <a:p>
            <a:r>
              <a:rPr lang="en-US" dirty="0"/>
              <a:t>Many prior comparisons of posits to floats</a:t>
            </a:r>
          </a:p>
          <a:p>
            <a:pPr lvl="1"/>
            <a:r>
              <a:rPr lang="en-US" dirty="0"/>
              <a:t>Convert float data to posit data in experiments</a:t>
            </a:r>
          </a:p>
          <a:p>
            <a:pPr lvl="1"/>
            <a:r>
              <a:rPr lang="en-US" dirty="0"/>
              <a:t>Hardware units have been tested in simulators</a:t>
            </a:r>
          </a:p>
          <a:p>
            <a:pPr lvl="1"/>
            <a:r>
              <a:rPr lang="en-US" dirty="0"/>
              <a:t>Posits are more </a:t>
            </a:r>
            <a:r>
              <a:rPr lang="en-US" dirty="0">
                <a:solidFill>
                  <a:srgbClr val="FF0000"/>
                </a:solidFill>
              </a:rPr>
              <a:t>accurate</a:t>
            </a:r>
            <a:r>
              <a:rPr lang="en-US" dirty="0"/>
              <a:t> and in some cases </a:t>
            </a:r>
            <a:r>
              <a:rPr lang="en-US" dirty="0">
                <a:solidFill>
                  <a:srgbClr val="0070C0"/>
                </a:solidFill>
              </a:rPr>
              <a:t>faster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BF853-CCA6-EFF6-66D4-46625E0A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C494AB5-E758-8668-F080-E769B7CC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22169805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8DC8-375E-6CC4-BF73-6FD0B7BE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18CB-7177-F24B-605F-ED9AF42E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emit </a:t>
            </a:r>
            <a:r>
              <a:rPr lang="en-US" dirty="0">
                <a:solidFill>
                  <a:srgbClr val="FF0000"/>
                </a:solidFill>
              </a:rPr>
              <a:t>huge amounts</a:t>
            </a:r>
            <a:r>
              <a:rPr lang="en-US" dirty="0"/>
              <a:t> of </a:t>
            </a:r>
            <a:r>
              <a:rPr lang="en-US" dirty="0">
                <a:solidFill>
                  <a:srgbClr val="0070C0"/>
                </a:solidFill>
              </a:rPr>
              <a:t>float data</a:t>
            </a:r>
          </a:p>
          <a:p>
            <a:pPr lvl="1"/>
            <a:r>
              <a:rPr lang="en-US" dirty="0"/>
              <a:t>HACC generates petabytes of data in one simulation</a:t>
            </a:r>
          </a:p>
          <a:p>
            <a:r>
              <a:rPr lang="en-US" dirty="0"/>
              <a:t>Certain applications need </a:t>
            </a:r>
            <a:r>
              <a:rPr lang="en-US" dirty="0">
                <a:solidFill>
                  <a:srgbClr val="FF0000"/>
                </a:solidFill>
              </a:rPr>
              <a:t>higher accuracy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posits</a:t>
            </a:r>
            <a:r>
              <a:rPr lang="en-US" dirty="0"/>
              <a:t> instead of floats</a:t>
            </a:r>
          </a:p>
          <a:p>
            <a:pPr lvl="1"/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no prior work</a:t>
            </a:r>
            <a:r>
              <a:rPr lang="en-US" dirty="0"/>
              <a:t> on </a:t>
            </a:r>
            <a:r>
              <a:rPr lang="en-US" dirty="0">
                <a:solidFill>
                  <a:srgbClr val="0070C0"/>
                </a:solidFill>
              </a:rPr>
              <a:t>compressibility</a:t>
            </a:r>
            <a:r>
              <a:rPr lang="en-US" dirty="0"/>
              <a:t> of posits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B7073-16D7-2C1E-EA6A-3F8842E4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Code for Largest Cosmological Simulations Ever on GPUs Is Gordon Bell  Finalist – Oak Ridge Leadership Computing Facility">
            <a:extLst>
              <a:ext uri="{FF2B5EF4-FFF2-40B4-BE49-F238E27FC236}">
                <a16:creationId xmlns:a16="http://schemas.microsoft.com/office/drawing/2014/main" id="{D1A100EE-1887-B9BD-89D1-F2BE2576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343" y="3903468"/>
            <a:ext cx="2300138" cy="16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E3958-489C-58B3-5EAA-AE274ADC4134}"/>
              </a:ext>
            </a:extLst>
          </p:cNvPr>
          <p:cNvSpPr txBox="1"/>
          <p:nvPr/>
        </p:nvSpPr>
        <p:spPr>
          <a:xfrm>
            <a:off x="2625453" y="5570653"/>
            <a:ext cx="3889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HACC Visualization (ornl.gov)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CF2E95C-1D2F-C0DD-3C5C-88979B5A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13057804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E1DE-D1BA-27A5-76A8-908A2733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F143-5162-C37E-0FF2-C65F25B44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 </a:t>
            </a:r>
            <a:r>
              <a:rPr lang="en-US" dirty="0">
                <a:solidFill>
                  <a:srgbClr val="FF0000"/>
                </a:solidFill>
              </a:rPr>
              <a:t>compressibility</a:t>
            </a:r>
            <a:r>
              <a:rPr lang="en-US" dirty="0"/>
              <a:t> of posits and floats</a:t>
            </a:r>
          </a:p>
          <a:p>
            <a:pPr lvl="1"/>
            <a:r>
              <a:rPr lang="en-US" dirty="0"/>
              <a:t>Takes </a:t>
            </a:r>
            <a:r>
              <a:rPr lang="en-US" dirty="0">
                <a:solidFill>
                  <a:srgbClr val="0070C0"/>
                </a:solidFill>
              </a:rPr>
              <a:t>existing</a:t>
            </a:r>
            <a:r>
              <a:rPr lang="en-US" dirty="0"/>
              <a:t> float data and converts to posit data</a:t>
            </a:r>
          </a:p>
          <a:p>
            <a:pPr lvl="1"/>
            <a:r>
              <a:rPr lang="en-US" dirty="0"/>
              <a:t>Compares the </a:t>
            </a:r>
            <a:r>
              <a:rPr lang="en-US" dirty="0">
                <a:solidFill>
                  <a:srgbClr val="0070C0"/>
                </a:solidFill>
              </a:rPr>
              <a:t>compression ratios</a:t>
            </a:r>
            <a:r>
              <a:rPr lang="en-US" dirty="0"/>
              <a:t> of both encodings</a:t>
            </a:r>
          </a:p>
          <a:p>
            <a:pPr lvl="2"/>
            <a:endParaRPr lang="en-US" dirty="0"/>
          </a:p>
          <a:p>
            <a:r>
              <a:rPr lang="en-US" dirty="0"/>
              <a:t>Investigates 5 existing </a:t>
            </a:r>
            <a:r>
              <a:rPr lang="en-US" dirty="0">
                <a:solidFill>
                  <a:srgbClr val="FF0000"/>
                </a:solidFill>
              </a:rPr>
              <a:t>lossless</a:t>
            </a:r>
            <a:r>
              <a:rPr lang="en-US" dirty="0"/>
              <a:t> compressors</a:t>
            </a:r>
          </a:p>
          <a:p>
            <a:pPr lvl="1"/>
            <a:r>
              <a:rPr lang="en-US" dirty="0"/>
              <a:t>Along with several newly synthesized compressors</a:t>
            </a:r>
          </a:p>
          <a:p>
            <a:pPr lvl="2"/>
            <a:endParaRPr lang="en-US" dirty="0"/>
          </a:p>
          <a:p>
            <a:r>
              <a:rPr lang="en-US" dirty="0"/>
              <a:t>Uses 14 </a:t>
            </a:r>
            <a:r>
              <a:rPr lang="en-US" dirty="0">
                <a:solidFill>
                  <a:srgbClr val="FF0000"/>
                </a:solidFill>
              </a:rPr>
              <a:t>single-precision</a:t>
            </a:r>
            <a:r>
              <a:rPr lang="en-US" dirty="0"/>
              <a:t> inputs from </a:t>
            </a:r>
            <a:r>
              <a:rPr lang="en-US" dirty="0" err="1"/>
              <a:t>SDRBench</a:t>
            </a:r>
            <a:endParaRPr lang="en-US" dirty="0"/>
          </a:p>
          <a:p>
            <a:pPr lvl="1"/>
            <a:r>
              <a:rPr lang="en-US" dirty="0"/>
              <a:t>From 7 different scientific domains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A7808-5539-D83A-00D7-061E9630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EDA9C02-CC0A-AEFE-9ABA-063191C7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41417218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1867EB-D159-AB41-7404-A309F44A789E}"/>
              </a:ext>
            </a:extLst>
          </p:cNvPr>
          <p:cNvSpPr txBox="1">
            <a:spLocks/>
          </p:cNvSpPr>
          <p:nvPr/>
        </p:nvSpPr>
        <p:spPr>
          <a:xfrm>
            <a:off x="457200" y="1323975"/>
            <a:ext cx="8226425" cy="4479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Float and Posit</a:t>
            </a: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Representations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99B521E6-209C-B702-917E-C610FEC18C75}"/>
              </a:ext>
            </a:extLst>
          </p:cNvPr>
          <p:cNvSpPr txBox="1">
            <a:spLocks/>
          </p:cNvSpPr>
          <p:nvPr/>
        </p:nvSpPr>
        <p:spPr bwMode="auto">
          <a:xfrm>
            <a:off x="6781800" y="59710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A667172-72BD-4DFB-AF2C-DDFDD55EEB33}" type="slidenum">
              <a:rPr lang="en-US" smtClean="0">
                <a:latin typeface="+mn-lt"/>
              </a:rPr>
              <a:pPr/>
              <a:t>6</a:t>
            </a:fld>
            <a:endParaRPr lang="en-US">
              <a:latin typeface="+mn-l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11C29F1-A525-BE85-11BA-BDE4DBEE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17444557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A64B-4A75-A2BF-D292-AA11B3BD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IEEE-754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9B699-47E5-7093-B850-91328E8A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float has </a:t>
            </a:r>
            <a:r>
              <a:rPr lang="en-US" dirty="0">
                <a:solidFill>
                  <a:srgbClr val="FF0000"/>
                </a:solidFill>
              </a:rPr>
              <a:t>3 fields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sign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exponent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mantissa</a:t>
            </a:r>
          </a:p>
          <a:p>
            <a:r>
              <a:rPr lang="en-US" dirty="0"/>
              <a:t>A 32-bit float has</a:t>
            </a:r>
          </a:p>
          <a:p>
            <a:pPr lvl="1"/>
            <a:r>
              <a:rPr lang="en-US" dirty="0"/>
              <a:t>Sign bit, 8-bit biased exponent, 23-bit mantissa</a:t>
            </a:r>
          </a:p>
          <a:p>
            <a:r>
              <a:rPr lang="en-US" dirty="0"/>
              <a:t>Can represent normal values and </a:t>
            </a:r>
            <a:r>
              <a:rPr lang="en-US" dirty="0">
                <a:solidFill>
                  <a:srgbClr val="0070C0"/>
                </a:solidFill>
              </a:rPr>
              <a:t>special values</a:t>
            </a:r>
          </a:p>
          <a:p>
            <a:pPr lvl="1"/>
            <a:r>
              <a:rPr lang="en-US" dirty="0" err="1"/>
              <a:t>Subnormals</a:t>
            </a:r>
            <a:r>
              <a:rPr lang="en-US" dirty="0"/>
              <a:t>, Not-a-Number (</a:t>
            </a:r>
            <a:r>
              <a:rPr lang="en-US" dirty="0" err="1"/>
              <a:t>NaNs</a:t>
            </a:r>
            <a:r>
              <a:rPr lang="en-US" dirty="0"/>
              <a:t>), +/- infinity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66074-245F-75F0-5D65-02D2298F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CB55B-EDBB-65D9-F34D-C3E2C6100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7535" y="4092757"/>
            <a:ext cx="4488929" cy="148286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88B8DE4-F3B3-160E-84FD-20731BB5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13188024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B63A-57F7-8AAB-7752-FBB4852E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5ABED-A893-3FAE-A147-CE7D57B39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posit has </a:t>
            </a:r>
            <a:r>
              <a:rPr lang="en-US" dirty="0">
                <a:solidFill>
                  <a:srgbClr val="FF0000"/>
                </a:solidFill>
              </a:rPr>
              <a:t>4 fields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Sign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regime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exponent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</a:p>
          <a:p>
            <a:pPr lvl="1"/>
            <a:r>
              <a:rPr lang="en-US" dirty="0"/>
              <a:t>The regime acts as </a:t>
            </a:r>
            <a:r>
              <a:rPr lang="en-US" dirty="0">
                <a:solidFill>
                  <a:srgbClr val="FF0000"/>
                </a:solidFill>
              </a:rPr>
              <a:t>additional scaling </a:t>
            </a:r>
            <a:r>
              <a:rPr lang="en-US" dirty="0"/>
              <a:t>of the exponent</a:t>
            </a:r>
          </a:p>
          <a:p>
            <a:pPr lvl="2"/>
            <a:endParaRPr lang="en-US" dirty="0"/>
          </a:p>
          <a:p>
            <a:r>
              <a:rPr lang="en-US" dirty="0"/>
              <a:t>All fields but the sign have </a:t>
            </a:r>
            <a:r>
              <a:rPr lang="en-US" dirty="0">
                <a:solidFill>
                  <a:srgbClr val="FF0000"/>
                </a:solidFill>
              </a:rPr>
              <a:t>variable-length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Posits are most </a:t>
            </a:r>
            <a:r>
              <a:rPr lang="en-US" dirty="0">
                <a:solidFill>
                  <a:srgbClr val="FF0000"/>
                </a:solidFill>
              </a:rPr>
              <a:t>accurate</a:t>
            </a:r>
            <a:r>
              <a:rPr lang="en-US" dirty="0"/>
              <a:t> for values close to 1.0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B25AE-9EE6-34B0-7FC0-836C1B2D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B5A22-FDFF-FE40-A29B-03959B57E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99" y="689090"/>
            <a:ext cx="2345602" cy="156686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DA3C43A-41EB-FDA0-0516-79004318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11216125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9B3C6-DFA7-727B-8FFF-50FA4DC2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B19B-CAE2-9A54-A617-0514AF23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Posit&lt;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es</a:t>
            </a:r>
            <a:r>
              <a:rPr lang="en-US" dirty="0"/>
              <a:t>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0BBD-92D9-1D00-44C7-F50971B77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posit is parameterized by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es</a:t>
            </a:r>
            <a:endParaRPr lang="en-US" dirty="0"/>
          </a:p>
          <a:p>
            <a:pPr lvl="1"/>
            <a:r>
              <a:rPr lang="en-US" i="1" dirty="0"/>
              <a:t>n</a:t>
            </a:r>
            <a:r>
              <a:rPr lang="en-US" dirty="0"/>
              <a:t> is the </a:t>
            </a:r>
            <a:r>
              <a:rPr lang="en-US" dirty="0">
                <a:solidFill>
                  <a:srgbClr val="0070C0"/>
                </a:solidFill>
              </a:rPr>
              <a:t>total number </a:t>
            </a:r>
            <a:r>
              <a:rPr lang="en-US" dirty="0"/>
              <a:t>of bits</a:t>
            </a:r>
          </a:p>
          <a:p>
            <a:pPr lvl="1"/>
            <a:r>
              <a:rPr lang="en-US" i="1" dirty="0"/>
              <a:t>es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number</a:t>
            </a:r>
            <a:r>
              <a:rPr lang="en-US" dirty="0"/>
              <a:t> of exponent bits</a:t>
            </a:r>
            <a:endParaRPr lang="en-US" i="1" dirty="0"/>
          </a:p>
          <a:p>
            <a:pPr lvl="1"/>
            <a:r>
              <a:rPr lang="en-US" dirty="0"/>
              <a:t>Together create a posit&lt;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es</a:t>
            </a:r>
            <a:r>
              <a:rPr lang="en-US" dirty="0"/>
              <a:t>&gt;</a:t>
            </a:r>
            <a:r>
              <a:rPr lang="en-US" i="1" dirty="0"/>
              <a:t> </a:t>
            </a:r>
            <a:r>
              <a:rPr lang="en-US" dirty="0"/>
              <a:t>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A2F25-1F8C-B907-7C3E-4247F2EF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DE2BA-4D57-CD20-AC7E-6F0362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698" y="4083005"/>
            <a:ext cx="4051426" cy="143145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0077AFB-7DC2-8E8B-2D32-1B6071E1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Posit and IEEE-754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6727863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CL PPT Theme (unstretched)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L PPT Theme (unstretched)" id="{5D83F191-4623-4526-BFB5-FCCCB2DD7B4C}" vid="{5C8A9589-AB1D-4DAE-A2F1-BEAEEC56C1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PPT Theme (unstretched)</Template>
  <TotalTime>10105</TotalTime>
  <Words>1026</Words>
  <Application>Microsoft Office PowerPoint</Application>
  <PresentationFormat>On-screen Show (4:3)</PresentationFormat>
  <Paragraphs>232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Tahoma</vt:lpstr>
      <vt:lpstr>Wingdings</vt:lpstr>
      <vt:lpstr>ECL PPT Theme (unstretched)</vt:lpstr>
      <vt:lpstr>On the Compressibility of Floating-Point Data in Posit and IEEE-754 Representation</vt:lpstr>
      <vt:lpstr>Floating-Point Arithmetic</vt:lpstr>
      <vt:lpstr>Posit Representation</vt:lpstr>
      <vt:lpstr>Scientific Applications</vt:lpstr>
      <vt:lpstr>This Work</vt:lpstr>
      <vt:lpstr>PowerPoint Presentation</vt:lpstr>
      <vt:lpstr>IEEE-754 Floats</vt:lpstr>
      <vt:lpstr>Posits</vt:lpstr>
      <vt:lpstr>Posit&lt;n, es&gt;</vt:lpstr>
      <vt:lpstr>Posit&lt;32, es&gt; Regime</vt:lpstr>
      <vt:lpstr>Posit&lt;32, es&gt; Exponent &amp; Fraction</vt:lpstr>
      <vt:lpstr>Posit&lt;32, es&gt; Special Values</vt:lpstr>
      <vt:lpstr>Numeric Value of a Posit</vt:lpstr>
      <vt:lpstr>PowerPoint Presentation</vt:lpstr>
      <vt:lpstr>Datasets</vt:lpstr>
      <vt:lpstr>Inputs</vt:lpstr>
      <vt:lpstr>Float to Posit</vt:lpstr>
      <vt:lpstr>LC Framework</vt:lpstr>
      <vt:lpstr>Compressors</vt:lpstr>
      <vt:lpstr>PowerPoint Presentation</vt:lpstr>
      <vt:lpstr>Float Compression Ratios</vt:lpstr>
      <vt:lpstr>Posit Compression Ratios</vt:lpstr>
      <vt:lpstr>Histogram of Float Exponent Values</vt:lpstr>
      <vt:lpstr>Customized Pipeline CR</vt:lpstr>
      <vt:lpstr>Conclusion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Avery Vanausdal</dc:creator>
  <cp:lastModifiedBy>Burtscher, Martin</cp:lastModifiedBy>
  <cp:revision>659</cp:revision>
  <dcterms:created xsi:type="dcterms:W3CDTF">2024-09-09T20:38:41Z</dcterms:created>
  <dcterms:modified xsi:type="dcterms:W3CDTF">2025-11-18T18:58:57Z</dcterms:modified>
</cp:coreProperties>
</file>