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6" r:id="rId2"/>
    <p:sldId id="329" r:id="rId3"/>
    <p:sldId id="331" r:id="rId4"/>
    <p:sldId id="330" r:id="rId5"/>
    <p:sldId id="354" r:id="rId6"/>
    <p:sldId id="333" r:id="rId7"/>
    <p:sldId id="335" r:id="rId8"/>
    <p:sldId id="334" r:id="rId9"/>
    <p:sldId id="339" r:id="rId10"/>
    <p:sldId id="338" r:id="rId11"/>
    <p:sldId id="352" r:id="rId12"/>
    <p:sldId id="340" r:id="rId13"/>
    <p:sldId id="336" r:id="rId14"/>
    <p:sldId id="342" r:id="rId15"/>
    <p:sldId id="343" r:id="rId16"/>
    <p:sldId id="344" r:id="rId17"/>
    <p:sldId id="347" r:id="rId18"/>
    <p:sldId id="355" r:id="rId19"/>
    <p:sldId id="349" r:id="rId20"/>
    <p:sldId id="35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D0B934-2081-46A8-9FEF-4C42BF6A6EBF}">
          <p14:sldIdLst>
            <p14:sldId id="256"/>
            <p14:sldId id="329"/>
            <p14:sldId id="331"/>
            <p14:sldId id="330"/>
            <p14:sldId id="354"/>
            <p14:sldId id="333"/>
            <p14:sldId id="335"/>
            <p14:sldId id="334"/>
            <p14:sldId id="339"/>
            <p14:sldId id="338"/>
            <p14:sldId id="352"/>
            <p14:sldId id="340"/>
            <p14:sldId id="336"/>
            <p14:sldId id="342"/>
            <p14:sldId id="343"/>
            <p14:sldId id="344"/>
            <p14:sldId id="347"/>
            <p14:sldId id="355"/>
            <p14:sldId id="349"/>
          </p14:sldIdLst>
        </p14:section>
        <p14:section name="Backup" id="{DAF0D7B5-1705-4C60-97BF-9C0293EC9CF7}">
          <p14:sldIdLst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980" autoAdjust="0"/>
  </p:normalViewPr>
  <p:slideViewPr>
    <p:cSldViewPr snapToGrid="0">
      <p:cViewPr varScale="1">
        <p:scale>
          <a:sx n="84" d="100"/>
          <a:sy n="84" d="100"/>
        </p:scale>
        <p:origin x="1262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ery Vanausdal" userId="d87ecba67d644e1e" providerId="LiveId" clId="{4D4EA9BB-A308-4A52-B9DD-ED06E407B057}"/>
    <pc:docChg chg="undo redo custSel addSld delSld modSld sldOrd addSection delSection modSection">
      <pc:chgData name="Avery Vanausdal" userId="d87ecba67d644e1e" providerId="LiveId" clId="{4D4EA9BB-A308-4A52-B9DD-ED06E407B057}" dt="2026-06-16T02:06:58.712" v="14052" actId="20577"/>
      <pc:docMkLst>
        <pc:docMk/>
      </pc:docMkLst>
      <pc:sldChg chg="modSp mod modNotesTx">
        <pc:chgData name="Avery Vanausdal" userId="d87ecba67d644e1e" providerId="LiveId" clId="{4D4EA9BB-A308-4A52-B9DD-ED06E407B057}" dt="2026-06-16T02:06:08.063" v="14049" actId="20577"/>
        <pc:sldMkLst>
          <pc:docMk/>
          <pc:sldMk cId="3822305427" sldId="330"/>
        </pc:sldMkLst>
      </pc:sldChg>
      <pc:sldChg chg="modSp mod modNotesTx">
        <pc:chgData name="Avery Vanausdal" userId="d87ecba67d644e1e" providerId="LiveId" clId="{4D4EA9BB-A308-4A52-B9DD-ED06E407B057}" dt="2026-06-16T02:06:00.593" v="14048" actId="6549"/>
        <pc:sldMkLst>
          <pc:docMk/>
          <pc:sldMk cId="4013229642" sldId="331"/>
        </pc:sldMkLst>
      </pc:sldChg>
      <pc:sldChg chg="modNotesTx">
        <pc:chgData name="Avery Vanausdal" userId="d87ecba67d644e1e" providerId="LiveId" clId="{4D4EA9BB-A308-4A52-B9DD-ED06E407B057}" dt="2026-06-16T02:06:37.012" v="14050" actId="20577"/>
        <pc:sldMkLst>
          <pc:docMk/>
          <pc:sldMk cId="2937173960" sldId="347"/>
        </pc:sldMkLst>
      </pc:sldChg>
      <pc:sldChg chg="modNotesTx">
        <pc:chgData name="Avery Vanausdal" userId="d87ecba67d644e1e" providerId="LiveId" clId="{4D4EA9BB-A308-4A52-B9DD-ED06E407B057}" dt="2026-06-16T02:06:58.712" v="14052" actId="20577"/>
        <pc:sldMkLst>
          <pc:docMk/>
          <pc:sldMk cId="4126534003" sldId="350"/>
        </pc:sldMkLst>
      </pc:sldChg>
      <pc:sldChg chg="modNotesTx">
        <pc:chgData name="Avery Vanausdal" userId="d87ecba67d644e1e" providerId="LiveId" clId="{4D4EA9BB-A308-4A52-B9DD-ED06E407B057}" dt="2026-06-16T02:06:47.106" v="14051" actId="6549"/>
        <pc:sldMkLst>
          <pc:docMk/>
          <pc:sldMk cId="2127470798" sldId="35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87ecba67d644e1e/Current%20Semester/dissertation/signedgraph/all_times_and_speedups%20new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graphB+</c:v>
          </c:tx>
          <c:spPr>
            <a:solidFill>
              <a:srgbClr val="256999"/>
            </a:solidFill>
            <a:ln>
              <a:noFill/>
            </a:ln>
            <a:effectLst/>
          </c:spPr>
          <c:invertIfNegative val="0"/>
          <c:cat>
            <c:strRef>
              <c:f>NewMain!$B$3:$B$23</c:f>
              <c:strCache>
                <c:ptCount val="21"/>
                <c:pt idx="0">
                  <c:v>Books</c:v>
                </c:pt>
                <c:pt idx="1">
                  <c:v>Jewlery</c:v>
                </c:pt>
                <c:pt idx="2">
                  <c:v>Electronics</c:v>
                </c:pt>
                <c:pt idx="3">
                  <c:v>Sports &amp; Outdoors</c:v>
                </c:pt>
                <c:pt idx="4">
                  <c:v>Accessories</c:v>
                </c:pt>
                <c:pt idx="5">
                  <c:v>Movies and TV</c:v>
                </c:pt>
                <c:pt idx="6">
                  <c:v>Automotive</c:v>
                </c:pt>
                <c:pt idx="7">
                  <c:v>Patio, Lawn, Garden</c:v>
                </c:pt>
                <c:pt idx="8">
                  <c:v>CDs and Vinyl</c:v>
                </c:pt>
                <c:pt idx="9">
                  <c:v>Video Games</c:v>
                </c:pt>
                <c:pt idx="10">
                  <c:v>Musical Instruments</c:v>
                </c:pt>
                <c:pt idx="11">
                  <c:v>Digital Music</c:v>
                </c:pt>
                <c:pt idx="12">
                  <c:v>Appliances</c:v>
                </c:pt>
                <c:pt idx="13">
                  <c:v>Baby</c:v>
                </c:pt>
                <c:pt idx="14">
                  <c:v>Video Games core5</c:v>
                </c:pt>
                <c:pt idx="15">
                  <c:v>Instruments core5</c:v>
                </c:pt>
                <c:pt idx="16">
                  <c:v>Digital Music core5</c:v>
                </c:pt>
                <c:pt idx="17">
                  <c:v>soc-sign-epinions</c:v>
                </c:pt>
                <c:pt idx="18">
                  <c:v>soc-sign-Slashdot</c:v>
                </c:pt>
                <c:pt idx="19">
                  <c:v>wiki-Elec</c:v>
                </c:pt>
                <c:pt idx="20">
                  <c:v>GEOMETRIC MEAN</c:v>
                </c:pt>
              </c:strCache>
            </c:strRef>
          </c:cat>
          <c:val>
            <c:numRef>
              <c:f>NewMain!$U$3:$U$23</c:f>
              <c:numCache>
                <c:formatCode>0.000</c:formatCode>
                <c:ptCount val="21"/>
                <c:pt idx="0">
                  <c:v>44.942402232315722</c:v>
                </c:pt>
                <c:pt idx="1">
                  <c:v>57.68158826335403</c:v>
                </c:pt>
                <c:pt idx="2">
                  <c:v>42.925395046743461</c:v>
                </c:pt>
                <c:pt idx="3">
                  <c:v>45.489784390364711</c:v>
                </c:pt>
                <c:pt idx="4">
                  <c:v>23.290468333117428</c:v>
                </c:pt>
                <c:pt idx="5">
                  <c:v>33.577883965999966</c:v>
                </c:pt>
                <c:pt idx="6">
                  <c:v>49.90956296620837</c:v>
                </c:pt>
                <c:pt idx="7">
                  <c:v>34.354302921653279</c:v>
                </c:pt>
                <c:pt idx="8">
                  <c:v>71.013176655926245</c:v>
                </c:pt>
                <c:pt idx="9">
                  <c:v>35.373913821581127</c:v>
                </c:pt>
                <c:pt idx="10">
                  <c:v>22.048132356505466</c:v>
                </c:pt>
                <c:pt idx="11">
                  <c:v>44.441824738995429</c:v>
                </c:pt>
                <c:pt idx="12">
                  <c:v>5.1094407008179239</c:v>
                </c:pt>
                <c:pt idx="13">
                  <c:v>2.2475405716426451</c:v>
                </c:pt>
                <c:pt idx="14">
                  <c:v>271.56292135592764</c:v>
                </c:pt>
                <c:pt idx="15">
                  <c:v>101.36308476818152</c:v>
                </c:pt>
                <c:pt idx="16">
                  <c:v>142.85941180495146</c:v>
                </c:pt>
                <c:pt idx="17">
                  <c:v>86.479125611085877</c:v>
                </c:pt>
                <c:pt idx="18">
                  <c:v>107.74931623528769</c:v>
                </c:pt>
                <c:pt idx="19">
                  <c:v>108.34336995795486</c:v>
                </c:pt>
                <c:pt idx="20" formatCode="0.00">
                  <c:v>44.064475355816931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F-468A-839F-D1E00FE126C9}"/>
            </c:ext>
          </c:extLst>
        </c:ser>
        <c:ser>
          <c:idx val="1"/>
          <c:order val="1"/>
          <c:tx>
            <c:v>ECL-SGB</c:v>
          </c:tx>
          <c:spPr>
            <a:solidFill>
              <a:srgbClr val="DD4747"/>
            </a:solidFill>
            <a:ln>
              <a:noFill/>
            </a:ln>
            <a:effectLst/>
          </c:spPr>
          <c:invertIfNegative val="0"/>
          <c:cat>
            <c:strRef>
              <c:f>NewMain!$B$3:$B$23</c:f>
              <c:strCache>
                <c:ptCount val="21"/>
                <c:pt idx="0">
                  <c:v>Books</c:v>
                </c:pt>
                <c:pt idx="1">
                  <c:v>Jewlery</c:v>
                </c:pt>
                <c:pt idx="2">
                  <c:v>Electronics</c:v>
                </c:pt>
                <c:pt idx="3">
                  <c:v>Sports &amp; Outdoors</c:v>
                </c:pt>
                <c:pt idx="4">
                  <c:v>Accessories</c:v>
                </c:pt>
                <c:pt idx="5">
                  <c:v>Movies and TV</c:v>
                </c:pt>
                <c:pt idx="6">
                  <c:v>Automotive</c:v>
                </c:pt>
                <c:pt idx="7">
                  <c:v>Patio, Lawn, Garden</c:v>
                </c:pt>
                <c:pt idx="8">
                  <c:v>CDs and Vinyl</c:v>
                </c:pt>
                <c:pt idx="9">
                  <c:v>Video Games</c:v>
                </c:pt>
                <c:pt idx="10">
                  <c:v>Musical Instruments</c:v>
                </c:pt>
                <c:pt idx="11">
                  <c:v>Digital Music</c:v>
                </c:pt>
                <c:pt idx="12">
                  <c:v>Appliances</c:v>
                </c:pt>
                <c:pt idx="13">
                  <c:v>Baby</c:v>
                </c:pt>
                <c:pt idx="14">
                  <c:v>Video Games core5</c:v>
                </c:pt>
                <c:pt idx="15">
                  <c:v>Instruments core5</c:v>
                </c:pt>
                <c:pt idx="16">
                  <c:v>Digital Music core5</c:v>
                </c:pt>
                <c:pt idx="17">
                  <c:v>soc-sign-epinions</c:v>
                </c:pt>
                <c:pt idx="18">
                  <c:v>soc-sign-Slashdot</c:v>
                </c:pt>
                <c:pt idx="19">
                  <c:v>wiki-Elec</c:v>
                </c:pt>
                <c:pt idx="20">
                  <c:v>GEOMETRIC MEAN</c:v>
                </c:pt>
              </c:strCache>
            </c:strRef>
          </c:cat>
          <c:val>
            <c:numRef>
              <c:f>NewMain!$AH$3:$AH$23</c:f>
              <c:numCache>
                <c:formatCode>0.000</c:formatCode>
                <c:ptCount val="21"/>
                <c:pt idx="0">
                  <c:v>754.6464776007017</c:v>
                </c:pt>
                <c:pt idx="1">
                  <c:v>567.53140106356489</c:v>
                </c:pt>
                <c:pt idx="2">
                  <c:v>645.28008285087958</c:v>
                </c:pt>
                <c:pt idx="3">
                  <c:v>576.89272654745582</c:v>
                </c:pt>
                <c:pt idx="4">
                  <c:v>485.26658971417822</c:v>
                </c:pt>
                <c:pt idx="5">
                  <c:v>1044.4819353576268</c:v>
                </c:pt>
                <c:pt idx="6">
                  <c:v>775.05818845383146</c:v>
                </c:pt>
                <c:pt idx="7">
                  <c:v>636.24720596227746</c:v>
                </c:pt>
                <c:pt idx="8">
                  <c:v>916.97524798448489</c:v>
                </c:pt>
                <c:pt idx="9">
                  <c:v>617.84506390897843</c:v>
                </c:pt>
                <c:pt idx="10">
                  <c:v>507.03891608731891</c:v>
                </c:pt>
                <c:pt idx="11">
                  <c:v>375.51717569766026</c:v>
                </c:pt>
                <c:pt idx="12">
                  <c:v>77.055251112449426</c:v>
                </c:pt>
                <c:pt idx="13">
                  <c:v>19.763168140835251</c:v>
                </c:pt>
                <c:pt idx="14">
                  <c:v>1389.4081104878912</c:v>
                </c:pt>
                <c:pt idx="15">
                  <c:v>647.36913634998064</c:v>
                </c:pt>
                <c:pt idx="16">
                  <c:v>423.88881034464009</c:v>
                </c:pt>
                <c:pt idx="17">
                  <c:v>1462.1577858406549</c:v>
                </c:pt>
                <c:pt idx="18">
                  <c:v>1219.1015165114406</c:v>
                </c:pt>
                <c:pt idx="19">
                  <c:v>549.89627929558196</c:v>
                </c:pt>
                <c:pt idx="20" formatCode="0.00">
                  <c:v>524.11513703564322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FF-468A-839F-D1E00FE12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703520"/>
        <c:axId val="371706400"/>
      </c:barChart>
      <c:catAx>
        <c:axId val="37170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06400"/>
        <c:crosses val="autoZero"/>
        <c:auto val="1"/>
        <c:lblAlgn val="ctr"/>
        <c:lblOffset val="100"/>
        <c:noMultiLvlLbl val="0"/>
      </c:catAx>
      <c:valAx>
        <c:axId val="371706400"/>
        <c:scaling>
          <c:logBase val="10"/>
          <c:orientation val="minMax"/>
          <c:max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/>
                  <a:t>Millions of cycles processed per second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0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107872197786158"/>
          <c:y val="3.3741038543391327E-3"/>
          <c:w val="0.28180117930035298"/>
          <c:h val="6.317388692406600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8D34B-536D-46CF-8EF0-789696B13FE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9C9CE-E8EC-4690-83A6-91B711382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1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53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92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31755-95B1-643F-2808-220B0E1DB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DC4D56-DF8C-13DE-C7F5-F71EC1E39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4320BF-56D6-0E1C-C5C6-A130B822C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EE73-9278-5A38-8A5F-40EE08B5C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63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47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4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9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5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62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FFF74-1B88-0121-33D8-B17B97AFB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3C22B0-25AA-E333-3D14-CE64F6DAD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F5F8D-D786-1FED-9A0D-BA3A50871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CCAF1-E0D1-2D47-6177-0DCA758A4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7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6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C9CE-E8EC-4690-83A6-91B7113827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0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EE1AE062-FD65-4BF4-AB7B-F96BAD4477E0}" type="datetime1">
              <a:rPr lang="en-US" smtClean="0"/>
              <a:t>6/16/2026</a:t>
            </a:fld>
            <a:endParaRPr lang="en-US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Signed Graph Balancing in Linear Time</a:t>
            </a: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gray">
          <a:xfrm>
            <a:off x="547688" y="3325812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/>
        </p:nvPicPr>
        <p:blipFill>
          <a:blip r:embed="rId2" cstate="print">
            <a:lum bright="40000" contrast="-50000"/>
          </a:blip>
          <a:srcRect t="17235"/>
          <a:stretch>
            <a:fillRect/>
          </a:stretch>
        </p:blipFill>
        <p:spPr bwMode="auto">
          <a:xfrm>
            <a:off x="0" y="-1"/>
            <a:ext cx="91503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/>
        </p:nvPicPr>
        <p:blipFill>
          <a:blip r:embed="rId3" cstate="print">
            <a:lum bright="40000" contrast="-50000"/>
          </a:blip>
          <a:srcRect b="23147"/>
          <a:stretch>
            <a:fillRect/>
          </a:stretch>
        </p:blipFill>
        <p:spPr bwMode="auto">
          <a:xfrm>
            <a:off x="0" y="5392739"/>
            <a:ext cx="9150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26462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455E97-79EC-4323-8A7E-C18D8EDF7F68}" type="datetime1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Signed Graph Balancing in Linear Time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932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AD598E-63D5-41F3-B42D-04A5048584CC}" type="datetime1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Signed Graph Balancing in Linear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555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C3E514-11D0-4F33-82D1-67B351D37069}" type="datetime1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Signed Graph Balancing in Linear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10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6497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EC69D79-EBE8-465C-949C-11C2E0ABCF61}" type="datetime1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07212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Signed Graph Balancing in Linear Time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983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659079E-17A4-4525-A73F-E5AB9F1F78DF}" type="datetime1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612" y="5969000"/>
            <a:ext cx="7069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Signed Graph Balancing in Linear Time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86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47E7795-BE3E-437D-81E7-FC987942BE28}" type="datetime1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613" y="5940425"/>
            <a:ext cx="726916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Signed Graph Balancing in Linear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1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22C34AC-580A-489E-9ECD-7978DA53A458}" type="datetime1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Signed Graph Balancing in Linear Time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212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1BB3-5668-02A2-F4D5-9E7AB68C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09119"/>
            <a:ext cx="8229600" cy="639762"/>
          </a:xfrm>
        </p:spPr>
        <p:txBody>
          <a:bodyPr lIns="91440"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D2943-DBB8-535F-4AF4-2BC7C5EB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504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EAD6B6-A2B1-4972-9D5F-9F7E0AE923B0}" type="datetime1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Signed Graph Balancing in Linear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3387" y="5969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021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02C9892-0AD0-4B07-9F50-C18D1F3B9090}" type="datetime1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Signed Graph Balancing in Linear Time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785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61DC8-6682-43E8-91E5-8D91C91813A9}" type="datetime1">
              <a:rPr lang="en-US" smtClean="0"/>
              <a:t>6/16/2026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Signed Graph Balancing in Linear Time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253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/>
            </a:lvl1pPr>
          </a:lstStyle>
          <a:p>
            <a:fld id="{651F52B4-685E-4C5D-8479-F5DC19C1F324}" type="datetime1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Signed Graph Balancing in Linear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048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CD57F-92E1-4C13-9FA3-B812E8231BCF}" type="datetime1">
              <a:rPr lang="en-US" smtClean="0"/>
              <a:t>6/16/2026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Signed Graph Balancing in Linear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18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779CFC-A7C0-4424-AD7D-38F8277ED41A}" type="datetime1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Signed Graph Balancing in Linear Time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340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/>
        </p:nvPicPr>
        <p:blipFill>
          <a:blip r:embed="rId17" cstate="print">
            <a:lum bright="40000" contrast="-50000"/>
          </a:blip>
          <a:srcRect b="23147"/>
          <a:stretch>
            <a:fillRect/>
          </a:stretch>
        </p:blipFill>
        <p:spPr bwMode="auto">
          <a:xfrm>
            <a:off x="0" y="5392739"/>
            <a:ext cx="9150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/>
        </p:nvPicPr>
        <p:blipFill>
          <a:blip r:embed="rId18" cstate="print">
            <a:lum bright="40000" contrast="-50000"/>
          </a:blip>
          <a:srcRect t="16736"/>
          <a:stretch>
            <a:fillRect/>
          </a:stretch>
        </p:blipFill>
        <p:spPr bwMode="auto">
          <a:xfrm>
            <a:off x="0" y="0"/>
            <a:ext cx="91503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fld id="{85722535-19C3-4AB8-AB45-B840EE6DC3C1}" type="datetime1">
              <a:rPr lang="en-US" smtClean="0"/>
              <a:t>6/16/2026</a:t>
            </a:fld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5969000"/>
            <a:ext cx="692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 dirty="0"/>
              <a:t>Signed Graph Balancing in Linear Time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576F-AF1A-38F5-E85E-6987BB688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Signed Graph Balancing</a:t>
            </a:r>
            <a:br>
              <a:rPr lang="en-US" b="1" dirty="0"/>
            </a:br>
            <a:r>
              <a:rPr lang="en-US" b="1" dirty="0"/>
              <a:t>in Linear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12EAC-6461-69A6-2B19-E99FBFD71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Avery VanAusdal*, Lucas Rusnak, Martin Burtscher</a:t>
            </a:r>
            <a:endParaRPr lang="en-US" b="1" dirty="0"/>
          </a:p>
          <a:p>
            <a:endParaRPr lang="en-US" dirty="0"/>
          </a:p>
        </p:txBody>
      </p:sp>
      <p:pic>
        <p:nvPicPr>
          <p:cNvPr id="8" name="Picture 7" descr="Texas State University Logo">
            <a:extLst>
              <a:ext uri="{FF2B5EF4-FFF2-40B4-BE49-F238E27FC236}">
                <a16:creationId xmlns:a16="http://schemas.microsoft.com/office/drawing/2014/main" id="{5183D0FB-8BFE-5179-277A-AE0141AC2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29722" r="11097" b="30417"/>
          <a:stretch>
            <a:fillRect/>
          </a:stretch>
        </p:blipFill>
        <p:spPr>
          <a:xfrm>
            <a:off x="861035" y="4270612"/>
            <a:ext cx="4186583" cy="1207980"/>
          </a:xfrm>
          <a:prstGeom prst="rect">
            <a:avLst/>
          </a:prstGeom>
        </p:spPr>
      </p:pic>
      <p:pic>
        <p:nvPicPr>
          <p:cNvPr id="9" name="Picture 2" descr="Efficient Computing Laboratory's logo">
            <a:extLst>
              <a:ext uri="{FF2B5EF4-FFF2-40B4-BE49-F238E27FC236}">
                <a16:creationId xmlns:a16="http://schemas.microsoft.com/office/drawing/2014/main" id="{7F35E2E1-D239-2B0F-6687-8BB0DB5A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40" y="4343823"/>
            <a:ext cx="1822624" cy="113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08395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124E-766C-78F9-EE7F-58F54849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ECL-SGB Harary </a:t>
            </a:r>
            <a:r>
              <a:rPr lang="en-US" dirty="0" err="1"/>
              <a:t>Bipartitioning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23A259-C0F1-7298-2745-E6973ECE6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3975"/>
                <a:ext cx="8404698" cy="4321913"/>
              </a:xfrm>
            </p:spPr>
            <p:txBody>
              <a:bodyPr anchor="ctr"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 additional work</a:t>
                </a:r>
                <a:r>
                  <a:rPr lang="en-US" dirty="0"/>
                  <a:t> needed to find bipartition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Path signs determine partition membership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Saves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work</a:t>
                </a:r>
                <a:r>
                  <a:rPr lang="en-US" dirty="0"/>
                  <a:t> over graphB+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23A259-C0F1-7298-2745-E6973ECE6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3975"/>
                <a:ext cx="8404698" cy="4321913"/>
              </a:xfrm>
              <a:blipFill>
                <a:blip r:embed="rId2"/>
                <a:stretch>
                  <a:fillRect l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119EE-8468-178F-B46B-73E50072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Signed Graph Balancing in Linear Time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2D525-0A38-E8DC-54A9-5023660A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2868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9D79-E7CC-5AF5-796C-5466B93E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Implementation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B0521-673C-B3AC-11B9-260500916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6"/>
            <a:ext cx="8226425" cy="4313031"/>
          </a:xfrm>
        </p:spPr>
        <p:txBody>
          <a:bodyPr anchor="ctr"/>
          <a:lstStyle/>
          <a:p>
            <a:pPr>
              <a:spcAft>
                <a:spcPts val="1200"/>
              </a:spcAft>
            </a:pPr>
            <a:r>
              <a:rPr lang="en-US" dirty="0"/>
              <a:t>Store signs (+1/-1) as Boolean values</a:t>
            </a:r>
          </a:p>
          <a:p>
            <a:pPr>
              <a:spcAft>
                <a:spcPts val="1200"/>
              </a:spcAft>
            </a:pPr>
            <a:r>
              <a:rPr lang="en-US" dirty="0"/>
              <a:t>Maintain a single copy of graph in </a:t>
            </a:r>
            <a:r>
              <a:rPr lang="en-US" dirty="0">
                <a:solidFill>
                  <a:srgbClr val="0070C0"/>
                </a:solidFill>
              </a:rPr>
              <a:t>CSR format</a:t>
            </a:r>
          </a:p>
          <a:p>
            <a:pPr>
              <a:spcAft>
                <a:spcPts val="1200"/>
              </a:spcAft>
            </a:pPr>
            <a:r>
              <a:rPr lang="en-US" dirty="0"/>
              <a:t>Represent trees with </a:t>
            </a:r>
            <a:r>
              <a:rPr lang="en-US" dirty="0">
                <a:solidFill>
                  <a:srgbClr val="FF0000"/>
                </a:solidFill>
              </a:rPr>
              <a:t>1-bit edge flags</a:t>
            </a:r>
            <a:r>
              <a:rPr lang="en-US" dirty="0"/>
              <a:t> in adj. lists</a:t>
            </a:r>
          </a:p>
          <a:p>
            <a:pPr>
              <a:spcAft>
                <a:spcPts val="1200"/>
              </a:spcAft>
            </a:pPr>
            <a:r>
              <a:rPr lang="en-US" dirty="0"/>
              <a:t>Tree generator produces an array of vertices </a:t>
            </a:r>
            <a:r>
              <a:rPr lang="en-US" dirty="0">
                <a:solidFill>
                  <a:srgbClr val="0070C0"/>
                </a:solidFill>
              </a:rPr>
              <a:t>partitioned by level</a:t>
            </a:r>
            <a:r>
              <a:rPr lang="en-US" dirty="0"/>
              <a:t>, re-use to traverse the 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4AFE4-424A-4CCE-F112-A14B7C29B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Signed Graph Balancing in Linear Time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B48F4-99E6-AEAD-9125-11B58F9E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788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E2B23F-7278-EA9F-36A8-F4C8C3A3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83D54-49CA-5952-F70F-B2408710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1783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FF63-4F72-A5C7-3AFA-ECFDB9F9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vs. graphB+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E76C9-EDAC-EFFE-6E56-025BFF6E1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Timed: tree generation, balancing, </a:t>
            </a:r>
            <a:r>
              <a:rPr lang="en-US" dirty="0" err="1"/>
              <a:t>bipartitioning</a:t>
            </a:r>
            <a:endParaRPr lang="en-US" dirty="0"/>
          </a:p>
          <a:p>
            <a:endParaRPr lang="en-US" sz="1600" dirty="0"/>
          </a:p>
          <a:p>
            <a:r>
              <a:rPr lang="en-US" dirty="0"/>
              <a:t>Not timed: reading input, allocating data structures, building internal representations</a:t>
            </a:r>
          </a:p>
          <a:p>
            <a:endParaRPr lang="en-US" sz="1600" dirty="0"/>
          </a:p>
          <a:p>
            <a:r>
              <a:rPr lang="en-US" dirty="0">
                <a:solidFill>
                  <a:srgbClr val="0070C0"/>
                </a:solidFill>
              </a:rPr>
              <a:t>graphB+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ECL-SGB</a:t>
            </a:r>
          </a:p>
          <a:p>
            <a:pPr lvl="1"/>
            <a:r>
              <a:rPr lang="en-US" dirty="0"/>
              <a:t>Use the </a:t>
            </a:r>
            <a:r>
              <a:rPr lang="en-US" dirty="0">
                <a:solidFill>
                  <a:srgbClr val="0070C0"/>
                </a:solidFill>
              </a:rPr>
              <a:t>same</a:t>
            </a:r>
            <a:r>
              <a:rPr lang="en-US" dirty="0"/>
              <a:t> parallel BFS </a:t>
            </a:r>
            <a:r>
              <a:rPr lang="en-US" dirty="0">
                <a:solidFill>
                  <a:srgbClr val="0070C0"/>
                </a:solidFill>
              </a:rPr>
              <a:t>tree generation code</a:t>
            </a:r>
            <a:endParaRPr lang="en-US" sz="1200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Generate the </a:t>
            </a:r>
            <a:r>
              <a:rPr lang="en-US" dirty="0">
                <a:solidFill>
                  <a:srgbClr val="0070C0"/>
                </a:solidFill>
              </a:rPr>
              <a:t>same 1000 random trees</a:t>
            </a:r>
            <a:endParaRPr lang="en-US" sz="1200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Compute the </a:t>
            </a:r>
            <a:r>
              <a:rPr lang="en-US" dirty="0">
                <a:solidFill>
                  <a:srgbClr val="0070C0"/>
                </a:solidFill>
              </a:rPr>
              <a:t>same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C1A63-E74A-A190-228E-8816EC7C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Signed Graph Balancing in Linear Time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2B208-5E9B-FFA0-952F-85070ADE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793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C811-4180-49F1-0B4A-E5FD3149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&amp;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3BE78-EDD4-14AF-52CD-DFE8B9F6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612372" cy="4479925"/>
          </a:xfrm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</a:rPr>
              <a:t>RTX 4090</a:t>
            </a:r>
            <a:r>
              <a:rPr lang="en-US" dirty="0"/>
              <a:t>, 24 GB of memory, 16384 PEs @ 2.24 GHz</a:t>
            </a:r>
          </a:p>
          <a:p>
            <a:pPr lvl="1">
              <a:spcAft>
                <a:spcPts val="3000"/>
              </a:spcAft>
            </a:pPr>
            <a:r>
              <a:rPr lang="en-US" dirty="0" err="1"/>
              <a:t>nvcc</a:t>
            </a:r>
            <a:r>
              <a:rPr lang="en-US" dirty="0"/>
              <a:t> v12.6 with “-O3 -arch=sm_89” flags</a:t>
            </a:r>
          </a:p>
          <a:p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A100, 40 GB of memory, 6912 PEs @ 765 MHz</a:t>
            </a:r>
          </a:p>
          <a:p>
            <a:pPr lvl="1"/>
            <a:r>
              <a:rPr lang="en-US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nvcc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v12.0 with “-O3 -arch=sm_80” flags</a:t>
            </a:r>
          </a:p>
          <a:p>
            <a:pPr lvl="1"/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Results in full paper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1EAAF-DF12-65A8-1EDF-9CF82F5F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Signed Graph Balancing in Linear Time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56DED-C7E2-6F07-F2A9-D5AE419C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384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C36CC6-C25D-5221-1DE8-9316C71F8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048" y="1205914"/>
            <a:ext cx="5955223" cy="4597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DE1B27-0392-FE4E-C3D9-2A678033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D3436-569F-D931-40F7-64438AC3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5"/>
            <a:ext cx="2548646" cy="4479925"/>
          </a:xfrm>
        </p:spPr>
        <p:txBody>
          <a:bodyPr rIns="0"/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</a:rPr>
              <a:t>20</a:t>
            </a:r>
            <a:r>
              <a:rPr lang="en-US" sz="2400" dirty="0"/>
              <a:t> signed graphs from Amazon and SNAP</a:t>
            </a:r>
          </a:p>
          <a:p>
            <a:r>
              <a:rPr lang="en-US" sz="2400" dirty="0"/>
              <a:t>Same type of inputs as in graphB+ work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We chose </a:t>
            </a:r>
            <a:br>
              <a:rPr lang="en-US" sz="2000" dirty="0"/>
            </a:br>
            <a:r>
              <a:rPr lang="en-US" sz="2000" dirty="0"/>
              <a:t>larger versions </a:t>
            </a:r>
          </a:p>
          <a:p>
            <a:r>
              <a:rPr lang="en-US" sz="2400" dirty="0"/>
              <a:t>Graph stats are from largest CC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B0EF3-E60B-575B-A284-F46F3DD96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Signed Graph Balancing in Linear Time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25D3D-9866-AAD8-8408-68A791B9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36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E7338D-D31E-314D-53DE-695F7787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47198-C2FA-8745-3F66-B6E1B326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313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F51D7-51DD-782C-75CE-889AA3098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DA902DD-0A35-419D-A31A-C351881E7D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074105"/>
              </p:ext>
            </p:extLst>
          </p:nvPr>
        </p:nvGraphicFramePr>
        <p:xfrm>
          <a:off x="-1" y="1570275"/>
          <a:ext cx="7379121" cy="4190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B29F270-DD58-697C-1079-972FF7684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Results on RTX 4090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D793C-48E2-7B04-1A5B-A407571EE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Signed Graph Balancing in Linear Time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A8E4C-17DC-998B-7FF4-6EBFB459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17</a:t>
            </a:fld>
            <a:endParaRPr lang="en-US" dirty="0"/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36467F4F-09F4-CB61-BA83-ADC45A7CA5CE}"/>
              </a:ext>
            </a:extLst>
          </p:cNvPr>
          <p:cNvSpPr/>
          <p:nvPr/>
        </p:nvSpPr>
        <p:spPr bwMode="auto">
          <a:xfrm>
            <a:off x="6781800" y="1194077"/>
            <a:ext cx="2298644" cy="673581"/>
          </a:xfrm>
          <a:prstGeom prst="wedgeRectCallout">
            <a:avLst>
              <a:gd name="adj1" fmla="val -35021"/>
              <a:gd name="adj2" fmla="val 8729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000" dirty="0">
                <a:solidFill>
                  <a:srgbClr val="FF0000"/>
                </a:solidFill>
              </a:rPr>
              <a:t>Balances 524 million cycles per second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8F823E75-3F48-68D9-39C6-CF33A4F110B0}"/>
              </a:ext>
            </a:extLst>
          </p:cNvPr>
          <p:cNvSpPr/>
          <p:nvPr/>
        </p:nvSpPr>
        <p:spPr bwMode="auto">
          <a:xfrm>
            <a:off x="7487864" y="2650899"/>
            <a:ext cx="1592580" cy="673581"/>
          </a:xfrm>
          <a:prstGeom prst="wedgeRectCallout">
            <a:avLst>
              <a:gd name="adj1" fmla="val -70075"/>
              <a:gd name="adj2" fmla="val 2620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000" dirty="0">
                <a:solidFill>
                  <a:srgbClr val="FF0000"/>
                </a:solidFill>
              </a:rPr>
              <a:t>11.9x faster than graphB+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CF7B6A64-BE85-894D-DBE9-66ADF9CC757F}"/>
              </a:ext>
            </a:extLst>
          </p:cNvPr>
          <p:cNvSpPr/>
          <p:nvPr/>
        </p:nvSpPr>
        <p:spPr bwMode="auto">
          <a:xfrm>
            <a:off x="63557" y="1182647"/>
            <a:ext cx="1382472" cy="381000"/>
          </a:xfrm>
          <a:prstGeom prst="wedgeRectCallout">
            <a:avLst>
              <a:gd name="adj1" fmla="val -18929"/>
              <a:gd name="adj2" fmla="val 9570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000" dirty="0">
                <a:solidFill>
                  <a:srgbClr val="FF0000"/>
                </a:solidFill>
              </a:rPr>
              <a:t>logarithmic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26FAA7-F2A1-DA7D-697B-FFA3BAC32E83}"/>
              </a:ext>
            </a:extLst>
          </p:cNvPr>
          <p:cNvSpPr/>
          <p:nvPr/>
        </p:nvSpPr>
        <p:spPr bwMode="auto">
          <a:xfrm>
            <a:off x="7433492" y="4600281"/>
            <a:ext cx="1516870" cy="102733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000" dirty="0">
                <a:solidFill>
                  <a:srgbClr val="0070C0"/>
                </a:solidFill>
              </a:rPr>
              <a:t>13.6x faster on A100, see full paper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717396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1BCCC-67FC-3014-80E3-1CDF3F7A3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E486-D333-759D-784C-D5E05054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Generation 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2D7B8-9B34-6AD6-B84B-5A5B61D4A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589981" cy="44799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We use the </a:t>
            </a:r>
            <a:r>
              <a:rPr lang="en-US" dirty="0">
                <a:solidFill>
                  <a:srgbClr val="0070C0"/>
                </a:solidFill>
              </a:rPr>
              <a:t>same code</a:t>
            </a:r>
            <a:r>
              <a:rPr lang="en-US" dirty="0"/>
              <a:t> as graphB+ to generate trees</a:t>
            </a:r>
          </a:p>
          <a:p>
            <a:r>
              <a:rPr lang="en-US" dirty="0"/>
              <a:t>Ignoring tree gen, ECL-SGB is </a:t>
            </a:r>
            <a:r>
              <a:rPr lang="en-US" dirty="0">
                <a:solidFill>
                  <a:srgbClr val="FF0000"/>
                </a:solidFill>
              </a:rPr>
              <a:t>24.3x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29.3x</a:t>
            </a:r>
            <a:r>
              <a:rPr lang="en-US" dirty="0"/>
              <a:t> faster than graphB+ on 4090 and A100, respectively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995B9-F26F-1497-1B3B-6ABE43D1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Signed Graph Balancing in Linear Time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2DB8F-2FAC-FA4A-3184-40515ED5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8B1785-24BB-432E-DDFE-531C0CB0723C}"/>
              </a:ext>
            </a:extLst>
          </p:cNvPr>
          <p:cNvGrpSpPr/>
          <p:nvPr/>
        </p:nvGrpSpPr>
        <p:grpSpPr>
          <a:xfrm>
            <a:off x="21336" y="1528572"/>
            <a:ext cx="9101328" cy="1757889"/>
            <a:chOff x="0" y="1672730"/>
            <a:chExt cx="9144000" cy="17661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2B6A1E-18E4-AA93-5E96-B79CFF94D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72730"/>
              <a:ext cx="9144000" cy="176613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F74EA7B-12C3-5CEF-7000-69A80252444A}"/>
                </a:ext>
              </a:extLst>
            </p:cNvPr>
            <p:cNvSpPr/>
            <p:nvPr/>
          </p:nvSpPr>
          <p:spPr bwMode="auto">
            <a:xfrm>
              <a:off x="2288651" y="1896839"/>
              <a:ext cx="849257" cy="447674"/>
            </a:xfrm>
            <a:prstGeom prst="rect">
              <a:avLst/>
            </a:prstGeom>
            <a:noFill/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32A8F-B4D3-9BB4-A59A-AF8514843F66}"/>
                </a:ext>
              </a:extLst>
            </p:cNvPr>
            <p:cNvSpPr/>
            <p:nvPr/>
          </p:nvSpPr>
          <p:spPr bwMode="auto">
            <a:xfrm>
              <a:off x="5742416" y="1896839"/>
              <a:ext cx="849257" cy="447674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5FA477-E375-5E46-A92A-3900EC9F316F}"/>
                </a:ext>
              </a:extLst>
            </p:cNvPr>
            <p:cNvSpPr/>
            <p:nvPr/>
          </p:nvSpPr>
          <p:spPr bwMode="auto">
            <a:xfrm>
              <a:off x="4841855" y="1896839"/>
              <a:ext cx="849257" cy="447674"/>
            </a:xfrm>
            <a:prstGeom prst="rect">
              <a:avLst/>
            </a:prstGeom>
            <a:noFill/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831071-AAA5-2418-6DAE-8ACBF31B892D}"/>
                </a:ext>
              </a:extLst>
            </p:cNvPr>
            <p:cNvSpPr/>
            <p:nvPr/>
          </p:nvSpPr>
          <p:spPr bwMode="auto">
            <a:xfrm>
              <a:off x="8294743" y="1896839"/>
              <a:ext cx="849257" cy="447674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47079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5B26-2639-1A40-45FB-06C8822F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3CB64-9971-BC74-A3CE-25556CFBF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3975"/>
                <a:ext cx="8523962" cy="4479925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ECL-SGB</a:t>
                </a:r>
                <a:r>
                  <a:rPr lang="en-US" dirty="0"/>
                  <a:t> is work-efficient and parallelizable</a:t>
                </a:r>
              </a:p>
              <a:p>
                <a:pPr lvl="1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)×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at least 2x faster than graphB+ on tested inputs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US" dirty="0">
                    <a:solidFill>
                      <a:srgbClr val="FF0000"/>
                    </a:solidFill>
                  </a:rPr>
                  <a:t>11.9x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13.6x faster</a:t>
                </a:r>
                <a:r>
                  <a:rPr lang="en-US" dirty="0"/>
                  <a:t> by geomean on 4090 and A100</a:t>
                </a: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dirty="0"/>
                  <a:t>If tree generation is ignored, is </a:t>
                </a:r>
                <a:r>
                  <a:rPr lang="en-US" dirty="0">
                    <a:solidFill>
                      <a:srgbClr val="FF0000"/>
                    </a:solidFill>
                  </a:rPr>
                  <a:t>24.3x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29.3x</a:t>
                </a:r>
                <a:r>
                  <a:rPr lang="en-US" dirty="0"/>
                  <a:t> faster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Enables study of larger and denser inputs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 dirty="0"/>
                  <a:t>Acknowledgements: NSF Award #1955367 and NVIDIA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800" dirty="0"/>
                  <a:t>Contact: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arv107@txstate.edu</a:t>
                </a:r>
                <a:r>
                  <a:rPr lang="en-US" sz="28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800" dirty="0"/>
                  <a:t>Code + paper: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github.com/burtscher/ECL-SGB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3CB64-9971-BC74-A3CE-25556CFBF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3975"/>
                <a:ext cx="8523962" cy="4479925"/>
              </a:xfrm>
              <a:blipFill>
                <a:blip r:embed="rId3"/>
                <a:stretch>
                  <a:fillRect l="-1288" t="-1633" b="-2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700FD-B321-0B96-C331-8919B764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Signed Graph Balancing in Linear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12DE-995B-6580-60FB-61BC05F5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155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F9568-16C3-EABE-6B58-286E2FE0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4A934-0604-0576-CF7A-154D39F43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35381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Large amounts of human interaction is now occurring online</a:t>
            </a:r>
          </a:p>
          <a:p>
            <a:pPr>
              <a:spcAft>
                <a:spcPts val="1200"/>
              </a:spcAft>
            </a:pPr>
            <a:r>
              <a:rPr lang="en-US" dirty="0"/>
              <a:t>People express </a:t>
            </a:r>
            <a:r>
              <a:rPr lang="en-US" dirty="0">
                <a:solidFill>
                  <a:srgbClr val="0070C0"/>
                </a:solidFill>
              </a:rPr>
              <a:t>opinions</a:t>
            </a:r>
            <a:r>
              <a:rPr lang="en-US" dirty="0"/>
              <a:t> via social networks and online surveys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</a:rPr>
              <a:t>Signed graphs</a:t>
            </a:r>
            <a:r>
              <a:rPr lang="en-US" dirty="0"/>
              <a:t> can represent </a:t>
            </a:r>
            <a:br>
              <a:rPr lang="en-US" dirty="0"/>
            </a:br>
            <a:r>
              <a:rPr lang="en-US" dirty="0"/>
              <a:t>these sentiments</a:t>
            </a:r>
          </a:p>
          <a:p>
            <a:pPr lvl="1">
              <a:spcAft>
                <a:spcPts val="0"/>
              </a:spcAft>
            </a:pPr>
            <a:r>
              <a:rPr lang="en-US" dirty="0"/>
              <a:t>Vertices are people, products, etc.</a:t>
            </a:r>
          </a:p>
          <a:p>
            <a:pPr lvl="1">
              <a:spcAft>
                <a:spcPts val="0"/>
              </a:spcAft>
            </a:pPr>
            <a:r>
              <a:rPr lang="en-US" dirty="0"/>
              <a:t>Edges are </a:t>
            </a:r>
            <a:r>
              <a:rPr lang="en-US" dirty="0">
                <a:solidFill>
                  <a:srgbClr val="00B050"/>
                </a:solidFill>
              </a:rPr>
              <a:t>agreeable (+1)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antagonistic (-1)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5AEBF-C1A8-8FBA-0D97-13935194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Signed Graph Balancing in Linear Time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A6F26-C22F-C2D3-041F-4CC56A70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808AE2C-866D-2BAE-2FC6-A72B1F0A74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9153" y="3011605"/>
            <a:ext cx="1905000" cy="209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304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2D6F-381F-1CAB-B9D0-9D3C265A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DEA4C8-044C-2792-8218-67C26D9B64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3975"/>
                <a:ext cx="3709447" cy="4479925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Speedups strongly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correlate</a:t>
                </a:r>
                <a:r>
                  <a:rPr lang="en-US" dirty="0"/>
                  <a:t> with the</a:t>
                </a:r>
                <a:br>
                  <a:rPr lang="en-US" dirty="0"/>
                </a:br>
                <a:r>
                  <a:rPr lang="en-US" dirty="0"/>
                  <a:t>average tree-degree </a:t>
                </a:r>
                <a:br>
                  <a:rPr lang="en-US" dirty="0"/>
                </a:br>
                <a:r>
                  <a:rPr lang="en-US" dirty="0"/>
                  <a:t>on cycles,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graphB+ scales with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0" i="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ECL-SGB scales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DEA4C8-044C-2792-8218-67C26D9B64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3975"/>
                <a:ext cx="3709447" cy="4479925"/>
              </a:xfrm>
              <a:blipFill>
                <a:blip r:embed="rId3"/>
                <a:stretch>
                  <a:fillRect l="-2956" t="-1633" r="-4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5DBDA-D807-8533-68B2-1C761362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Signed Graph Balancing in Linear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288A7-AD6A-C4C2-3119-3B96E044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A69BBE-16A6-B489-AC16-4C49FAC8CD4F}"/>
              </a:ext>
            </a:extLst>
          </p:cNvPr>
          <p:cNvGrpSpPr/>
          <p:nvPr/>
        </p:nvGrpSpPr>
        <p:grpSpPr>
          <a:xfrm>
            <a:off x="4850808" y="1187450"/>
            <a:ext cx="3430198" cy="4616450"/>
            <a:chOff x="5338488" y="1187450"/>
            <a:chExt cx="3430198" cy="46164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FB894A-55BE-964E-C7BB-6716C49F8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8488" y="1187450"/>
              <a:ext cx="3430198" cy="46164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82F848-5176-7C5A-A64B-54DAFFC4F257}"/>
                </a:ext>
              </a:extLst>
            </p:cNvPr>
            <p:cNvSpPr/>
            <p:nvPr/>
          </p:nvSpPr>
          <p:spPr bwMode="auto">
            <a:xfrm>
              <a:off x="7807960" y="1217930"/>
              <a:ext cx="942946" cy="39751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5340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1470-1387-3CA2-4E81-97380C63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Graph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EB20-A30D-59B8-57D8-A87C7ADEC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 are balanced if </a:t>
            </a:r>
            <a:r>
              <a:rPr lang="en-US" dirty="0">
                <a:solidFill>
                  <a:srgbClr val="FF0000"/>
                </a:solidFill>
              </a:rPr>
              <a:t>every </a:t>
            </a:r>
            <a:r>
              <a:rPr lang="en-US" i="1" dirty="0">
                <a:solidFill>
                  <a:srgbClr val="FF0000"/>
                </a:solidFill>
              </a:rPr>
              <a:t>cycle</a:t>
            </a:r>
            <a:r>
              <a:rPr lang="en-US" dirty="0">
                <a:solidFill>
                  <a:srgbClr val="FF0000"/>
                </a:solidFill>
              </a:rPr>
              <a:t> is positive</a:t>
            </a:r>
          </a:p>
          <a:p>
            <a:pPr lvl="1"/>
            <a:r>
              <a:rPr lang="en-US" dirty="0"/>
              <a:t>Cycles contain an </a:t>
            </a:r>
            <a:r>
              <a:rPr lang="en-US" dirty="0">
                <a:solidFill>
                  <a:srgbClr val="0070C0"/>
                </a:solidFill>
              </a:rPr>
              <a:t>even number of negative edges</a:t>
            </a:r>
          </a:p>
          <a:p>
            <a:pPr lvl="1"/>
            <a:r>
              <a:rPr lang="en-US" dirty="0"/>
              <a:t>Represents a </a:t>
            </a:r>
            <a:r>
              <a:rPr lang="en-US" dirty="0">
                <a:solidFill>
                  <a:srgbClr val="FF0000"/>
                </a:solidFill>
              </a:rPr>
              <a:t>consistent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network-wide consensus</a:t>
            </a:r>
          </a:p>
          <a:p>
            <a:pPr lvl="1"/>
            <a:r>
              <a:rPr lang="en-US" dirty="0"/>
              <a:t>Numerous possible balanced states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272FD-91A2-B71B-A680-85D06BAF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Signed Graph Balancing in Linear Time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B97CE-0023-D3D7-8011-374A6557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89A674-F149-23A1-9C74-3A53A28627DA}"/>
              </a:ext>
            </a:extLst>
          </p:cNvPr>
          <p:cNvGrpSpPr/>
          <p:nvPr/>
        </p:nvGrpSpPr>
        <p:grpSpPr>
          <a:xfrm>
            <a:off x="1111336" y="3429000"/>
            <a:ext cx="2063065" cy="2139363"/>
            <a:chOff x="455613" y="3264669"/>
            <a:chExt cx="2526493" cy="261992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A40678C-55FC-B6D4-25F1-7C06C7A4EB0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5613" y="3268374"/>
              <a:ext cx="2379729" cy="26162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DA4BD5-1A71-DF3E-115C-6708A022850E}"/>
                </a:ext>
              </a:extLst>
            </p:cNvPr>
            <p:cNvSpPr txBox="1"/>
            <p:nvPr/>
          </p:nvSpPr>
          <p:spPr>
            <a:xfrm>
              <a:off x="1417329" y="3264669"/>
              <a:ext cx="1564777" cy="489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Positive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7348C-41C3-C44C-039A-E236AB5106A7}"/>
              </a:ext>
            </a:extLst>
          </p:cNvPr>
          <p:cNvGrpSpPr/>
          <p:nvPr/>
        </p:nvGrpSpPr>
        <p:grpSpPr>
          <a:xfrm>
            <a:off x="3553762" y="3433116"/>
            <a:ext cx="2036476" cy="2136338"/>
            <a:chOff x="2835343" y="3268373"/>
            <a:chExt cx="2493930" cy="2616224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9BCFB88-BDC2-FC10-51A1-44F6D46EC40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35343" y="3268373"/>
              <a:ext cx="2379729" cy="26162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E81B7-FF89-CC48-2095-A7E8C0D51AED}"/>
                </a:ext>
              </a:extLst>
            </p:cNvPr>
            <p:cNvSpPr txBox="1"/>
            <p:nvPr/>
          </p:nvSpPr>
          <p:spPr>
            <a:xfrm>
              <a:off x="3764494" y="3272414"/>
              <a:ext cx="1564779" cy="489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Positive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0DDC92-ED6C-AC9C-53D3-F3E40B6F7B7C}"/>
              </a:ext>
            </a:extLst>
          </p:cNvPr>
          <p:cNvGrpSpPr/>
          <p:nvPr/>
        </p:nvGrpSpPr>
        <p:grpSpPr>
          <a:xfrm>
            <a:off x="5970031" y="3429000"/>
            <a:ext cx="2147290" cy="2134505"/>
            <a:chOff x="5329273" y="3264669"/>
            <a:chExt cx="2629638" cy="261398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D0E37DA-3360-BCD1-07D4-36E5AEB6217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29273" y="3264669"/>
              <a:ext cx="2377688" cy="26139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0019F1-FF5C-A0DB-1C7B-69EC7AE55D37}"/>
                </a:ext>
              </a:extLst>
            </p:cNvPr>
            <p:cNvSpPr txBox="1"/>
            <p:nvPr/>
          </p:nvSpPr>
          <p:spPr>
            <a:xfrm>
              <a:off x="5977671" y="3290613"/>
              <a:ext cx="1981240" cy="489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dirty="0">
                  <a:solidFill>
                    <a:srgbClr val="FF0000"/>
                  </a:solidFill>
                  <a:latin typeface="+mj-lt"/>
                </a:rPr>
                <a:t>Negative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2296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58664-F9D2-9A0B-78A1-83966841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Graph Balancing with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28411-365C-E5FC-62E5-D01C0B7AC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graphB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graphB+</a:t>
            </a:r>
            <a:r>
              <a:rPr lang="en-US" dirty="0"/>
              <a:t> sample balanced states using </a:t>
            </a:r>
            <a:r>
              <a:rPr lang="en-US" dirty="0">
                <a:solidFill>
                  <a:srgbClr val="0070C0"/>
                </a:solidFill>
              </a:rPr>
              <a:t>spanning trees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Re-introducing edges</a:t>
            </a:r>
            <a:r>
              <a:rPr lang="en-US" dirty="0"/>
              <a:t> forms </a:t>
            </a:r>
            <a:r>
              <a:rPr lang="en-US" dirty="0">
                <a:solidFill>
                  <a:srgbClr val="0070C0"/>
                </a:solidFill>
              </a:rPr>
              <a:t>fundamental cycles</a:t>
            </a:r>
          </a:p>
          <a:p>
            <a:pPr lvl="1"/>
            <a:r>
              <a:rPr lang="en-US" dirty="0"/>
              <a:t>If the cycle is negative, </a:t>
            </a:r>
            <a:r>
              <a:rPr lang="en-US" dirty="0">
                <a:solidFill>
                  <a:srgbClr val="FF0000"/>
                </a:solidFill>
              </a:rPr>
              <a:t>invert</a:t>
            </a:r>
            <a:r>
              <a:rPr lang="en-US" dirty="0"/>
              <a:t> the added edge</a:t>
            </a:r>
          </a:p>
          <a:p>
            <a:pPr lvl="1"/>
            <a:r>
              <a:rPr lang="en-US" dirty="0"/>
              <a:t>Balance all cycles to balance the graph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A4844-1891-6C0D-CE2F-6499F4BC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Signed Graph Balancing in Linear Time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BF8B9-91DA-5629-0C6B-90E1970B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00FA96-E2F0-C56F-536C-DA70123BE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33" y="3837530"/>
            <a:ext cx="6569135" cy="19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054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F232C-0E97-3E09-961C-5B89680B6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38DCA-5DCB-2AB8-74D3-48EB75C4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Harary </a:t>
            </a:r>
            <a:r>
              <a:rPr lang="en-US" dirty="0" err="1"/>
              <a:t>Bipartitioning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BF970-958D-B440-5415-0467CD27E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17859" cy="44799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Harary-bipartition</a:t>
            </a:r>
            <a:r>
              <a:rPr lang="en-US" dirty="0"/>
              <a:t> identifies who is in the </a:t>
            </a:r>
            <a:r>
              <a:rPr lang="en-US" dirty="0">
                <a:solidFill>
                  <a:srgbClr val="0070C0"/>
                </a:solidFill>
              </a:rPr>
              <a:t>majority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Split </a:t>
            </a:r>
            <a:r>
              <a:rPr lang="en-US" dirty="0">
                <a:solidFill>
                  <a:srgbClr val="0070C0"/>
                </a:solidFill>
              </a:rPr>
              <a:t>balanced</a:t>
            </a:r>
            <a:r>
              <a:rPr lang="en-US" dirty="0"/>
              <a:t> states along the negative edges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The larger set is the “majority”</a:t>
            </a:r>
          </a:p>
          <a:p>
            <a:pPr>
              <a:spcBef>
                <a:spcPts val="0"/>
              </a:spcBef>
            </a:pPr>
            <a:r>
              <a:rPr lang="en-US" dirty="0"/>
              <a:t>Sample </a:t>
            </a:r>
            <a:r>
              <a:rPr lang="en-US" dirty="0">
                <a:solidFill>
                  <a:srgbClr val="0070C0"/>
                </a:solidFill>
              </a:rPr>
              <a:t>many</a:t>
            </a:r>
            <a:r>
              <a:rPr lang="en-US" dirty="0"/>
              <a:t> balanced states and track </a:t>
            </a:r>
            <a:r>
              <a:rPr lang="en-US" dirty="0">
                <a:solidFill>
                  <a:srgbClr val="FF0000"/>
                </a:solidFill>
              </a:rPr>
              <a:t>statistics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e.g., how often vertices &amp; edges are in the majority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E9339-D5D4-0C54-B9D9-A9E4F29D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Signed Graph Balancing in Linear Time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9F692-3F4C-8575-B3B2-E0D36FED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9FC3A-EBB3-1062-23D8-BB825A271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63" y="3824613"/>
            <a:ext cx="6600874" cy="197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454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562FE-492A-FFAD-A085-8E50BA93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Work: graphB+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F6797-0E22-83AA-73E9-EF4F5E4414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3975"/>
                <a:ext cx="8226425" cy="4321913"/>
              </a:xfrm>
            </p:spPr>
            <p:txBody>
              <a:bodyPr anchor="ctr"/>
              <a:lstStyle/>
              <a:p>
                <a:pPr>
                  <a:spcAft>
                    <a:spcPts val="0"/>
                  </a:spcAft>
                </a:pPr>
                <a:r>
                  <a:rPr lang="en-US" dirty="0"/>
                  <a:t>Relabels vertex IDs, stores ranges in edges: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US" dirty="0">
                    <a:solidFill>
                      <a:srgbClr val="0070C0"/>
                    </a:solidFill>
                  </a:rPr>
                  <a:t>Range</a:t>
                </a:r>
                <a:r>
                  <a:rPr lang="en-US" dirty="0"/>
                  <a:t> of vertex IDs reachable by following a tree edge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Traverses &amp; balances cycles: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 edges in the graph,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vertices in the graph</a:t>
                </a:r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 average tree-degree of vertices on cycles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Harary bipartition via CC + BFS: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CC: Connected Components</a:t>
                </a:r>
              </a:p>
              <a:p>
                <a:pPr lvl="1"/>
                <a:r>
                  <a:rPr lang="en-US" dirty="0"/>
                  <a:t>BFS: Breadth-First Search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F6797-0E22-83AA-73E9-EF4F5E4414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3975"/>
                <a:ext cx="8226425" cy="4321913"/>
              </a:xfrm>
              <a:blipFill>
                <a:blip r:embed="rId3"/>
                <a:stretch>
                  <a:fillRect l="-1334" r="-1260" b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1DEA7-2BEA-8278-A586-8196A5BB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Signed Graph Balancing in Linear Time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E7A6E-CC88-F675-7728-AEDE9E58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772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12D00A-36CC-1FEE-8A0D-9E9A7643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ECL-SGB Algorithm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9980A-28A1-B86F-F239-1742C139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553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388E3-1772-592D-5EBD-367B6A31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ECL-SGB Balancing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9EAF2-82A4-5DC3-ABE4-EBE74A4F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Signed Graph Balancing in Linear Time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3FE99-34E4-15BD-AAF0-E87C11FA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9B17D-427A-6AB1-0AD3-B92BDA86C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53" y="1187450"/>
            <a:ext cx="5943600" cy="4568352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42FC25D-269D-30C3-3060-317A3B54DCCF}"/>
              </a:ext>
            </a:extLst>
          </p:cNvPr>
          <p:cNvSpPr/>
          <p:nvPr/>
        </p:nvSpPr>
        <p:spPr bwMode="auto">
          <a:xfrm>
            <a:off x="3918744" y="1737685"/>
            <a:ext cx="3098744" cy="457200"/>
          </a:xfrm>
          <a:prstGeom prst="wedgeRectCallout">
            <a:avLst>
              <a:gd name="adj1" fmla="val -45261"/>
              <a:gd name="adj2" fmla="val 10995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400" dirty="0">
                <a:solidFill>
                  <a:srgbClr val="FF0000"/>
                </a:solidFill>
              </a:rPr>
              <a:t>Traverse tree from root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21E5B5BE-30F7-8CC8-6A45-90F3D8AF330F}"/>
              </a:ext>
            </a:extLst>
          </p:cNvPr>
          <p:cNvSpPr/>
          <p:nvPr/>
        </p:nvSpPr>
        <p:spPr bwMode="auto">
          <a:xfrm>
            <a:off x="6035040" y="3037204"/>
            <a:ext cx="2928207" cy="874396"/>
          </a:xfrm>
          <a:prstGeom prst="wedgeRectCallout">
            <a:avLst>
              <a:gd name="adj1" fmla="val -70655"/>
              <a:gd name="adj2" fmla="val 1893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400" dirty="0">
                <a:solidFill>
                  <a:srgbClr val="FF0000"/>
                </a:solidFill>
              </a:rPr>
              <a:t>1) Label vertices with sign of path from root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AB93D6C-FA38-333A-9435-A86CA0D9B573}"/>
              </a:ext>
            </a:extLst>
          </p:cNvPr>
          <p:cNvSpPr/>
          <p:nvPr/>
        </p:nvSpPr>
        <p:spPr bwMode="auto">
          <a:xfrm>
            <a:off x="6374336" y="4567780"/>
            <a:ext cx="2312464" cy="1208024"/>
          </a:xfrm>
          <a:prstGeom prst="wedgeRectCallout">
            <a:avLst>
              <a:gd name="adj1" fmla="val -118735"/>
              <a:gd name="adj2" fmla="val -1608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400" dirty="0">
                <a:solidFill>
                  <a:srgbClr val="FF0000"/>
                </a:solidFill>
              </a:rPr>
              <a:t>2) Balance edges by multiplying endpoint labels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57803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270A-1DB0-C845-4E21-CCACA62D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ECL-SGB Complexity &amp; Parallelization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ABC91F-416B-890E-7596-E5AA57E60B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1) </a:t>
                </a:r>
                <a:r>
                  <a:rPr lang="en-US" dirty="0">
                    <a:solidFill>
                      <a:srgbClr val="0070C0"/>
                    </a:solidFill>
                  </a:rPr>
                  <a:t>Label path signs</a:t>
                </a:r>
                <a:r>
                  <a:rPr lang="en-US" dirty="0"/>
                  <a:t> via top-down traversal: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Processes vertices of each level in parallel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/>
                  <a:t>Processes edges of each vertex in parallel (by a warp)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2) </a:t>
                </a:r>
                <a:r>
                  <a:rPr lang="en-US" dirty="0">
                    <a:solidFill>
                      <a:srgbClr val="0070C0"/>
                    </a:solidFill>
                  </a:rPr>
                  <a:t>Balance</a:t>
                </a:r>
                <a:r>
                  <a:rPr lang="en-US" dirty="0"/>
                  <a:t> all fundamental cycles: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/>
                  <a:t>Processes all non-tree edges in parallel</a:t>
                </a:r>
                <a:endParaRPr lang="en-US" sz="1800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No atomic operations required</a:t>
                </a:r>
              </a:p>
              <a:p>
                <a:r>
                  <a:rPr lang="en-US" dirty="0"/>
                  <a:t>ECL-SGB is </a:t>
                </a:r>
                <a:r>
                  <a:rPr lang="en-US" dirty="0">
                    <a:solidFill>
                      <a:srgbClr val="FF0000"/>
                    </a:solidFill>
                  </a:rPr>
                  <a:t>linear</a:t>
                </a:r>
                <a:r>
                  <a:rPr lang="en-US" dirty="0"/>
                  <a:t> in the size of the graph</a:t>
                </a:r>
              </a:p>
              <a:p>
                <a:pPr lvl="1"/>
                <a:r>
                  <a:rPr lang="en-US" dirty="0"/>
                  <a:t>graphB+ complexity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)×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ABC91F-416B-890E-7596-E5AA57E60B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4" t="-1633" b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968D0-C903-12D4-57EC-22F6731A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Signed Graph Balancing in Linear Time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608C1-8DCD-B82D-7551-45724322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284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CL PPT Theme (unstretched)">
  <a:themeElements>
    <a:clrScheme name="Custom 1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FF0000"/>
      </a:accent1>
      <a:accent2>
        <a:srgbClr val="0070C0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347472" marR="0" indent="-347472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7B7BD1"/>
          </a:buClr>
          <a:buSzPct val="95000"/>
          <a:buFont typeface="Wingdings" panose="05000000000000000000" pitchFamily="2" charset="2"/>
          <a:buChar char="§"/>
          <a:tabLst/>
          <a:defRPr sz="3000" dirty="0" smtClean="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347472" indent="-347472" algn="l">
          <a:buClr>
            <a:srgbClr val="7B7BD1"/>
          </a:buClr>
          <a:buSzPct val="95000"/>
          <a:buFont typeface="Wingdings" panose="05000000000000000000" pitchFamily="2" charset="2"/>
          <a:buChar char="§"/>
          <a:defRPr sz="3000" dirty="0">
            <a:latin typeface="+mn-lt"/>
          </a:defRPr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L PPT Theme (unstretched)" id="{6CDFBD40-0C9D-4E28-A310-87363646CC28}" vid="{B76F8BE2-E898-4110-A13B-8F7CEBD725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 PPT Theme (unstretched)</Template>
  <TotalTime>2111</TotalTime>
  <Words>898</Words>
  <Application>Microsoft Office PowerPoint</Application>
  <PresentationFormat>On-screen Show (4:3)</PresentationFormat>
  <Paragraphs>156</Paragraphs>
  <Slides>20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Cambria Math</vt:lpstr>
      <vt:lpstr>Tahoma</vt:lpstr>
      <vt:lpstr>Wingdings</vt:lpstr>
      <vt:lpstr>ECL PPT Theme (unstretched)</vt:lpstr>
      <vt:lpstr>Signed Graph Balancing in Linear Time</vt:lpstr>
      <vt:lpstr>Social Networks</vt:lpstr>
      <vt:lpstr>Signed Graph Balancing</vt:lpstr>
      <vt:lpstr>Signed Graph Balancing with Trees</vt:lpstr>
      <vt:lpstr>Harary Bipartitioning</vt:lpstr>
      <vt:lpstr>Prior Work: graphB+</vt:lpstr>
      <vt:lpstr>Our ECL-SGB Algorithm</vt:lpstr>
      <vt:lpstr>ECL-SGB Balancing</vt:lpstr>
      <vt:lpstr>ECL-SGB Complexity &amp; Parallelization</vt:lpstr>
      <vt:lpstr>ECL-SGB Harary Bipartitioning</vt:lpstr>
      <vt:lpstr>GPU Implementation Details</vt:lpstr>
      <vt:lpstr>Experimental Methodology</vt:lpstr>
      <vt:lpstr>Performance Evaluation vs. graphB+</vt:lpstr>
      <vt:lpstr>Hardware &amp; Software</vt:lpstr>
      <vt:lpstr>Inputs</vt:lpstr>
      <vt:lpstr>Results</vt:lpstr>
      <vt:lpstr>Throughput Results on RTX 4090</vt:lpstr>
      <vt:lpstr>Tree Generation Overhead</vt:lpstr>
      <vt:lpstr>Summary </vt:lpstr>
      <vt:lpstr>Correlations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Avery Vanausdal</dc:creator>
  <cp:lastModifiedBy>Burtscher, Martin</cp:lastModifiedBy>
  <cp:revision>2</cp:revision>
  <dcterms:created xsi:type="dcterms:W3CDTF">2025-07-29T21:17:05Z</dcterms:created>
  <dcterms:modified xsi:type="dcterms:W3CDTF">2026-06-16T13:22:46Z</dcterms:modified>
</cp:coreProperties>
</file>