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580" r:id="rId2"/>
    <p:sldId id="598" r:id="rId3"/>
    <p:sldId id="625" r:id="rId4"/>
    <p:sldId id="624" r:id="rId5"/>
    <p:sldId id="986" r:id="rId6"/>
    <p:sldId id="987" r:id="rId7"/>
    <p:sldId id="988" r:id="rId8"/>
    <p:sldId id="952" r:id="rId9"/>
    <p:sldId id="620" r:id="rId10"/>
    <p:sldId id="953" r:id="rId11"/>
    <p:sldId id="954" r:id="rId12"/>
    <p:sldId id="579" r:id="rId13"/>
    <p:sldId id="567" r:id="rId14"/>
    <p:sldId id="977" r:id="rId15"/>
    <p:sldId id="990" r:id="rId16"/>
    <p:sldId id="989" r:id="rId17"/>
    <p:sldId id="957" r:id="rId18"/>
    <p:sldId id="648" r:id="rId19"/>
    <p:sldId id="959" r:id="rId20"/>
    <p:sldId id="993" r:id="rId21"/>
    <p:sldId id="994" r:id="rId22"/>
    <p:sldId id="962" r:id="rId23"/>
    <p:sldId id="630" r:id="rId24"/>
    <p:sldId id="929" r:id="rId25"/>
    <p:sldId id="975" r:id="rId26"/>
    <p:sldId id="949" r:id="rId27"/>
    <p:sldId id="991" r:id="rId28"/>
    <p:sldId id="983" r:id="rId29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C"/>
    <a:srgbClr val="ECD29C"/>
    <a:srgbClr val="EFB227"/>
    <a:srgbClr val="92D050"/>
    <a:srgbClr val="FFC000"/>
    <a:srgbClr val="C0C0C0"/>
    <a:srgbClr val="DDDDDD"/>
    <a:srgbClr val="333397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902" autoAdjust="0"/>
  </p:normalViewPr>
  <p:slideViewPr>
    <p:cSldViewPr snapToGrid="0">
      <p:cViewPr varScale="1">
        <p:scale>
          <a:sx n="78" d="100"/>
          <a:sy n="78" d="100"/>
        </p:scale>
        <p:origin x="158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885"/>
    </p:cViewPr>
  </p:sorterViewPr>
  <p:notesViewPr>
    <p:cSldViewPr snapToGrid="0">
      <p:cViewPr varScale="1">
        <p:scale>
          <a:sx n="95" d="100"/>
          <a:sy n="95" d="100"/>
        </p:scale>
        <p:origin x="36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21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1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50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69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E8A89-65B3-67EA-A1D6-73F46CD5B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57EF7-C8C6-A1B1-262D-E91D06024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4EFB2-508F-C8FD-E445-A786FA1AC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E2ADD-E38C-C769-8E0B-56FE909DD7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4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2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75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08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3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81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56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89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02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10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26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38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86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57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4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9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8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0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3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0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9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9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High-Performance Microprocessor Systems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392" y="1171662"/>
            <a:ext cx="8685211" cy="1830387"/>
          </a:xfrm>
        </p:spPr>
        <p:txBody>
          <a:bodyPr/>
          <a:lstStyle/>
          <a:p>
            <a:r>
              <a:rPr lang="en-US" b="1" dirty="0"/>
              <a:t>Profiling Application-Specific Properties of Irregular Graph Algorithms on GPUs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8786" y="3429000"/>
            <a:ext cx="8226425" cy="1422571"/>
          </a:xfrm>
        </p:spPr>
        <p:txBody>
          <a:bodyPr/>
          <a:lstStyle/>
          <a:p>
            <a:r>
              <a:rPr lang="en-US" sz="2800" dirty="0"/>
              <a:t>Bishal Sharma* and Martin Burtscher</a:t>
            </a:r>
          </a:p>
          <a:p>
            <a:r>
              <a:rPr lang="en-US" sz="2400" dirty="0"/>
              <a:t>Department of Computer Science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73" y="4375620"/>
            <a:ext cx="2147538" cy="133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8EA484-E798-DBEE-557E-FBDD5605D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2" y="4502706"/>
            <a:ext cx="3659543" cy="9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7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1F3AF-C273-1EB3-BE51-A8DA972BD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E4403F1F-8DF9-C2DE-7A08-6B94129C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1" y="1559411"/>
            <a:ext cx="6257245" cy="425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3D088-3B84-B6DD-86F8-38119F8D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2069F-9FDF-8B82-261F-DC7094D0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C4A99B-02D2-60C9-1924-4AEA44B1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920DB-35A2-79A0-2F7A-824D93CE581A}"/>
              </a:ext>
            </a:extLst>
          </p:cNvPr>
          <p:cNvSpPr txBox="1"/>
          <p:nvPr/>
        </p:nvSpPr>
        <p:spPr>
          <a:xfrm>
            <a:off x="455611" y="1155416"/>
            <a:ext cx="658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Vertices </a:t>
            </a:r>
            <a:r>
              <a:rPr lang="en-US" sz="2000" dirty="0">
                <a:solidFill>
                  <a:srgbClr val="0070C0"/>
                </a:solidFill>
              </a:rPr>
              <a:t>initialized</a:t>
            </a:r>
            <a:r>
              <a:rPr lang="en-US" sz="2000" dirty="0"/>
              <a:t> vs. vertices </a:t>
            </a:r>
            <a:r>
              <a:rPr lang="en-US" sz="2000" dirty="0">
                <a:solidFill>
                  <a:srgbClr val="0070C0"/>
                </a:solidFill>
              </a:rPr>
              <a:t>traversed</a:t>
            </a:r>
            <a:r>
              <a:rPr lang="en-US" sz="2000" dirty="0"/>
              <a:t> in the </a:t>
            </a:r>
            <a:r>
              <a:rPr lang="en-US" sz="2000" dirty="0" err="1">
                <a:solidFill>
                  <a:srgbClr val="FF0000"/>
                </a:solidFill>
              </a:rPr>
              <a:t>init</a:t>
            </a:r>
            <a:r>
              <a:rPr lang="en-US" sz="2000" dirty="0"/>
              <a:t> kernel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D8A53B53-7FB6-F2D1-535C-7CE7817DCFE6}"/>
              </a:ext>
            </a:extLst>
          </p:cNvPr>
          <p:cNvSpPr/>
          <p:nvPr/>
        </p:nvSpPr>
        <p:spPr bwMode="auto">
          <a:xfrm rot="16200000">
            <a:off x="3530049" y="4589592"/>
            <a:ext cx="89249" cy="2531685"/>
          </a:xfrm>
          <a:prstGeom prst="leftBracke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A4D0F2C5-13FE-574B-B721-E1BD12325A35}"/>
              </a:ext>
            </a:extLst>
          </p:cNvPr>
          <p:cNvCxnSpPr>
            <a:cxnSpLocks/>
            <a:stCxn id="10" idx="1"/>
            <a:endCxn id="24" idx="2"/>
          </p:cNvCxnSpPr>
          <p:nvPr/>
        </p:nvCxnSpPr>
        <p:spPr bwMode="auto">
          <a:xfrm rot="5400000" flipH="1" flipV="1">
            <a:off x="5056445" y="3913299"/>
            <a:ext cx="504988" cy="3468531"/>
          </a:xfrm>
          <a:prstGeom prst="curvedConnector3">
            <a:avLst>
              <a:gd name="adj1" fmla="val -44296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diamond" w="sm" len="sm"/>
            <a:tailEnd type="diamond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03EB0B5-91C3-2052-8F2B-84CA80193AE9}"/>
              </a:ext>
            </a:extLst>
          </p:cNvPr>
          <p:cNvSpPr/>
          <p:nvPr/>
        </p:nvSpPr>
        <p:spPr bwMode="auto">
          <a:xfrm>
            <a:off x="5166140" y="4743387"/>
            <a:ext cx="3754129" cy="65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B8484D-099D-D022-B467-2874A955569C}"/>
              </a:ext>
            </a:extLst>
          </p:cNvPr>
          <p:cNvSpPr txBox="1"/>
          <p:nvPr/>
        </p:nvSpPr>
        <p:spPr>
          <a:xfrm>
            <a:off x="5218199" y="4741354"/>
            <a:ext cx="370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The number of vertices initialized must be </a:t>
            </a:r>
            <a:r>
              <a:rPr lang="en-US" sz="1600" dirty="0">
                <a:solidFill>
                  <a:srgbClr val="0070C0"/>
                </a:solidFill>
              </a:rPr>
              <a:t>equal</a:t>
            </a:r>
            <a:r>
              <a:rPr lang="en-US" sz="1600" dirty="0"/>
              <a:t> to the total number of vertices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96FA3F-93BF-D7A8-53D5-264648F1C4DD}"/>
              </a:ext>
            </a:extLst>
          </p:cNvPr>
          <p:cNvSpPr/>
          <p:nvPr/>
        </p:nvSpPr>
        <p:spPr bwMode="auto">
          <a:xfrm>
            <a:off x="3759200" y="2033634"/>
            <a:ext cx="2879344" cy="223301"/>
          </a:xfrm>
          <a:prstGeom prst="roundRect">
            <a:avLst/>
          </a:prstGeom>
          <a:solidFill>
            <a:srgbClr val="0070C0">
              <a:alpha val="16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B8A619-AA73-DC3F-8593-1D76B0A712EF}"/>
              </a:ext>
            </a:extLst>
          </p:cNvPr>
          <p:cNvSpPr/>
          <p:nvPr/>
        </p:nvSpPr>
        <p:spPr bwMode="auto">
          <a:xfrm>
            <a:off x="3759199" y="2286127"/>
            <a:ext cx="2879344" cy="223301"/>
          </a:xfrm>
          <a:prstGeom prst="roundRect">
            <a:avLst/>
          </a:prstGeom>
          <a:solidFill>
            <a:srgbClr val="0070C0">
              <a:alpha val="16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73896E60-64EE-D0EB-662A-7E1D3F2C2194}"/>
              </a:ext>
            </a:extLst>
          </p:cNvPr>
          <p:cNvSpPr/>
          <p:nvPr/>
        </p:nvSpPr>
        <p:spPr bwMode="auto">
          <a:xfrm>
            <a:off x="3602806" y="2116207"/>
            <a:ext cx="156393" cy="298917"/>
          </a:xfrm>
          <a:prstGeom prst="leftBracke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0F0E774D-5B9C-CA8D-C52D-D5ED36FB3E15}"/>
              </a:ext>
            </a:extLst>
          </p:cNvPr>
          <p:cNvSpPr/>
          <p:nvPr/>
        </p:nvSpPr>
        <p:spPr bwMode="auto">
          <a:xfrm>
            <a:off x="1183406" y="836024"/>
            <a:ext cx="6052970" cy="749363"/>
          </a:xfrm>
          <a:prstGeom prst="wedgeRoundRectCallout">
            <a:avLst>
              <a:gd name="adj1" fmla="val -10052"/>
              <a:gd name="adj2" fmla="val 122918"/>
              <a:gd name="adj3" fmla="val 16667"/>
            </a:avLst>
          </a:prstGeom>
          <a:solidFill>
            <a:schemeClr val="accent6">
              <a:lumMod val="20000"/>
              <a:lumOff val="80000"/>
              <a:alpha val="8888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3E074-10E9-C9E7-ECB0-FD1534823E57}"/>
              </a:ext>
            </a:extLst>
          </p:cNvPr>
          <p:cNvSpPr txBox="1"/>
          <p:nvPr/>
        </p:nvSpPr>
        <p:spPr>
          <a:xfrm>
            <a:off x="1283336" y="874459"/>
            <a:ext cx="595304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Vertices traversed close to the number of vertices initialized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Indicates single neighbor scanned for every vertex initialized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19CBECC-70A9-3C71-4DDE-4B9D8B9F1AF7}"/>
              </a:ext>
            </a:extLst>
          </p:cNvPr>
          <p:cNvSpPr/>
          <p:nvPr/>
        </p:nvSpPr>
        <p:spPr bwMode="auto">
          <a:xfrm>
            <a:off x="3778527" y="3197711"/>
            <a:ext cx="2879344" cy="223301"/>
          </a:xfrm>
          <a:prstGeom prst="roundRect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81C0C2-98CD-3066-2FB1-4B0CD26555B4}"/>
              </a:ext>
            </a:extLst>
          </p:cNvPr>
          <p:cNvSpPr/>
          <p:nvPr/>
        </p:nvSpPr>
        <p:spPr bwMode="auto">
          <a:xfrm>
            <a:off x="3778527" y="3674855"/>
            <a:ext cx="2879344" cy="223301"/>
          </a:xfrm>
          <a:prstGeom prst="roundRect">
            <a:avLst/>
          </a:prstGeom>
          <a:solidFill>
            <a:srgbClr val="FF0000">
              <a:alpha val="16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C7D07AEE-13FC-E489-1BF6-A1189A8C2692}"/>
              </a:ext>
            </a:extLst>
          </p:cNvPr>
          <p:cNvSpPr/>
          <p:nvPr/>
        </p:nvSpPr>
        <p:spPr bwMode="auto">
          <a:xfrm rot="10800000">
            <a:off x="6668721" y="3308556"/>
            <a:ext cx="143256" cy="501778"/>
          </a:xfrm>
          <a:prstGeom prst="leftBracke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FB84262-862C-B81C-709A-6263CD275E3B}"/>
              </a:ext>
            </a:extLst>
          </p:cNvPr>
          <p:cNvSpPr/>
          <p:nvPr/>
        </p:nvSpPr>
        <p:spPr bwMode="auto">
          <a:xfrm>
            <a:off x="6811977" y="1740150"/>
            <a:ext cx="2108292" cy="1083272"/>
          </a:xfrm>
          <a:prstGeom prst="wedgeRoundRectCallout">
            <a:avLst>
              <a:gd name="adj1" fmla="val -49558"/>
              <a:gd name="adj2" fmla="val 96718"/>
              <a:gd name="adj3" fmla="val 16667"/>
            </a:avLst>
          </a:prstGeom>
          <a:solidFill>
            <a:schemeClr val="accent6">
              <a:lumMod val="20000"/>
              <a:lumOff val="80000"/>
              <a:alpha val="8888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FB172-A6CA-5029-A525-F62C120D1564}"/>
              </a:ext>
            </a:extLst>
          </p:cNvPr>
          <p:cNvSpPr txBox="1"/>
          <p:nvPr/>
        </p:nvSpPr>
        <p:spPr>
          <a:xfrm>
            <a:off x="6811977" y="1829262"/>
            <a:ext cx="210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Lot more traversals observed for some inputs</a:t>
            </a:r>
          </a:p>
        </p:txBody>
      </p:sp>
    </p:spTree>
    <p:extLst>
      <p:ext uri="{BB962C8B-B14F-4D97-AF65-F5344CB8AC3E}">
        <p14:creationId xmlns:p14="http://schemas.microsoft.com/office/powerpoint/2010/main" val="755908118"/>
      </p:ext>
    </p:extLst>
  </p:cSld>
  <p:clrMapOvr>
    <a:masterClrMapping/>
  </p:clrMapOvr>
  <p:transition advTm="134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30" grpId="0"/>
      <p:bldP spid="6" grpId="0" animBg="1"/>
      <p:bldP spid="9" grpId="0" animBg="1"/>
      <p:bldP spid="11" grpId="0" animBg="1"/>
      <p:bldP spid="13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BFFA6-45FA-1348-6FE1-870348836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CA42-A59F-582A-29C2-8F7FB9FE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 Code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D492E-57E5-7142-EB42-FD9A4BDD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613EDC-52A8-D49C-45EA-9EA8ED5B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5E458-3830-CCBB-0C73-B909FAB4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211712"/>
            <a:ext cx="8229600" cy="44345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/>
              <a:t>Vertex labels initialized as follows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Assign vertex’s label to ID of first neighbor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If vertex ID &lt; label, update label to vertex ID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Noticeable speedup on some graphs 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Init kernel is already fast for other inputs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A4D09-1E82-106B-FCCF-63A0720F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78" y="4070762"/>
            <a:ext cx="2827713" cy="1599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1113A-21D4-3DB8-7A40-989BE75D78B0}"/>
              </a:ext>
            </a:extLst>
          </p:cNvPr>
          <p:cNvSpPr txBox="1"/>
          <p:nvPr/>
        </p:nvSpPr>
        <p:spPr>
          <a:xfrm>
            <a:off x="4237025" y="4601141"/>
            <a:ext cx="4562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Inputs with notable speedups after optimization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09EA20-E31C-7DA5-1601-19EF10A475CC}"/>
              </a:ext>
            </a:extLst>
          </p:cNvPr>
          <p:cNvSpPr/>
          <p:nvPr/>
        </p:nvSpPr>
        <p:spPr bwMode="auto">
          <a:xfrm>
            <a:off x="3420866" y="4896448"/>
            <a:ext cx="638169" cy="186996"/>
          </a:xfrm>
          <a:prstGeom prst="roundRect">
            <a:avLst/>
          </a:prstGeom>
          <a:solidFill>
            <a:srgbClr val="92D050">
              <a:alpha val="13473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A8C9DB-F043-BA75-D15A-C4C690EDB0EC}"/>
              </a:ext>
            </a:extLst>
          </p:cNvPr>
          <p:cNvSpPr/>
          <p:nvPr/>
        </p:nvSpPr>
        <p:spPr bwMode="auto">
          <a:xfrm>
            <a:off x="3420866" y="5143489"/>
            <a:ext cx="638169" cy="186996"/>
          </a:xfrm>
          <a:prstGeom prst="roundRect">
            <a:avLst/>
          </a:prstGeom>
          <a:solidFill>
            <a:srgbClr val="92D050">
              <a:alpha val="13473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54853"/>
      </p:ext>
    </p:extLst>
  </p:cSld>
  <p:clrMapOvr>
    <a:masterClrMapping/>
  </p:clrMapOvr>
  <p:transition advTm="134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dirty="0">
                <a:solidFill>
                  <a:srgbClr val="0070C0"/>
                </a:solidFill>
              </a:rPr>
              <a:t>Maximal Independent Set (MIS)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M. Burtscher, S. Devale, S. Azimi, J. Jaiganesh, and E. Powers. "A High-Quality and Fast Maximal Independent Set Implementation for GPUs."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ACM Transactions on Parallel Computing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Vol. 5, No. 2, Article 8. 2018.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A809F08-C81B-1C20-BAC3-018663979586}"/>
              </a:ext>
            </a:extLst>
          </p:cNvPr>
          <p:cNvSpPr txBox="1">
            <a:spLocks/>
          </p:cNvSpPr>
          <p:nvPr/>
        </p:nvSpPr>
        <p:spPr bwMode="auto">
          <a:xfrm>
            <a:off x="455613" y="5969000"/>
            <a:ext cx="632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rgbClr val="1C1C1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713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7688"/>
            <a:ext cx="9144000" cy="639762"/>
          </a:xfrm>
        </p:spPr>
        <p:txBody>
          <a:bodyPr lIns="91440"/>
          <a:lstStyle/>
          <a:p>
            <a:pPr algn="ctr"/>
            <a:r>
              <a:rPr lang="en-US" dirty="0"/>
              <a:t>ECL-MIS Permutation-Selection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494" y="1323975"/>
            <a:ext cx="8252506" cy="4479925"/>
          </a:xfrm>
        </p:spPr>
        <p:txBody>
          <a:bodyPr/>
          <a:lstStyle/>
          <a:p>
            <a:pPr lvl="4">
              <a:spcBef>
                <a:spcPts val="600"/>
              </a:spcBef>
            </a:pP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3200" dirty="0"/>
              <a:t>Initialization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Assign </a:t>
            </a:r>
            <a:r>
              <a:rPr lang="en-US" sz="2800" dirty="0">
                <a:solidFill>
                  <a:srgbClr val="FF0000"/>
                </a:solidFill>
              </a:rPr>
              <a:t>priorities</a:t>
            </a:r>
            <a:r>
              <a:rPr lang="en-US" sz="2800" dirty="0"/>
              <a:t> based on </a:t>
            </a:r>
            <a:r>
              <a:rPr lang="en-US" sz="2800" dirty="0">
                <a:solidFill>
                  <a:srgbClr val="0070C0"/>
                </a:solidFill>
              </a:rPr>
              <a:t>degree</a:t>
            </a:r>
            <a:r>
              <a:rPr lang="en-US" sz="2800" dirty="0"/>
              <a:t> 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Nodes with the same degree use tie breaker</a:t>
            </a:r>
          </a:p>
          <a:p>
            <a:pPr lvl="8">
              <a:spcBef>
                <a:spcPts val="600"/>
              </a:spcBef>
            </a:pP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3200" dirty="0"/>
              <a:t>Selection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</a:rPr>
              <a:t>Add</a:t>
            </a:r>
            <a:r>
              <a:rPr lang="en-US" sz="2800" dirty="0"/>
              <a:t> vertices with highest </a:t>
            </a:r>
            <a:r>
              <a:rPr lang="en-US" sz="2800" dirty="0">
                <a:solidFill>
                  <a:srgbClr val="FF0000"/>
                </a:solidFill>
              </a:rPr>
              <a:t>local</a:t>
            </a:r>
            <a:r>
              <a:rPr lang="en-US" sz="2800" dirty="0"/>
              <a:t> priority to set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</a:rPr>
              <a:t>Remove</a:t>
            </a:r>
            <a:r>
              <a:rPr lang="en-US" sz="2800" dirty="0"/>
              <a:t> their neighbors from consideration</a:t>
            </a:r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0112BF-366D-68A1-A495-3815C010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6267"/>
      </p:ext>
    </p:extLst>
  </p:cSld>
  <p:clrMapOvr>
    <a:masterClrMapping/>
  </p:clrMapOvr>
  <p:transition advTm="1127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864CB-B0F3-1F03-6FFD-790C94638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FF3E-17BC-67F4-EC4C-D80D4710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7688"/>
            <a:ext cx="9144000" cy="639762"/>
          </a:xfrm>
        </p:spPr>
        <p:txBody>
          <a:bodyPr lIns="91440"/>
          <a:lstStyle/>
          <a:p>
            <a:pPr algn="ctr"/>
            <a:r>
              <a:rPr lang="en-US" dirty="0"/>
              <a:t>ECL-MIS Permutation-Selection Algorithm</a:t>
            </a:r>
          </a:p>
        </p:txBody>
      </p:sp>
      <p:sp>
        <p:nvSpPr>
          <p:cNvPr id="134" name="Slide Number Placeholder 133">
            <a:extLst>
              <a:ext uri="{FF2B5EF4-FFF2-40B4-BE49-F238E27FC236}">
                <a16:creationId xmlns:a16="http://schemas.microsoft.com/office/drawing/2014/main" id="{11E8F627-22A4-4599-342E-BB4F9BBD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4AB40-4931-4419-FC5F-5BBB7E9A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8" r="2165" b="15267"/>
          <a:stretch>
            <a:fillRect/>
          </a:stretch>
        </p:blipFill>
        <p:spPr>
          <a:xfrm>
            <a:off x="1" y="1709115"/>
            <a:ext cx="9144000" cy="1764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BC594-7BF8-2869-9162-058680363980}"/>
              </a:ext>
            </a:extLst>
          </p:cNvPr>
          <p:cNvSpPr txBox="1"/>
          <p:nvPr/>
        </p:nvSpPr>
        <p:spPr>
          <a:xfrm>
            <a:off x="495870" y="3682347"/>
            <a:ext cx="1631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Compute priorities </a:t>
            </a:r>
            <a:r>
              <a:rPr lang="en-US" sz="2000" dirty="0"/>
              <a:t>based on 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A81D3-C64D-05F3-22BE-32051645341D}"/>
              </a:ext>
            </a:extLst>
          </p:cNvPr>
          <p:cNvSpPr txBox="1"/>
          <p:nvPr/>
        </p:nvSpPr>
        <p:spPr>
          <a:xfrm>
            <a:off x="2674969" y="3694124"/>
            <a:ext cx="1487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Randomize</a:t>
            </a:r>
            <a:r>
              <a:rPr lang="en-US" sz="2000" dirty="0"/>
              <a:t> within degree (i.e., apply tie breaker)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7FFB3-061A-36C4-8583-6F4DDE046566}"/>
              </a:ext>
            </a:extLst>
          </p:cNvPr>
          <p:cNvSpPr txBox="1"/>
          <p:nvPr/>
        </p:nvSpPr>
        <p:spPr>
          <a:xfrm>
            <a:off x="4810270" y="3682347"/>
            <a:ext cx="21028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Select</a:t>
            </a:r>
            <a:r>
              <a:rPr lang="en-US" sz="2000" dirty="0"/>
              <a:t> vertices with locally maximal priority</a:t>
            </a: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Remove</a:t>
            </a:r>
            <a:r>
              <a:rPr lang="en-US" sz="2000" dirty="0"/>
              <a:t> their neighbors (grayed out)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117B1-1E5B-9AA6-8BDE-78761A715460}"/>
              </a:ext>
            </a:extLst>
          </p:cNvPr>
          <p:cNvSpPr txBox="1"/>
          <p:nvPr/>
        </p:nvSpPr>
        <p:spPr>
          <a:xfrm>
            <a:off x="7209085" y="3682347"/>
            <a:ext cx="1847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Repeat</a:t>
            </a:r>
            <a:r>
              <a:rPr lang="en-US" sz="2000" dirty="0"/>
              <a:t> using same priorities until no more vertices remain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5FF58-22C7-B117-60FF-692CD977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123"/>
      </p:ext>
    </p:extLst>
  </p:cSld>
  <p:clrMapOvr>
    <a:masterClrMapping/>
  </p:clrMapOvr>
  <p:transition advTm="1127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EB1A-335A-2F47-DFF5-57E53A6A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AE557AC-07D0-DFCB-7844-5CDAA82CD84C}"/>
              </a:ext>
            </a:extLst>
          </p:cNvPr>
          <p:cNvSpPr/>
          <p:nvPr/>
        </p:nvSpPr>
        <p:spPr bwMode="auto">
          <a:xfrm>
            <a:off x="5417161" y="1637392"/>
            <a:ext cx="3148869" cy="4001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C69A7-FB9C-7BE6-3EE8-448C3189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ECL-MIS Profiling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1A651-65B6-9F54-8F33-02A06E8B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5F1874-B460-EF72-B623-A943B368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94E51-D062-2BD3-5DB3-47394321D6F0}"/>
              </a:ext>
            </a:extLst>
          </p:cNvPr>
          <p:cNvSpPr txBox="1"/>
          <p:nvPr/>
        </p:nvSpPr>
        <p:spPr>
          <a:xfrm>
            <a:off x="245506" y="1170297"/>
            <a:ext cx="873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Per thread </a:t>
            </a:r>
            <a:r>
              <a:rPr lang="en-US" sz="2000" dirty="0">
                <a:solidFill>
                  <a:srgbClr val="0070C0"/>
                </a:solidFill>
              </a:rPr>
              <a:t>statistics of counters of the main computation kernel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8D558-5DFA-A8CA-161B-4CA3EA82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31813"/>
          <a:stretch>
            <a:fillRect/>
          </a:stretch>
        </p:blipFill>
        <p:spPr>
          <a:xfrm>
            <a:off x="245507" y="1605739"/>
            <a:ext cx="5079014" cy="4208223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A858429-8660-6E38-ED24-59A8A1BBB70C}"/>
              </a:ext>
            </a:extLst>
          </p:cNvPr>
          <p:cNvSpPr/>
          <p:nvPr/>
        </p:nvSpPr>
        <p:spPr bwMode="auto">
          <a:xfrm>
            <a:off x="4345179" y="1859855"/>
            <a:ext cx="405727" cy="3910681"/>
          </a:xfrm>
          <a:prstGeom prst="roundRect">
            <a:avLst/>
          </a:prstGeom>
          <a:solidFill>
            <a:srgbClr val="FF8F8C">
              <a:alpha val="7414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B2072C5-EB4B-7B46-B215-EB8670275F20}"/>
              </a:ext>
            </a:extLst>
          </p:cNvPr>
          <p:cNvSpPr/>
          <p:nvPr/>
        </p:nvSpPr>
        <p:spPr bwMode="auto">
          <a:xfrm>
            <a:off x="279437" y="3818074"/>
            <a:ext cx="5002682" cy="199449"/>
          </a:xfrm>
          <a:prstGeom prst="roundRect">
            <a:avLst/>
          </a:prstGeom>
          <a:solidFill>
            <a:srgbClr val="FF8F8C">
              <a:alpha val="1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A441151-368E-82C0-3796-C017087F20D5}"/>
              </a:ext>
            </a:extLst>
          </p:cNvPr>
          <p:cNvSpPr/>
          <p:nvPr/>
        </p:nvSpPr>
        <p:spPr bwMode="auto">
          <a:xfrm>
            <a:off x="279437" y="3153910"/>
            <a:ext cx="5002682" cy="231662"/>
          </a:xfrm>
          <a:prstGeom prst="roundRect">
            <a:avLst/>
          </a:prstGeom>
          <a:solidFill>
            <a:srgbClr val="FF8F8C">
              <a:alpha val="1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ECB338BC-85C0-CD0D-674E-47564565F3AA}"/>
              </a:ext>
            </a:extLst>
          </p:cNvPr>
          <p:cNvSpPr/>
          <p:nvPr/>
        </p:nvSpPr>
        <p:spPr bwMode="auto">
          <a:xfrm>
            <a:off x="5449245" y="4134298"/>
            <a:ext cx="3526322" cy="1437387"/>
          </a:xfrm>
          <a:prstGeom prst="wedgeRoundRectCallout">
            <a:avLst>
              <a:gd name="adj1" fmla="val -51361"/>
              <a:gd name="adj2" fmla="val -87819"/>
              <a:gd name="adj3" fmla="val 16667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B0F10A-9BA2-47FD-B590-551555BF2C3C}"/>
              </a:ext>
            </a:extLst>
          </p:cNvPr>
          <p:cNvSpPr txBox="1"/>
          <p:nvPr/>
        </p:nvSpPr>
        <p:spPr>
          <a:xfrm>
            <a:off x="5511295" y="4134298"/>
            <a:ext cx="345617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Max. is </a:t>
            </a:r>
            <a:r>
              <a:rPr lang="en-US" sz="1600" dirty="0">
                <a:solidFill>
                  <a:srgbClr val="0070C0"/>
                </a:solidFill>
              </a:rPr>
              <a:t>larger</a:t>
            </a:r>
            <a:r>
              <a:rPr lang="en-US" sz="1600" dirty="0"/>
              <a:t> in </a:t>
            </a:r>
            <a:r>
              <a:rPr lang="en-US" sz="1600" dirty="0">
                <a:solidFill>
                  <a:srgbClr val="0070C0"/>
                </a:solidFill>
              </a:rPr>
              <a:t>smaller</a:t>
            </a:r>
            <a:r>
              <a:rPr lang="en-US" sz="1600" dirty="0"/>
              <a:t> graphs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Amount of work per thread is small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Thread loops many times before any progress made by neighbors </a:t>
            </a:r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8861D0CE-65CE-C357-0744-C7A7FC4C7644}"/>
              </a:ext>
            </a:extLst>
          </p:cNvPr>
          <p:cNvSpPr/>
          <p:nvPr/>
        </p:nvSpPr>
        <p:spPr bwMode="auto">
          <a:xfrm>
            <a:off x="5282119" y="3269489"/>
            <a:ext cx="163770" cy="656783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E1538-1B42-5949-A51C-E83B80D19C7D}"/>
              </a:ext>
            </a:extLst>
          </p:cNvPr>
          <p:cNvSpPr txBox="1"/>
          <p:nvPr/>
        </p:nvSpPr>
        <p:spPr>
          <a:xfrm>
            <a:off x="5445889" y="1637392"/>
            <a:ext cx="360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196,608 threads launched</a:t>
            </a:r>
            <a:endParaRPr lang="en-US" sz="2000" dirty="0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3FAA054-C529-F546-4BCA-BD1C677382F7}"/>
              </a:ext>
            </a:extLst>
          </p:cNvPr>
          <p:cNvSpPr/>
          <p:nvPr/>
        </p:nvSpPr>
        <p:spPr bwMode="auto">
          <a:xfrm>
            <a:off x="5464053" y="2276253"/>
            <a:ext cx="3418674" cy="927100"/>
          </a:xfrm>
          <a:prstGeom prst="wedgeRoundRectCallout">
            <a:avLst>
              <a:gd name="adj1" fmla="val -71367"/>
              <a:gd name="adj2" fmla="val 20214"/>
              <a:gd name="adj3" fmla="val 16667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8A697-8A93-E3C4-D177-5FB6A3D6CAC6}"/>
              </a:ext>
            </a:extLst>
          </p:cNvPr>
          <p:cNvSpPr txBox="1"/>
          <p:nvPr/>
        </p:nvSpPr>
        <p:spPr>
          <a:xfrm>
            <a:off x="5637629" y="2322913"/>
            <a:ext cx="3197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0070C0"/>
                </a:solidFill>
              </a:rPr>
              <a:t>Small: </a:t>
            </a:r>
            <a:r>
              <a:rPr lang="en-US" sz="1600" dirty="0"/>
              <a:t>most decisions are locally made based on neighboring vertices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28197126"/>
      </p:ext>
    </p:extLst>
  </p:cSld>
  <p:clrMapOvr>
    <a:masterClrMapping/>
  </p:clrMapOvr>
  <p:transition advTm="134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7" grpId="0" animBg="1"/>
      <p:bldP spid="22" grpId="0" animBg="1"/>
      <p:bldP spid="25" grpId="0"/>
      <p:bldP spid="36" grpId="0" animBg="1"/>
      <p:bldP spid="14" grpId="0" animBg="1"/>
      <p:bldP spid="14" grpId="1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2392-D2A2-3A34-3E2C-6A850A059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8FF4-391B-DE78-5487-232D09E7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Results – Multiple Runs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10BCF-7506-7FC7-A269-B1717F72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2FB65C-42FC-0A84-91EA-47CAABF2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545632-FDEF-5740-30B3-0BE389A0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9" y="1356199"/>
            <a:ext cx="4655117" cy="414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CEF30-B1E3-0BBC-7DCC-239565954709}"/>
              </a:ext>
            </a:extLst>
          </p:cNvPr>
          <p:cNvSpPr txBox="1"/>
          <p:nvPr/>
        </p:nvSpPr>
        <p:spPr>
          <a:xfrm>
            <a:off x="4889536" y="1268562"/>
            <a:ext cx="41758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/>
              <a:t>ECL-MIS is </a:t>
            </a:r>
            <a:r>
              <a:rPr lang="en-US" sz="2400" dirty="0">
                <a:solidFill>
                  <a:srgbClr val="FF0000"/>
                </a:solidFill>
              </a:rPr>
              <a:t>asynchronous</a:t>
            </a:r>
            <a:r>
              <a:rPr lang="en-US" sz="2400" dirty="0"/>
              <a:t> 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100" dirty="0"/>
              <a:t>Exhibits</a:t>
            </a:r>
            <a:r>
              <a:rPr lang="en-US" sz="2100" dirty="0">
                <a:solidFill>
                  <a:srgbClr val="0070C0"/>
                </a:solidFill>
              </a:rPr>
              <a:t> thread-timing</a:t>
            </a:r>
            <a:r>
              <a:rPr lang="en-US" sz="2100" dirty="0"/>
              <a:t> dependent behavior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100" dirty="0">
                <a:solidFill>
                  <a:srgbClr val="0070C0"/>
                </a:solidFill>
              </a:rPr>
              <a:t>Internally</a:t>
            </a:r>
            <a:r>
              <a:rPr lang="en-US" sz="2100" dirty="0"/>
              <a:t> non-deterministic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100" dirty="0"/>
              <a:t>Final result is </a:t>
            </a:r>
            <a:r>
              <a:rPr lang="en-US" sz="2100" dirty="0">
                <a:solidFill>
                  <a:srgbClr val="FF0000"/>
                </a:solidFill>
              </a:rPr>
              <a:t>deterministic</a:t>
            </a:r>
          </a:p>
          <a:p>
            <a:pPr marL="800100" lvl="1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100" dirty="0"/>
              <a:t>Thread statistics can </a:t>
            </a:r>
            <a:r>
              <a:rPr lang="en-US" sz="2100" dirty="0">
                <a:solidFill>
                  <a:srgbClr val="0070C0"/>
                </a:solidFill>
              </a:rPr>
              <a:t>vary between runs</a:t>
            </a:r>
          </a:p>
          <a:p>
            <a:pPr marL="2000250" lvl="4" indent="-17145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en-US" sz="700" dirty="0"/>
          </a:p>
          <a:p>
            <a:pPr marL="342900" indent="-34290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/>
              <a:t>Manual profiling data can </a:t>
            </a:r>
            <a:r>
              <a:rPr lang="en-US" sz="2400" dirty="0">
                <a:solidFill>
                  <a:srgbClr val="0070C0"/>
                </a:solidFill>
              </a:rPr>
              <a:t>vary</a:t>
            </a:r>
            <a:r>
              <a:rPr lang="en-US" sz="2400" dirty="0"/>
              <a:t> for thread-timing-sensitive events</a:t>
            </a:r>
          </a:p>
          <a:p>
            <a:pPr marL="2000250" lvl="4" indent="-171450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en-US" sz="7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ED295F-4B33-827B-D300-5576D3210825}"/>
              </a:ext>
            </a:extLst>
          </p:cNvPr>
          <p:cNvSpPr/>
          <p:nvPr/>
        </p:nvSpPr>
        <p:spPr bwMode="auto">
          <a:xfrm>
            <a:off x="237220" y="3014592"/>
            <a:ext cx="4505093" cy="185854"/>
          </a:xfrm>
          <a:prstGeom prst="roundRect">
            <a:avLst/>
          </a:prstGeom>
          <a:solidFill>
            <a:srgbClr val="FF8F8C">
              <a:alpha val="1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43664C4-22B2-E721-B16C-26ABBAB95C4F}"/>
              </a:ext>
            </a:extLst>
          </p:cNvPr>
          <p:cNvSpPr/>
          <p:nvPr/>
        </p:nvSpPr>
        <p:spPr bwMode="auto">
          <a:xfrm>
            <a:off x="237220" y="3844848"/>
            <a:ext cx="4505093" cy="185854"/>
          </a:xfrm>
          <a:prstGeom prst="roundRect">
            <a:avLst/>
          </a:prstGeom>
          <a:solidFill>
            <a:srgbClr val="FF8F8C">
              <a:alpha val="13819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CA5C3A-A225-A777-BF65-EB944DA10C0B}"/>
              </a:ext>
            </a:extLst>
          </p:cNvPr>
          <p:cNvSpPr/>
          <p:nvPr/>
        </p:nvSpPr>
        <p:spPr bwMode="auto">
          <a:xfrm>
            <a:off x="237220" y="5263931"/>
            <a:ext cx="4505093" cy="185854"/>
          </a:xfrm>
          <a:prstGeom prst="roundRect">
            <a:avLst/>
          </a:prstGeom>
          <a:solidFill>
            <a:srgbClr val="FF8F8C">
              <a:alpha val="1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79926"/>
      </p:ext>
    </p:extLst>
  </p:cSld>
  <p:clrMapOvr>
    <a:masterClrMapping/>
  </p:clrMapOvr>
  <p:transition advTm="13459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AC1F8-50A5-46AE-5A76-F9CB16D91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9484-7F2B-AEBE-3095-AA52482D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6635"/>
            <a:ext cx="8226425" cy="4517266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dirty="0">
                <a:solidFill>
                  <a:srgbClr val="0070C0"/>
                </a:solidFill>
              </a:rPr>
              <a:t>Minimum Spanning Tree (MST)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7AA98-684B-A5C9-7179-09D745B6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38E05A-B037-2E33-5609-532CBC6F502F}"/>
              </a:ext>
            </a:extLst>
          </p:cNvPr>
          <p:cNvSpPr txBox="1">
            <a:spLocks/>
          </p:cNvSpPr>
          <p:nvPr/>
        </p:nvSpPr>
        <p:spPr bwMode="auto">
          <a:xfrm>
            <a:off x="455613" y="4212022"/>
            <a:ext cx="8106084" cy="135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rgbClr val="1C1C1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Fallin, Alex, Andres Gonzalez, Jarim Seo, and Martin Burtscher. "A High-Performance MST Implementation for GPUs." In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Proceedings of the International Conference for High Performance Computing, Networking, Storage and Analysis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2023.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650D38C-403D-C217-B96D-108A922C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570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ECL-MST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301378"/>
            <a:ext cx="8455572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/>
              <a:t>Based on Kruskal’s algorithm</a:t>
            </a:r>
            <a:endParaRPr lang="en-US" sz="3200" dirty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</a:rPr>
              <a:t>Partition</a:t>
            </a:r>
            <a:r>
              <a:rPr lang="en-US" sz="2800" dirty="0"/>
              <a:t> edges into </a:t>
            </a:r>
            <a:r>
              <a:rPr lang="en-US" sz="2800" dirty="0">
                <a:solidFill>
                  <a:srgbClr val="0070C0"/>
                </a:solidFill>
              </a:rPr>
              <a:t>‘light’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‘heavy’</a:t>
            </a:r>
            <a:r>
              <a:rPr lang="en-US" sz="2800" dirty="0"/>
              <a:t> lists (weight)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MST might get built using only the </a:t>
            </a:r>
            <a:r>
              <a:rPr lang="en-US" sz="2400" dirty="0">
                <a:solidFill>
                  <a:srgbClr val="0070C0"/>
                </a:solidFill>
              </a:rPr>
              <a:t>‘light’</a:t>
            </a:r>
            <a:r>
              <a:rPr lang="en-US" sz="2400" dirty="0"/>
              <a:t> edges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Use a </a:t>
            </a:r>
            <a:r>
              <a:rPr lang="en-US" sz="2800" dirty="0">
                <a:solidFill>
                  <a:srgbClr val="FF0000"/>
                </a:solidFill>
              </a:rPr>
              <a:t>weight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threshold</a:t>
            </a:r>
            <a:r>
              <a:rPr lang="en-US" sz="2800" dirty="0"/>
              <a:t> to partition edges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Randomly sample 20 edge weights and sort them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Threshold 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weight at index (4|V|/|E|)*20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Filter</a:t>
            </a:r>
            <a:r>
              <a:rPr lang="en-US" sz="2800" dirty="0"/>
              <a:t> → edges checked for cycles before processing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Filter or partition only when </a:t>
            </a:r>
            <a:r>
              <a:rPr lang="en-US" sz="2400" dirty="0">
                <a:solidFill>
                  <a:srgbClr val="0070C0"/>
                </a:solidFill>
              </a:rPr>
              <a:t>average degree &gt;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50689-A867-E3AA-601B-977CB37A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59964C-9230-FFCC-69FB-97B6C420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Profiling Application-Specific Properties of Irregular Graph Algorithms on GPUs</a:t>
            </a:r>
          </a:p>
        </p:txBody>
      </p:sp>
    </p:spTree>
    <p:extLst>
      <p:ext uri="{BB962C8B-B14F-4D97-AF65-F5344CB8AC3E}">
        <p14:creationId xmlns:p14="http://schemas.microsoft.com/office/powerpoint/2010/main" val="387831964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1EAA7-64F9-854C-61A8-5AD468C2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B7584-CBBF-8439-2D4A-D163485D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7DB10-CD14-E216-E2EB-A38C6A48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EBF272-9318-08AA-37CF-4506C6DA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EB9A-CCD8-1C57-F9FE-3C7DDF10A872}"/>
              </a:ext>
            </a:extLst>
          </p:cNvPr>
          <p:cNvSpPr txBox="1"/>
          <p:nvPr/>
        </p:nvSpPr>
        <p:spPr>
          <a:xfrm>
            <a:off x="455613" y="3674046"/>
            <a:ext cx="8479381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ts val="1200"/>
              </a:spcBef>
              <a:buClr>
                <a:srgbClr val="7B7BD1"/>
              </a:buClr>
              <a:buSzPct val="95000"/>
              <a:buChar char="§"/>
              <a:defRPr sz="3000">
                <a:latin typeface="+mn-lt"/>
              </a:defRPr>
            </a:lvl1pPr>
            <a:lvl2pPr marL="742950" lvl="1" indent="-285750">
              <a:spcBef>
                <a:spcPts val="1200"/>
              </a:spcBef>
              <a:buClr>
                <a:srgbClr val="8282D4"/>
              </a:buClr>
              <a:buSzPct val="90000"/>
              <a:buChar char="§"/>
              <a:defRPr sz="2500">
                <a:solidFill>
                  <a:srgbClr val="0070C0"/>
                </a:solidFill>
                <a:latin typeface="+mn-lt"/>
              </a:defRPr>
            </a:lvl2pPr>
            <a:lvl3pPr marL="1143000" lvl="2" indent="-228600">
              <a:spcBef>
                <a:spcPts val="1200"/>
              </a:spcBef>
              <a:buClr>
                <a:srgbClr val="8A8AD6"/>
              </a:buClr>
              <a:buSzPct val="80000"/>
              <a:buChar char="§"/>
              <a:defRPr sz="2500">
                <a:latin typeface="+mn-lt"/>
              </a:defRPr>
            </a:lvl3pPr>
            <a:lvl4pPr marL="1600200" indent="-228600">
              <a:buClr>
                <a:schemeClr val="accent1"/>
              </a:buClr>
              <a:buSzPct val="70000"/>
              <a:buChar char="§"/>
              <a:defRPr>
                <a:latin typeface="+mn-lt"/>
              </a:defRPr>
            </a:lvl4pPr>
            <a:lvl5pPr marL="2057400" indent="-228600">
              <a:buClr>
                <a:srgbClr val="FF6600"/>
              </a:buClr>
              <a:buSzPct val="60000"/>
              <a:buChar char="§"/>
              <a:defRPr sz="1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200" dirty="0"/>
              <a:t>Per iteration statistics of 3 events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Fraction of threads </a:t>
            </a:r>
            <a:r>
              <a:rPr lang="en-US" sz="2800" dirty="0"/>
              <a:t>assigned</a:t>
            </a:r>
            <a:r>
              <a:rPr lang="en-US" sz="2800" dirty="0">
                <a:solidFill>
                  <a:schemeClr val="tx1"/>
                </a:solidFill>
              </a:rPr>
              <a:t> some task (blue bars)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Percentage of </a:t>
            </a:r>
            <a:r>
              <a:rPr lang="en-US" sz="2800" dirty="0"/>
              <a:t>conflicting</a:t>
            </a:r>
            <a:r>
              <a:rPr lang="en-US" sz="2800" dirty="0">
                <a:solidFill>
                  <a:schemeClr val="tx1"/>
                </a:solidFill>
              </a:rPr>
              <a:t> threads (orange bars)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Fraction of ineffective (failed) </a:t>
            </a:r>
            <a:r>
              <a:rPr lang="en-US" sz="2800" dirty="0"/>
              <a:t>atomics</a:t>
            </a:r>
            <a:r>
              <a:rPr lang="en-US" sz="2800" dirty="0">
                <a:solidFill>
                  <a:schemeClr val="tx1"/>
                </a:solidFill>
              </a:rPr>
              <a:t> (green bars)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787100E-F6FB-87A9-5CE7-A8EDD27051CB}"/>
              </a:ext>
            </a:extLst>
          </p:cNvPr>
          <p:cNvSpPr/>
          <p:nvPr/>
        </p:nvSpPr>
        <p:spPr bwMode="auto">
          <a:xfrm>
            <a:off x="810596" y="1714756"/>
            <a:ext cx="45719" cy="1796679"/>
          </a:xfrm>
          <a:prstGeom prst="leftBrace">
            <a:avLst>
              <a:gd name="adj1" fmla="val 181745"/>
              <a:gd name="adj2" fmla="val 5115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F3ECB-FC3A-D577-D475-B1B67564F003}"/>
              </a:ext>
            </a:extLst>
          </p:cNvPr>
          <p:cNvSpPr txBox="1"/>
          <p:nvPr/>
        </p:nvSpPr>
        <p:spPr>
          <a:xfrm rot="16200000">
            <a:off x="-455969" y="2443033"/>
            <a:ext cx="213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Iterations</a:t>
            </a:r>
            <a:r>
              <a:rPr lang="en-US" sz="1400" dirty="0">
                <a:solidFill>
                  <a:srgbClr val="FF0000"/>
                </a:solidFill>
              </a:rPr>
              <a:t> before </a:t>
            </a:r>
            <a:r>
              <a:rPr lang="en-US" sz="1400" dirty="0"/>
              <a:t>filtering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7A867-0BED-2192-08A8-63B66436215A}"/>
              </a:ext>
            </a:extLst>
          </p:cNvPr>
          <p:cNvSpPr txBox="1"/>
          <p:nvPr/>
        </p:nvSpPr>
        <p:spPr>
          <a:xfrm>
            <a:off x="4449493" y="2972592"/>
            <a:ext cx="396653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>
                <a:solidFill>
                  <a:srgbClr val="0070C0"/>
                </a:solidFill>
              </a:rPr>
              <a:t>Figure: ECL-MST main computation kernel (K1) event counts</a:t>
            </a:r>
          </a:p>
          <a:p>
            <a:pPr>
              <a:buNone/>
            </a:pPr>
            <a:r>
              <a:rPr lang="en-US" sz="1100" dirty="0">
                <a:solidFill>
                  <a:srgbClr val="0070C0"/>
                </a:solidFill>
              </a:rPr>
              <a:t>Input graph: </a:t>
            </a:r>
            <a:r>
              <a:rPr lang="en-US" sz="1100" b="1" dirty="0">
                <a:solidFill>
                  <a:srgbClr val="0070C0"/>
                </a:solidFill>
              </a:rPr>
              <a:t>amazon0601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80D964-3612-DF46-BFA2-767315ECD002}"/>
              </a:ext>
            </a:extLst>
          </p:cNvPr>
          <p:cNvGrpSpPr/>
          <p:nvPr/>
        </p:nvGrpSpPr>
        <p:grpSpPr>
          <a:xfrm>
            <a:off x="903521" y="1641545"/>
            <a:ext cx="7512507" cy="1910752"/>
            <a:chOff x="802673" y="1235105"/>
            <a:chExt cx="7512507" cy="19107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7114FD-C816-7619-D7FB-C785C8074E2F}"/>
                </a:ext>
              </a:extLst>
            </p:cNvPr>
            <p:cNvGrpSpPr/>
            <p:nvPr/>
          </p:nvGrpSpPr>
          <p:grpSpPr>
            <a:xfrm>
              <a:off x="867217" y="1245765"/>
              <a:ext cx="7409566" cy="1838603"/>
              <a:chOff x="1312431" y="1198110"/>
              <a:chExt cx="7409566" cy="183860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31D5FBB-A6E1-38E6-A176-E01FAD7AE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013" t="1751" b="90957"/>
              <a:stretch>
                <a:fillRect/>
              </a:stretch>
            </p:blipFill>
            <p:spPr>
              <a:xfrm>
                <a:off x="1312433" y="1198110"/>
                <a:ext cx="7409564" cy="581087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1C7BFF-7E71-9059-D159-88E873962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013" t="42057" b="42657"/>
              <a:stretch>
                <a:fillRect/>
              </a:stretch>
            </p:blipFill>
            <p:spPr>
              <a:xfrm>
                <a:off x="1312431" y="1818648"/>
                <a:ext cx="7409565" cy="1218065"/>
              </a:xfrm>
              <a:prstGeom prst="rect">
                <a:avLst/>
              </a:prstGeom>
              <a:ln w="3175">
                <a:noFill/>
              </a:ln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35BC73-9680-8851-54F1-81EC6792E324}"/>
                </a:ext>
              </a:extLst>
            </p:cNvPr>
            <p:cNvSpPr/>
            <p:nvPr/>
          </p:nvSpPr>
          <p:spPr bwMode="auto">
            <a:xfrm>
              <a:off x="802673" y="1235105"/>
              <a:ext cx="7512507" cy="1910752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4B14AF-0AE3-60B9-0BED-3A3E88FC21A5}"/>
              </a:ext>
            </a:extLst>
          </p:cNvPr>
          <p:cNvGrpSpPr/>
          <p:nvPr/>
        </p:nvGrpSpPr>
        <p:grpSpPr>
          <a:xfrm>
            <a:off x="1112798" y="2107744"/>
            <a:ext cx="45719" cy="294348"/>
            <a:chOff x="7965201" y="4364651"/>
            <a:chExt cx="30996" cy="1482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A4729B-1A00-F991-C78A-750B081EF74A}"/>
                </a:ext>
              </a:extLst>
            </p:cNvPr>
            <p:cNvSpPr/>
            <p:nvPr/>
          </p:nvSpPr>
          <p:spPr bwMode="auto">
            <a:xfrm>
              <a:off x="7968152" y="4364651"/>
              <a:ext cx="28045" cy="274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8D5345-5E97-6A23-96FD-F8E7344EC7B9}"/>
                </a:ext>
              </a:extLst>
            </p:cNvPr>
            <p:cNvSpPr/>
            <p:nvPr/>
          </p:nvSpPr>
          <p:spPr bwMode="auto">
            <a:xfrm>
              <a:off x="7968152" y="4421802"/>
              <a:ext cx="28045" cy="274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9C5237A-E473-1C7D-DE45-9A65E70A5FDA}"/>
                </a:ext>
              </a:extLst>
            </p:cNvPr>
            <p:cNvSpPr/>
            <p:nvPr/>
          </p:nvSpPr>
          <p:spPr bwMode="auto">
            <a:xfrm>
              <a:off x="7965201" y="4485517"/>
              <a:ext cx="28045" cy="274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235F05-3405-5802-72C4-DE41EBF251FE}"/>
              </a:ext>
            </a:extLst>
          </p:cNvPr>
          <p:cNvSpPr txBox="1"/>
          <p:nvPr/>
        </p:nvSpPr>
        <p:spPr>
          <a:xfrm>
            <a:off x="6124566" y="3213775"/>
            <a:ext cx="271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70C0"/>
                </a:solidFill>
              </a:rPr>
              <a:t>Input graph: </a:t>
            </a:r>
            <a:r>
              <a:rPr lang="en-US" sz="1400" b="1" dirty="0">
                <a:solidFill>
                  <a:srgbClr val="0070C0"/>
                </a:solidFill>
              </a:rPr>
              <a:t>amazon0601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E051C-B7B8-CA05-CE2B-2EA040B411CC}"/>
              </a:ext>
            </a:extLst>
          </p:cNvPr>
          <p:cNvSpPr txBox="1"/>
          <p:nvPr/>
        </p:nvSpPr>
        <p:spPr>
          <a:xfrm>
            <a:off x="810596" y="1199102"/>
            <a:ext cx="78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ECL-MST main computation kernel (K1) event counts</a:t>
            </a:r>
          </a:p>
        </p:txBody>
      </p:sp>
    </p:spTree>
    <p:extLst>
      <p:ext uri="{BB962C8B-B14F-4D97-AF65-F5344CB8AC3E}">
        <p14:creationId xmlns:p14="http://schemas.microsoft.com/office/powerpoint/2010/main" val="3903532560"/>
      </p:ext>
    </p:extLst>
  </p:cSld>
  <p:clrMapOvr>
    <a:masterClrMapping/>
  </p:clrMapOvr>
  <p:transition advTm="13459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Irregular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74150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/>
              <a:t>Programs that have </a:t>
            </a:r>
            <a:r>
              <a:rPr lang="en-US" sz="3200" dirty="0">
                <a:solidFill>
                  <a:srgbClr val="FF0000"/>
                </a:solidFill>
              </a:rPr>
              <a:t>unpredictable </a:t>
            </a:r>
            <a:r>
              <a:rPr lang="en-US" sz="3200" dirty="0">
                <a:solidFill>
                  <a:srgbClr val="0070C0"/>
                </a:solidFill>
              </a:rPr>
              <a:t>control flow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70C0"/>
                </a:solidFill>
              </a:rPr>
              <a:t>memory-access </a:t>
            </a:r>
            <a:r>
              <a:rPr lang="en-US" sz="3200" dirty="0"/>
              <a:t>patterns</a:t>
            </a:r>
          </a:p>
          <a:p>
            <a:pPr lvl="4">
              <a:spcBef>
                <a:spcPts val="600"/>
              </a:spcBef>
            </a:pPr>
            <a:endParaRPr lang="en-US" sz="16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dirty="0"/>
              <a:t>Program execution is </a:t>
            </a:r>
            <a:r>
              <a:rPr lang="en-US" sz="3200" dirty="0">
                <a:solidFill>
                  <a:srgbClr val="FF0000"/>
                </a:solidFill>
              </a:rPr>
              <a:t>input dependent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Program behavior may differ for different inputs and change during execution</a:t>
            </a:r>
          </a:p>
          <a:p>
            <a:pPr lvl="4"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3200" dirty="0"/>
              <a:t>Graph analytics codes are typically irregular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E.g., each vertex can have a different degree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655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2F063-517B-FCD0-A066-B656E13BF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BD1AF5A0-78ED-B461-F11C-500A4651D73D}"/>
              </a:ext>
            </a:extLst>
          </p:cNvPr>
          <p:cNvSpPr txBox="1"/>
          <p:nvPr/>
        </p:nvSpPr>
        <p:spPr>
          <a:xfrm>
            <a:off x="792083" y="1199102"/>
            <a:ext cx="78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ECL-MST main computation kernel (K1) event counts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462614-10A1-0C50-AA7F-9BB2781E4A5F}"/>
              </a:ext>
            </a:extLst>
          </p:cNvPr>
          <p:cNvGrpSpPr/>
          <p:nvPr/>
        </p:nvGrpSpPr>
        <p:grpSpPr>
          <a:xfrm>
            <a:off x="885008" y="1641545"/>
            <a:ext cx="7512507" cy="1910752"/>
            <a:chOff x="802673" y="1235105"/>
            <a:chExt cx="7512507" cy="191075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F97CC33-9919-BB7F-99F8-5A0387264D3D}"/>
                </a:ext>
              </a:extLst>
            </p:cNvPr>
            <p:cNvGrpSpPr/>
            <p:nvPr/>
          </p:nvGrpSpPr>
          <p:grpSpPr>
            <a:xfrm>
              <a:off x="867217" y="1245765"/>
              <a:ext cx="7409566" cy="1838603"/>
              <a:chOff x="1312431" y="1198110"/>
              <a:chExt cx="7409566" cy="183860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6502E56-CED3-1826-B70A-7C93F857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013" t="1751" b="90957"/>
              <a:stretch>
                <a:fillRect/>
              </a:stretch>
            </p:blipFill>
            <p:spPr>
              <a:xfrm>
                <a:off x="1312433" y="1198110"/>
                <a:ext cx="7409564" cy="581087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09CAE26-FA99-CB29-F168-490FBFF4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013" t="42057" b="42657"/>
              <a:stretch>
                <a:fillRect/>
              </a:stretch>
            </p:blipFill>
            <p:spPr>
              <a:xfrm>
                <a:off x="1312431" y="1818648"/>
                <a:ext cx="7409565" cy="1218065"/>
              </a:xfrm>
              <a:prstGeom prst="rect">
                <a:avLst/>
              </a:prstGeom>
              <a:ln w="3175">
                <a:noFill/>
              </a:ln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62E9AF-D67A-885B-360C-D8648EF2C220}"/>
                </a:ext>
              </a:extLst>
            </p:cNvPr>
            <p:cNvSpPr/>
            <p:nvPr/>
          </p:nvSpPr>
          <p:spPr bwMode="auto">
            <a:xfrm>
              <a:off x="802673" y="1235105"/>
              <a:ext cx="7512507" cy="1910752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F6D9F9-D937-FBD6-368A-A312A97B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C2BE8-25B3-82E4-523D-9FFC7358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9034DB-3F46-2208-439E-2452A180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689F3-9CEB-B3E5-43E0-187847B59688}"/>
              </a:ext>
            </a:extLst>
          </p:cNvPr>
          <p:cNvSpPr txBox="1"/>
          <p:nvPr/>
        </p:nvSpPr>
        <p:spPr>
          <a:xfrm>
            <a:off x="455613" y="3674046"/>
            <a:ext cx="8540644" cy="275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buClr>
                <a:srgbClr val="7B7BD1"/>
              </a:buClr>
              <a:buSzPct val="95000"/>
              <a:buChar char="§"/>
              <a:defRPr sz="3200">
                <a:latin typeface="+mn-lt"/>
              </a:defRPr>
            </a:lvl1pPr>
            <a:lvl2pPr marL="742950" lvl="1" indent="-285750">
              <a:spcBef>
                <a:spcPts val="600"/>
              </a:spcBef>
              <a:buClr>
                <a:srgbClr val="8282D4"/>
              </a:buClr>
              <a:buSzPct val="90000"/>
              <a:buChar char="§"/>
              <a:defRPr>
                <a:latin typeface="+mn-lt"/>
              </a:defRPr>
            </a:lvl2pPr>
            <a:lvl3pPr marL="1143000" lvl="2" indent="-228600">
              <a:spcBef>
                <a:spcPts val="1200"/>
              </a:spcBef>
              <a:buClr>
                <a:srgbClr val="8A8AD6"/>
              </a:buClr>
              <a:buSzPct val="80000"/>
              <a:buChar char="§"/>
              <a:defRPr sz="2500">
                <a:latin typeface="+mn-lt"/>
              </a:defRPr>
            </a:lvl3pPr>
            <a:lvl4pPr marL="1600200" indent="-228600">
              <a:buClr>
                <a:schemeClr val="accent1"/>
              </a:buClr>
              <a:buSzPct val="70000"/>
              <a:buChar char="§"/>
              <a:defRPr>
                <a:latin typeface="+mn-lt"/>
              </a:defRPr>
            </a:lvl4pPr>
            <a:lvl5pPr marL="2057400" indent="-228600">
              <a:buClr>
                <a:srgbClr val="FF6600"/>
              </a:buClr>
              <a:buSzPct val="60000"/>
              <a:buChar char="§"/>
              <a:defRPr sz="1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9pPr>
          </a:lstStyle>
          <a:p>
            <a:r>
              <a:rPr lang="en-US" dirty="0"/>
              <a:t>Thread </a:t>
            </a:r>
            <a:r>
              <a:rPr lang="en-US" dirty="0">
                <a:solidFill>
                  <a:srgbClr val="0070C0"/>
                </a:solidFill>
              </a:rPr>
              <a:t>conflicts decrease</a:t>
            </a:r>
            <a:r>
              <a:rPr lang="en-US" dirty="0"/>
              <a:t> as iterations progress</a:t>
            </a:r>
          </a:p>
          <a:p>
            <a:pPr lvl="1"/>
            <a:r>
              <a:rPr lang="en-US" dirty="0"/>
              <a:t>Atomic-operation guards mostly pass initially</a:t>
            </a:r>
          </a:p>
          <a:p>
            <a:pPr lvl="1"/>
            <a:r>
              <a:rPr lang="en-US" dirty="0"/>
              <a:t>Atomic-operation guards mostly fail later 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4572F3-8E0D-14E2-C3AB-47752DD23DE6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9440" y="1911081"/>
            <a:ext cx="36509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381435-C0B4-D2D3-5EB6-0F824084EDB5}"/>
              </a:ext>
            </a:extLst>
          </p:cNvPr>
          <p:cNvCxnSpPr>
            <a:cxnSpLocks/>
          </p:cNvCxnSpPr>
          <p:nvPr/>
        </p:nvCxnSpPr>
        <p:spPr bwMode="auto">
          <a:xfrm flipH="1">
            <a:off x="3516233" y="2580665"/>
            <a:ext cx="369596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4B6AA2-E761-A96E-7D58-21C4A826A27F}"/>
              </a:ext>
            </a:extLst>
          </p:cNvPr>
          <p:cNvCxnSpPr>
            <a:cxnSpLocks/>
          </p:cNvCxnSpPr>
          <p:nvPr/>
        </p:nvCxnSpPr>
        <p:spPr bwMode="auto">
          <a:xfrm flipH="1">
            <a:off x="3078279" y="3213775"/>
            <a:ext cx="374449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E329F097-79C1-616A-34DB-A309A8C55CAD}"/>
              </a:ext>
            </a:extLst>
          </p:cNvPr>
          <p:cNvSpPr/>
          <p:nvPr/>
        </p:nvSpPr>
        <p:spPr bwMode="auto">
          <a:xfrm>
            <a:off x="792083" y="1714756"/>
            <a:ext cx="45719" cy="1796679"/>
          </a:xfrm>
          <a:prstGeom prst="leftBrace">
            <a:avLst>
              <a:gd name="adj1" fmla="val 181745"/>
              <a:gd name="adj2" fmla="val 5115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AB43A9-DD14-1485-5483-287A7072EE03}"/>
              </a:ext>
            </a:extLst>
          </p:cNvPr>
          <p:cNvGrpSpPr/>
          <p:nvPr/>
        </p:nvGrpSpPr>
        <p:grpSpPr>
          <a:xfrm>
            <a:off x="1094285" y="2107744"/>
            <a:ext cx="45719" cy="294348"/>
            <a:chOff x="7965201" y="4364651"/>
            <a:chExt cx="30996" cy="14828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3F5261-2FC6-0F02-AB37-2D71BFACE4D6}"/>
                </a:ext>
              </a:extLst>
            </p:cNvPr>
            <p:cNvSpPr/>
            <p:nvPr/>
          </p:nvSpPr>
          <p:spPr bwMode="auto">
            <a:xfrm>
              <a:off x="7968152" y="4364651"/>
              <a:ext cx="28045" cy="274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676E78-FDD7-465A-9269-9A31A0653918}"/>
                </a:ext>
              </a:extLst>
            </p:cNvPr>
            <p:cNvSpPr/>
            <p:nvPr/>
          </p:nvSpPr>
          <p:spPr bwMode="auto">
            <a:xfrm>
              <a:off x="7968152" y="4421802"/>
              <a:ext cx="28045" cy="274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2CD8CAD-BA1B-4B11-81AD-D98B4FBA18FF}"/>
                </a:ext>
              </a:extLst>
            </p:cNvPr>
            <p:cNvSpPr/>
            <p:nvPr/>
          </p:nvSpPr>
          <p:spPr bwMode="auto">
            <a:xfrm>
              <a:off x="7965201" y="4485517"/>
              <a:ext cx="28045" cy="274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EEFD4F-9EC7-37D6-41BE-DFA89B388783}"/>
              </a:ext>
            </a:extLst>
          </p:cNvPr>
          <p:cNvSpPr txBox="1"/>
          <p:nvPr/>
        </p:nvSpPr>
        <p:spPr>
          <a:xfrm>
            <a:off x="6106053" y="3213775"/>
            <a:ext cx="271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70C0"/>
                </a:solidFill>
              </a:rPr>
              <a:t>Input graph: </a:t>
            </a:r>
            <a:r>
              <a:rPr lang="en-US" sz="1400" b="1" dirty="0">
                <a:solidFill>
                  <a:srgbClr val="0070C0"/>
                </a:solidFill>
              </a:rPr>
              <a:t>amazon0601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0A3E2-0CF9-B4DF-A0D7-9C8756E87B68}"/>
              </a:ext>
            </a:extLst>
          </p:cNvPr>
          <p:cNvSpPr txBox="1"/>
          <p:nvPr/>
        </p:nvSpPr>
        <p:spPr>
          <a:xfrm rot="16200000">
            <a:off x="-455969" y="2443033"/>
            <a:ext cx="213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Iterations</a:t>
            </a:r>
            <a:r>
              <a:rPr lang="en-US" sz="1400" dirty="0">
                <a:solidFill>
                  <a:srgbClr val="FF0000"/>
                </a:solidFill>
              </a:rPr>
              <a:t> before </a:t>
            </a:r>
            <a:r>
              <a:rPr lang="en-US" sz="1400" dirty="0"/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4237948835"/>
      </p:ext>
    </p:extLst>
  </p:cSld>
  <p:clrMapOvr>
    <a:masterClrMapping/>
  </p:clrMapOvr>
  <p:transition advTm="134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E4905-29EA-003B-574F-86CD01BA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AB22-7324-4E65-F9B4-9E4DD9C5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64662-0246-5A33-690C-687E9E70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F76098-E04B-423D-8FF7-C4919F71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C6A02-8AB0-68F7-F2E9-6F68C4B30A24}"/>
              </a:ext>
            </a:extLst>
          </p:cNvPr>
          <p:cNvSpPr txBox="1"/>
          <p:nvPr/>
        </p:nvSpPr>
        <p:spPr>
          <a:xfrm>
            <a:off x="455614" y="3692811"/>
            <a:ext cx="8429970" cy="197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ts val="1200"/>
              </a:spcBef>
              <a:buClr>
                <a:srgbClr val="7B7BD1"/>
              </a:buClr>
              <a:buSzPct val="95000"/>
              <a:buChar char="§"/>
              <a:defRPr sz="3000">
                <a:latin typeface="+mn-lt"/>
              </a:defRPr>
            </a:lvl1pPr>
            <a:lvl2pPr marL="742950" lvl="1" indent="-285750">
              <a:spcBef>
                <a:spcPts val="1200"/>
              </a:spcBef>
              <a:buClr>
                <a:srgbClr val="8282D4"/>
              </a:buClr>
              <a:buSzPct val="90000"/>
              <a:buChar char="§"/>
              <a:defRPr sz="2600">
                <a:latin typeface="+mn-lt"/>
              </a:defRPr>
            </a:lvl2pPr>
            <a:lvl3pPr marL="1143000" lvl="2" indent="-228600">
              <a:spcBef>
                <a:spcPts val="1200"/>
              </a:spcBef>
              <a:buClr>
                <a:srgbClr val="8A8AD6"/>
              </a:buClr>
              <a:buSzPct val="80000"/>
              <a:buChar char="§"/>
              <a:defRPr sz="2500">
                <a:latin typeface="+mn-lt"/>
              </a:defRPr>
            </a:lvl3pPr>
            <a:lvl4pPr marL="1600200" indent="-228600">
              <a:buClr>
                <a:schemeClr val="accent1"/>
              </a:buClr>
              <a:buSzPct val="70000"/>
              <a:buChar char="§"/>
              <a:defRPr>
                <a:latin typeface="+mn-lt"/>
              </a:defRPr>
            </a:lvl4pPr>
            <a:lvl5pPr marL="2057400" indent="-228600">
              <a:buClr>
                <a:srgbClr val="FF6600"/>
              </a:buClr>
              <a:buSzPct val="60000"/>
              <a:buChar char="§"/>
              <a:defRPr sz="1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latin typeface="+mn-lt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Failure rate </a:t>
            </a:r>
            <a:r>
              <a:rPr lang="en-US" sz="3200" dirty="0"/>
              <a:t>of atomics tends to increase</a:t>
            </a:r>
          </a:p>
          <a:p>
            <a:pPr lvl="1"/>
            <a:r>
              <a:rPr lang="en-US" sz="2800" dirty="0"/>
              <a:t>Atomics target fewer locations in later iterations</a:t>
            </a:r>
          </a:p>
          <a:p>
            <a:r>
              <a:rPr lang="en-US" sz="3200" dirty="0"/>
              <a:t>Most threads </a:t>
            </a:r>
            <a:r>
              <a:rPr lang="en-US" sz="3200" dirty="0">
                <a:solidFill>
                  <a:srgbClr val="0070C0"/>
                </a:solidFill>
              </a:rPr>
              <a:t>idle </a:t>
            </a:r>
            <a:r>
              <a:rPr lang="en-US" sz="3200" dirty="0"/>
              <a:t>in later iterations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DD9BC2-249F-A9DA-F1A1-9FA781575C38}"/>
              </a:ext>
            </a:extLst>
          </p:cNvPr>
          <p:cNvSpPr txBox="1"/>
          <p:nvPr/>
        </p:nvSpPr>
        <p:spPr>
          <a:xfrm>
            <a:off x="763391" y="1212186"/>
            <a:ext cx="78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ECL-MST main computation kernel (K1) event counts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995155-A151-3E08-B902-EB0ADEDD32C7}"/>
              </a:ext>
            </a:extLst>
          </p:cNvPr>
          <p:cNvGrpSpPr/>
          <p:nvPr/>
        </p:nvGrpSpPr>
        <p:grpSpPr>
          <a:xfrm>
            <a:off x="856316" y="1654629"/>
            <a:ext cx="7512507" cy="1910752"/>
            <a:chOff x="802673" y="1235105"/>
            <a:chExt cx="7512507" cy="19107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1D9AE34-4B66-0407-A207-74DB113DF69C}"/>
                </a:ext>
              </a:extLst>
            </p:cNvPr>
            <p:cNvGrpSpPr/>
            <p:nvPr/>
          </p:nvGrpSpPr>
          <p:grpSpPr>
            <a:xfrm>
              <a:off x="867217" y="1245765"/>
              <a:ext cx="7409566" cy="1838603"/>
              <a:chOff x="1312431" y="1198110"/>
              <a:chExt cx="7409566" cy="183860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F9992B2-02B5-E410-1D9A-7E5D63D42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013" t="1751" b="90957"/>
              <a:stretch>
                <a:fillRect/>
              </a:stretch>
            </p:blipFill>
            <p:spPr>
              <a:xfrm>
                <a:off x="1312433" y="1198110"/>
                <a:ext cx="7409564" cy="581087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BAD118F-FC69-7C7C-6C9F-AE4238B64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013" t="42057" b="42657"/>
              <a:stretch>
                <a:fillRect/>
              </a:stretch>
            </p:blipFill>
            <p:spPr>
              <a:xfrm>
                <a:off x="1312431" y="1818648"/>
                <a:ext cx="7409565" cy="1218065"/>
              </a:xfrm>
              <a:prstGeom prst="rect">
                <a:avLst/>
              </a:prstGeom>
              <a:ln w="3175">
                <a:noFill/>
              </a:ln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436FD8-6047-E56F-25D1-7F2D4A4DB7F8}"/>
                </a:ext>
              </a:extLst>
            </p:cNvPr>
            <p:cNvSpPr/>
            <p:nvPr/>
          </p:nvSpPr>
          <p:spPr bwMode="auto">
            <a:xfrm>
              <a:off x="802673" y="1235105"/>
              <a:ext cx="7512507" cy="1910752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Left Brace 31">
            <a:extLst>
              <a:ext uri="{FF2B5EF4-FFF2-40B4-BE49-F238E27FC236}">
                <a16:creationId xmlns:a16="http://schemas.microsoft.com/office/drawing/2014/main" id="{F7045858-326E-CB20-3E95-CB3572120B60}"/>
              </a:ext>
            </a:extLst>
          </p:cNvPr>
          <p:cNvSpPr/>
          <p:nvPr/>
        </p:nvSpPr>
        <p:spPr bwMode="auto">
          <a:xfrm>
            <a:off x="763391" y="1727840"/>
            <a:ext cx="45719" cy="1796679"/>
          </a:xfrm>
          <a:prstGeom prst="leftBrace">
            <a:avLst>
              <a:gd name="adj1" fmla="val 181745"/>
              <a:gd name="adj2" fmla="val 5115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6BF0A2-7B61-182A-1D4F-B8B1C90130A5}"/>
              </a:ext>
            </a:extLst>
          </p:cNvPr>
          <p:cNvGrpSpPr/>
          <p:nvPr/>
        </p:nvGrpSpPr>
        <p:grpSpPr>
          <a:xfrm>
            <a:off x="1065593" y="2120828"/>
            <a:ext cx="45719" cy="294348"/>
            <a:chOff x="7965201" y="4364651"/>
            <a:chExt cx="30996" cy="1482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395988-F94F-E3E2-62F8-E10AE6139677}"/>
                </a:ext>
              </a:extLst>
            </p:cNvPr>
            <p:cNvSpPr/>
            <p:nvPr/>
          </p:nvSpPr>
          <p:spPr bwMode="auto">
            <a:xfrm>
              <a:off x="7968152" y="4364651"/>
              <a:ext cx="28045" cy="274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B2C9B68-277B-5DF6-FB51-6979C832DF70}"/>
                </a:ext>
              </a:extLst>
            </p:cNvPr>
            <p:cNvSpPr/>
            <p:nvPr/>
          </p:nvSpPr>
          <p:spPr bwMode="auto">
            <a:xfrm>
              <a:off x="7968152" y="4421802"/>
              <a:ext cx="28045" cy="274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9541D9-9FF3-F0F7-0CE6-CCD683F21012}"/>
                </a:ext>
              </a:extLst>
            </p:cNvPr>
            <p:cNvSpPr/>
            <p:nvPr/>
          </p:nvSpPr>
          <p:spPr bwMode="auto">
            <a:xfrm>
              <a:off x="7965201" y="4485517"/>
              <a:ext cx="28045" cy="2742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02CDED1-27AE-4127-455B-E69270204BCA}"/>
              </a:ext>
            </a:extLst>
          </p:cNvPr>
          <p:cNvSpPr txBox="1"/>
          <p:nvPr/>
        </p:nvSpPr>
        <p:spPr>
          <a:xfrm>
            <a:off x="6077361" y="3226859"/>
            <a:ext cx="271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70C0"/>
                </a:solidFill>
              </a:rPr>
              <a:t>Input graph: </a:t>
            </a:r>
            <a:r>
              <a:rPr lang="en-US" sz="1400" b="1" dirty="0">
                <a:solidFill>
                  <a:srgbClr val="0070C0"/>
                </a:solidFill>
              </a:rPr>
              <a:t>amazon0601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34B4BEB-4C40-BED6-59AE-35FEFF09AF74}"/>
              </a:ext>
            </a:extLst>
          </p:cNvPr>
          <p:cNvSpPr/>
          <p:nvPr/>
        </p:nvSpPr>
        <p:spPr bwMode="auto">
          <a:xfrm>
            <a:off x="1355114" y="2992438"/>
            <a:ext cx="2055377" cy="169933"/>
          </a:xfrm>
          <a:prstGeom prst="roundRect">
            <a:avLst/>
          </a:prstGeom>
          <a:solidFill>
            <a:srgbClr val="FF8F8C">
              <a:alpha val="14031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A7D906A-078F-5FBD-2B1E-B437CC73A305}"/>
              </a:ext>
            </a:extLst>
          </p:cNvPr>
          <p:cNvSpPr/>
          <p:nvPr/>
        </p:nvSpPr>
        <p:spPr bwMode="auto">
          <a:xfrm>
            <a:off x="3785125" y="2337339"/>
            <a:ext cx="2182450" cy="191825"/>
          </a:xfrm>
          <a:prstGeom prst="roundRect">
            <a:avLst/>
          </a:prstGeom>
          <a:solidFill>
            <a:srgbClr val="FF8F8C">
              <a:alpha val="14031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B895C-A578-F7A1-EA29-2DCDB891DF4C}"/>
              </a:ext>
            </a:extLst>
          </p:cNvPr>
          <p:cNvSpPr txBox="1"/>
          <p:nvPr/>
        </p:nvSpPr>
        <p:spPr>
          <a:xfrm rot="16200000">
            <a:off x="-455968" y="2450205"/>
            <a:ext cx="213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Iterations</a:t>
            </a:r>
            <a:r>
              <a:rPr lang="en-US" sz="1400" dirty="0">
                <a:solidFill>
                  <a:srgbClr val="FF0000"/>
                </a:solidFill>
              </a:rPr>
              <a:t> before </a:t>
            </a:r>
            <a:r>
              <a:rPr lang="en-US" sz="1400" dirty="0"/>
              <a:t>filtering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88F2CC-7645-2863-960A-DBF4B3D915BF}"/>
              </a:ext>
            </a:extLst>
          </p:cNvPr>
          <p:cNvCxnSpPr>
            <a:cxnSpLocks/>
          </p:cNvCxnSpPr>
          <p:nvPr/>
        </p:nvCxnSpPr>
        <p:spPr bwMode="auto">
          <a:xfrm flipH="1">
            <a:off x="3983523" y="2082568"/>
            <a:ext cx="369596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B53765-7665-9746-C6F3-A65BED33EC3E}"/>
              </a:ext>
            </a:extLst>
          </p:cNvPr>
          <p:cNvCxnSpPr>
            <a:cxnSpLocks/>
          </p:cNvCxnSpPr>
          <p:nvPr/>
        </p:nvCxnSpPr>
        <p:spPr bwMode="auto">
          <a:xfrm flipH="1">
            <a:off x="5828682" y="2758255"/>
            <a:ext cx="369596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04785884"/>
      </p:ext>
    </p:extLst>
  </p:cSld>
  <p:clrMapOvr>
    <a:masterClrMapping/>
  </p:clrMapOvr>
  <p:transition advTm="134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A69BB-7D49-7EE2-0D63-2B4CC4DE0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D600-F6E8-59A8-83F0-5F4E43CC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 Code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75BA2-571E-3031-F117-06167B4E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2FC149-76D6-82ED-6E6D-C696A118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FD3CF-EA92-AA84-F803-06164CA16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328728"/>
            <a:ext cx="8331549" cy="121804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/>
              <a:t>Analysis: incorrect</a:t>
            </a:r>
            <a:r>
              <a:rPr lang="en-US" sz="3200" dirty="0">
                <a:solidFill>
                  <a:srgbClr val="0070C0"/>
                </a:solidFill>
              </a:rPr>
              <a:t> kernel launch configuration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More thread blocks launched than necessary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4B7B0-C5A6-7112-7735-3B37FBDA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30" y="2688051"/>
            <a:ext cx="5624870" cy="27428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360DEA-FD23-BAB8-3389-28D6EAE78807}"/>
              </a:ext>
            </a:extLst>
          </p:cNvPr>
          <p:cNvSpPr/>
          <p:nvPr/>
        </p:nvSpPr>
        <p:spPr bwMode="auto">
          <a:xfrm>
            <a:off x="6179343" y="3220515"/>
            <a:ext cx="559161" cy="193675"/>
          </a:xfrm>
          <a:prstGeom prst="roundRect">
            <a:avLst/>
          </a:prstGeom>
          <a:solidFill>
            <a:srgbClr val="92D050">
              <a:alpha val="6079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ECABA6C-0A9D-F43C-2D11-3053F78B273C}"/>
              </a:ext>
            </a:extLst>
          </p:cNvPr>
          <p:cNvSpPr/>
          <p:nvPr/>
        </p:nvSpPr>
        <p:spPr bwMode="auto">
          <a:xfrm>
            <a:off x="6179344" y="3462173"/>
            <a:ext cx="559161" cy="193675"/>
          </a:xfrm>
          <a:prstGeom prst="roundRect">
            <a:avLst/>
          </a:prstGeom>
          <a:solidFill>
            <a:srgbClr val="FF8F8C">
              <a:alpha val="11954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F6161AE-9E0B-120C-7F56-658374AB7284}"/>
              </a:ext>
            </a:extLst>
          </p:cNvPr>
          <p:cNvSpPr/>
          <p:nvPr/>
        </p:nvSpPr>
        <p:spPr bwMode="auto">
          <a:xfrm>
            <a:off x="7000221" y="2688051"/>
            <a:ext cx="1973698" cy="830997"/>
          </a:xfrm>
          <a:prstGeom prst="wedgeRoundRectCallout">
            <a:avLst>
              <a:gd name="adj1" fmla="val -63342"/>
              <a:gd name="adj2" fmla="val 606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AFED0-9A61-B231-E2EA-FC56C6F65025}"/>
              </a:ext>
            </a:extLst>
          </p:cNvPr>
          <p:cNvSpPr txBox="1"/>
          <p:nvPr/>
        </p:nvSpPr>
        <p:spPr>
          <a:xfrm>
            <a:off x="7093599" y="2676819"/>
            <a:ext cx="178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None/>
            </a:pPr>
            <a:r>
              <a:rPr lang="en-US" sz="1600" dirty="0"/>
              <a:t>Degraded performance on some inputs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55CF828-2C91-9D4A-B605-851D3D29F842}"/>
              </a:ext>
            </a:extLst>
          </p:cNvPr>
          <p:cNvSpPr/>
          <p:nvPr/>
        </p:nvSpPr>
        <p:spPr bwMode="auto">
          <a:xfrm>
            <a:off x="7000221" y="3765750"/>
            <a:ext cx="1973698" cy="136089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9D591-4C38-1A27-9DDD-DE5188295A66}"/>
              </a:ext>
            </a:extLst>
          </p:cNvPr>
          <p:cNvSpPr txBox="1"/>
          <p:nvPr/>
        </p:nvSpPr>
        <p:spPr>
          <a:xfrm>
            <a:off x="7093600" y="3783736"/>
            <a:ext cx="188032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None/>
            </a:pPr>
            <a:r>
              <a:rPr lang="en-US" sz="1600" dirty="0"/>
              <a:t>Launch config computations more expensive than launching excess threads</a:t>
            </a:r>
          </a:p>
        </p:txBody>
      </p:sp>
    </p:spTree>
    <p:extLst>
      <p:ext uri="{BB962C8B-B14F-4D97-AF65-F5344CB8AC3E}">
        <p14:creationId xmlns:p14="http://schemas.microsoft.com/office/powerpoint/2010/main" val="3746914122"/>
      </p:ext>
    </p:extLst>
  </p:cSld>
  <p:clrMapOvr>
    <a:masterClrMapping/>
  </p:clrMapOvr>
  <p:transition advTm="13459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72D54-CCE5-3E40-F59B-419D6FD2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10BD-AC97-264F-B474-E3E941EA1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dirty="0">
                <a:solidFill>
                  <a:srgbClr val="0070C0"/>
                </a:solidFill>
              </a:rPr>
              <a:t>Strongly Connected Components (SCC)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DBCF9-2725-D465-DF1F-5446A68C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C5B421-D495-165D-7C98-F9A6E5C1DD52}"/>
              </a:ext>
            </a:extLst>
          </p:cNvPr>
          <p:cNvSpPr txBox="1">
            <a:spLocks/>
          </p:cNvSpPr>
          <p:nvPr/>
        </p:nvSpPr>
        <p:spPr bwMode="auto">
          <a:xfrm>
            <a:off x="455612" y="4356376"/>
            <a:ext cx="8133379" cy="12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rgbClr val="1C1C1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Alabandi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W. Sands, G. Biros, and M. Burtscher. "A GPU Algorithm for Detecting Strongly Connected Components." In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Proceedings of the 2023 ACM/IEEE International Conference for High Performance Computing, Networking, Storage, and Analysis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Article 17. 2023.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8F07C3-8A30-6EDB-11F9-C1998623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845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02634D-40FB-2AE4-E92C-7FFE25B2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400" dirty="0"/>
              <a:t>Computes </a:t>
            </a:r>
            <a:r>
              <a:rPr lang="en-US" sz="2400" dirty="0">
                <a:solidFill>
                  <a:srgbClr val="0070C0"/>
                </a:solidFill>
              </a:rPr>
              <a:t>two</a:t>
            </a:r>
            <a:r>
              <a:rPr lang="en-US" sz="2400" dirty="0"/>
              <a:t> signature values </a:t>
            </a:r>
            <a:r>
              <a:rPr lang="en-US" sz="2400" dirty="0">
                <a:solidFill>
                  <a:srgbClr val="0070C0"/>
                </a:solidFill>
              </a:rPr>
              <a:t>v</a:t>
            </a:r>
            <a:r>
              <a:rPr lang="en-US" sz="2400" baseline="-25000" dirty="0">
                <a:solidFill>
                  <a:srgbClr val="0070C0"/>
                </a:solidFill>
              </a:rPr>
              <a:t>in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0070C0"/>
                </a:solidFill>
              </a:rPr>
              <a:t>v</a:t>
            </a:r>
            <a:r>
              <a:rPr lang="en-US" sz="2400" baseline="-25000" dirty="0" err="1">
                <a:solidFill>
                  <a:srgbClr val="0070C0"/>
                </a:solidFill>
              </a:rPr>
              <a:t>out</a:t>
            </a:r>
            <a:r>
              <a:rPr lang="en-US" sz="2400" dirty="0"/>
              <a:t> for each vertex</a:t>
            </a:r>
          </a:p>
          <a:p>
            <a:pPr lvl="1">
              <a:spcBef>
                <a:spcPts val="500"/>
              </a:spcBef>
            </a:pPr>
            <a:r>
              <a:rPr lang="en-US" sz="1800" dirty="0">
                <a:solidFill>
                  <a:srgbClr val="FF0000"/>
                </a:solidFill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</a:rPr>
              <a:t>𝑖𝑛</a:t>
            </a:r>
            <a:r>
              <a:rPr lang="en-US" sz="1800" dirty="0"/>
              <a:t>: max reachable vertex ID on incoming paths</a:t>
            </a:r>
          </a:p>
          <a:p>
            <a:pPr lvl="1">
              <a:spcBef>
                <a:spcPts val="500"/>
              </a:spcBef>
            </a:pPr>
            <a:r>
              <a:rPr lang="en-US" sz="1800" dirty="0">
                <a:solidFill>
                  <a:srgbClr val="FF0000"/>
                </a:solidFill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</a:rPr>
              <a:t>𝑜𝑢𝑡</a:t>
            </a:r>
            <a:r>
              <a:rPr lang="en-US" sz="1800" dirty="0"/>
              <a:t>: max reachable vertex ID on outgoing paths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rgbClr val="0070C0"/>
                </a:solidFill>
              </a:rPr>
              <a:t>Step 1</a:t>
            </a:r>
            <a:r>
              <a:rPr lang="en-US" sz="2400" dirty="0"/>
              <a:t>: signature initialization</a:t>
            </a:r>
          </a:p>
          <a:p>
            <a:pPr lvl="1">
              <a:spcBef>
                <a:spcPts val="500"/>
              </a:spcBef>
            </a:pPr>
            <a:r>
              <a:rPr lang="en-US" sz="1800" dirty="0"/>
              <a:t>Initializes signature values to vertex ID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rgbClr val="0070C0"/>
                </a:solidFill>
              </a:rPr>
              <a:t>Step 2</a:t>
            </a:r>
            <a:r>
              <a:rPr lang="en-US" sz="2400" dirty="0"/>
              <a:t>: maximum-value propagation</a:t>
            </a:r>
          </a:p>
          <a:p>
            <a:pPr lvl="1">
              <a:spcBef>
                <a:spcPts val="500"/>
              </a:spcBef>
            </a:pPr>
            <a:r>
              <a:rPr lang="en-US" sz="1800" dirty="0"/>
              <a:t>Updates signatures until </a:t>
            </a:r>
            <a:r>
              <a:rPr lang="en-US" sz="1800" dirty="0">
                <a:solidFill>
                  <a:srgbClr val="0070C0"/>
                </a:solidFill>
              </a:rPr>
              <a:t>fixed-point</a:t>
            </a:r>
            <a:r>
              <a:rPr lang="en-US" sz="1800" dirty="0"/>
              <a:t> reached</a:t>
            </a:r>
          </a:p>
          <a:p>
            <a:pPr lvl="2">
              <a:spcBef>
                <a:spcPts val="500"/>
              </a:spcBef>
            </a:pP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dirty="0"/>
              <a:t> = max of itself and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baseline="-25000" dirty="0"/>
              <a:t> </a:t>
            </a:r>
            <a:r>
              <a:rPr lang="en-US" sz="1600" dirty="0"/>
              <a:t>of in-neighbors</a:t>
            </a:r>
          </a:p>
          <a:p>
            <a:pPr lvl="2">
              <a:spcBef>
                <a:spcPts val="500"/>
              </a:spcBef>
            </a:pP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600" dirty="0"/>
              <a:t>= max of itself and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600" dirty="0"/>
              <a:t>of out-neighbors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rgbClr val="0070C0"/>
                </a:solidFill>
              </a:rPr>
              <a:t>Step 3</a:t>
            </a:r>
            <a:r>
              <a:rPr lang="en-US" sz="2400" dirty="0"/>
              <a:t>: edge removal</a:t>
            </a:r>
          </a:p>
          <a:p>
            <a:pPr lvl="1">
              <a:spcBef>
                <a:spcPts val="500"/>
              </a:spcBef>
            </a:pPr>
            <a:r>
              <a:rPr lang="en-US" sz="1800" dirty="0"/>
              <a:t>Delete edges between </a:t>
            </a:r>
            <a:r>
              <a:rPr lang="en-US" sz="1800" dirty="0">
                <a:solidFill>
                  <a:srgbClr val="0070C0"/>
                </a:solidFill>
              </a:rPr>
              <a:t>differing signatures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Repeat above steps until every vertex satisfies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𝑖𝑛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/>
              <a:t>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out</a:t>
            </a:r>
            <a:endParaRPr lang="en-US" sz="2400" baseline="-25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ECL-SCC Algorithm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442111-7157-5A7D-D3E1-C360D481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pic>
        <p:nvPicPr>
          <p:cNvPr id="34" name="Picture 33" descr="A diagram of a graph&#10;&#10;AI-generated content may be incorrect.">
            <a:extLst>
              <a:ext uri="{FF2B5EF4-FFF2-40B4-BE49-F238E27FC236}">
                <a16:creationId xmlns:a16="http://schemas.microsoft.com/office/drawing/2014/main" id="{52D36681-4FC5-C57A-2552-E85323CA0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90" y="1734378"/>
            <a:ext cx="3553791" cy="35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9584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39BF3-8DFF-571D-6343-4CB6E5139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58DF-30AB-B19E-4943-B559EC1C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89F5C-EA2D-F426-EBA3-CFA74909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FE4C87-1D73-3EE1-8496-99DE4AF4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90520-8B07-8C1A-D87C-8D81FF441EB9}"/>
              </a:ext>
            </a:extLst>
          </p:cNvPr>
          <p:cNvSpPr txBox="1"/>
          <p:nvPr/>
        </p:nvSpPr>
        <p:spPr>
          <a:xfrm>
            <a:off x="7564530" y="1491426"/>
            <a:ext cx="183852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Graph: </a:t>
            </a:r>
            <a:r>
              <a:rPr lang="en-US" sz="1400" b="1" dirty="0"/>
              <a:t>cold-flow</a:t>
            </a:r>
          </a:p>
          <a:p>
            <a:pPr>
              <a:buNone/>
            </a:pPr>
            <a:r>
              <a:rPr lang="en-US" sz="1400" dirty="0"/>
              <a:t>Nodes: 2,112,512</a:t>
            </a:r>
          </a:p>
          <a:p>
            <a:pPr>
              <a:buNone/>
            </a:pPr>
            <a:r>
              <a:rPr lang="en-US" sz="1400" dirty="0"/>
              <a:t>Edges: 6,295,941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56FCB0-1BF3-9AA0-D3BF-001B4B979351}"/>
              </a:ext>
            </a:extLst>
          </p:cNvPr>
          <p:cNvGrpSpPr/>
          <p:nvPr/>
        </p:nvGrpSpPr>
        <p:grpSpPr>
          <a:xfrm>
            <a:off x="85344" y="1604534"/>
            <a:ext cx="7552910" cy="4261640"/>
            <a:chOff x="0" y="1648476"/>
            <a:chExt cx="7552910" cy="4261640"/>
          </a:xfrm>
        </p:grpSpPr>
        <p:pic>
          <p:nvPicPr>
            <p:cNvPr id="9" name="Picture 8" descr="A blue line graph with numbers&#10;&#10;AI-generated content may be incorrect.">
              <a:extLst>
                <a:ext uri="{FF2B5EF4-FFF2-40B4-BE49-F238E27FC236}">
                  <a16:creationId xmlns:a16="http://schemas.microsoft.com/office/drawing/2014/main" id="{BC1C3581-104B-1D42-EB21-BF3A22B3D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0" t="6045" r="1182" b="1947"/>
            <a:stretch>
              <a:fillRect/>
            </a:stretch>
          </p:blipFill>
          <p:spPr>
            <a:xfrm>
              <a:off x="159838" y="1648476"/>
              <a:ext cx="7393072" cy="426164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05F88D-5AAC-8454-DB31-8AE8EC49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70156"/>
              <a:ext cx="159837" cy="1166812"/>
            </a:xfrm>
            <a:prstGeom prst="rect">
              <a:avLst/>
            </a:prstGeom>
          </p:spPr>
        </p:pic>
      </p:grp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9C035DB-52E7-3F42-3C10-1D862B2E0F43}"/>
              </a:ext>
            </a:extLst>
          </p:cNvPr>
          <p:cNvSpPr/>
          <p:nvPr/>
        </p:nvSpPr>
        <p:spPr bwMode="auto">
          <a:xfrm>
            <a:off x="1267818" y="1646103"/>
            <a:ext cx="4112494" cy="1768938"/>
          </a:xfrm>
          <a:prstGeom prst="wedgeRoundRectCallout">
            <a:avLst>
              <a:gd name="adj1" fmla="val 79967"/>
              <a:gd name="adj2" fmla="val -4402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94DC3-98C6-43A8-46A2-106D338DDA31}"/>
              </a:ext>
            </a:extLst>
          </p:cNvPr>
          <p:cNvSpPr txBox="1"/>
          <p:nvPr/>
        </p:nvSpPr>
        <p:spPr>
          <a:xfrm>
            <a:off x="1392321" y="1599159"/>
            <a:ext cx="4814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1" u="sng" dirty="0"/>
              <a:t>m</a:t>
            </a:r>
            <a:r>
              <a:rPr lang="en-US" sz="1600" u="sng" dirty="0"/>
              <a:t> = </a:t>
            </a:r>
            <a:r>
              <a:rPr lang="en-US" sz="1600" u="sng" dirty="0">
                <a:solidFill>
                  <a:srgbClr val="0070C0"/>
                </a:solidFill>
              </a:rPr>
              <a:t>outer</a:t>
            </a:r>
            <a:r>
              <a:rPr lang="en-US" sz="1600" u="sng" dirty="0"/>
              <a:t> loop counter (Step 1)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Signatures reset to vertex Id</a:t>
            </a:r>
          </a:p>
          <a:p>
            <a:pPr>
              <a:buNone/>
            </a:pPr>
            <a:r>
              <a:rPr lang="en-US" sz="1600" b="1" i="1" u="sng" dirty="0"/>
              <a:t>n</a:t>
            </a:r>
            <a:r>
              <a:rPr lang="en-US" sz="1600" u="sng" dirty="0"/>
              <a:t> = </a:t>
            </a:r>
            <a:r>
              <a:rPr lang="en-US" sz="1600" u="sng" dirty="0">
                <a:solidFill>
                  <a:srgbClr val="0070C0"/>
                </a:solidFill>
              </a:rPr>
              <a:t>inner</a:t>
            </a:r>
            <a:r>
              <a:rPr lang="en-US" sz="1600" u="sng" dirty="0"/>
              <a:t> loop counter (Steps 2 and 3)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Current signature propagation iteration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Max-reachable vertex-ID updates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Thread-block level</a:t>
            </a:r>
            <a:endParaRPr lang="en-US" sz="1600" b="0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2090CBD-84C6-0966-A289-8E49135EDF88}"/>
              </a:ext>
            </a:extLst>
          </p:cNvPr>
          <p:cNvSpPr/>
          <p:nvPr/>
        </p:nvSpPr>
        <p:spPr bwMode="auto">
          <a:xfrm>
            <a:off x="5553718" y="2473939"/>
            <a:ext cx="3421988" cy="2395381"/>
          </a:xfrm>
          <a:prstGeom prst="wedgeRoundRectCallout">
            <a:avLst>
              <a:gd name="adj1" fmla="val -43841"/>
              <a:gd name="adj2" fmla="val 25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F66A2-1CE8-463F-A852-7BFD7A36DA8A}"/>
              </a:ext>
            </a:extLst>
          </p:cNvPr>
          <p:cNvSpPr txBox="1"/>
          <p:nvPr/>
        </p:nvSpPr>
        <p:spPr>
          <a:xfrm>
            <a:off x="5608376" y="2624774"/>
            <a:ext cx="3298475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0070C0"/>
                </a:solidFill>
              </a:rPr>
              <a:t>Block-local</a:t>
            </a:r>
            <a:r>
              <a:rPr lang="en-US" sz="1600" dirty="0"/>
              <a:t> signature propagations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+1 block iteration (n) when one or more of its threads update signature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1600" dirty="0"/>
              <a:t>Updates </a:t>
            </a:r>
            <a:r>
              <a:rPr lang="en-US" sz="1600" dirty="0">
                <a:solidFill>
                  <a:srgbClr val="0070C0"/>
                </a:solidFill>
              </a:rPr>
              <a:t>decrease drastically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Most activity at first update round (</a:t>
            </a:r>
            <a:r>
              <a:rPr lang="en-US" sz="1600" i="1" dirty="0"/>
              <a:t>n</a:t>
            </a:r>
            <a:r>
              <a:rPr lang="en-US" sz="1600" dirty="0"/>
              <a:t>=1) for each new </a:t>
            </a:r>
            <a:r>
              <a:rPr lang="en-US" sz="1600" b="1" i="1" dirty="0"/>
              <a:t>m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5EBCB-718A-5768-B55B-5D71AE1DAA73}"/>
              </a:ext>
            </a:extLst>
          </p:cNvPr>
          <p:cNvSpPr txBox="1"/>
          <p:nvPr/>
        </p:nvSpPr>
        <p:spPr>
          <a:xfrm>
            <a:off x="540957" y="1200360"/>
            <a:ext cx="6849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Block-aggregate signature propagation counts vs. block Id </a:t>
            </a:r>
          </a:p>
        </p:txBody>
      </p:sp>
    </p:spTree>
    <p:extLst>
      <p:ext uri="{BB962C8B-B14F-4D97-AF65-F5344CB8AC3E}">
        <p14:creationId xmlns:p14="http://schemas.microsoft.com/office/powerpoint/2010/main" val="1693299356"/>
      </p:ext>
    </p:extLst>
  </p:cSld>
  <p:clrMapOvr>
    <a:masterClrMapping/>
  </p:clrMapOvr>
  <p:transition advTm="134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FCD80-0D93-4F6F-95CD-D39B3EF36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0529-8D03-B2F8-085E-F846BAF0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 Code Behavior Analysis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797E551-F66D-E9CF-453F-328061A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Signature update by </a:t>
            </a:r>
            <a:r>
              <a:rPr lang="en-US" sz="3200" dirty="0">
                <a:solidFill>
                  <a:srgbClr val="0070C0"/>
                </a:solidFill>
              </a:rPr>
              <a:t>single</a:t>
            </a:r>
            <a:r>
              <a:rPr lang="en-US" sz="3200" dirty="0"/>
              <a:t> thread triggers extra iteration in corresponding thread block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Triggers </a:t>
            </a:r>
            <a:r>
              <a:rPr lang="en-US" sz="2800" dirty="0">
                <a:solidFill>
                  <a:srgbClr val="0070C0"/>
                </a:solidFill>
              </a:rPr>
              <a:t>additional</a:t>
            </a:r>
            <a:r>
              <a:rPr lang="en-US" sz="2800" dirty="0"/>
              <a:t> outer loop iteration</a:t>
            </a:r>
          </a:p>
          <a:p>
            <a:pPr lvl="8"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3200" dirty="0"/>
              <a:t>Smaller block sizes localize these updates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But spread</a:t>
            </a:r>
            <a:r>
              <a:rPr lang="en-US" sz="2800" dirty="0">
                <a:solidFill>
                  <a:srgbClr val="FF0000"/>
                </a:solidFill>
              </a:rPr>
              <a:t> activity</a:t>
            </a:r>
            <a:r>
              <a:rPr lang="en-US" sz="2800" dirty="0"/>
              <a:t> to more blocks → more outer loop iterations</a:t>
            </a:r>
          </a:p>
          <a:p>
            <a:pPr lvl="6">
              <a:spcBef>
                <a:spcPts val="600"/>
              </a:spcBef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/>
              <a:t>→ Performance depends on </a:t>
            </a:r>
            <a:r>
              <a:rPr lang="en-US" sz="3200" dirty="0">
                <a:solidFill>
                  <a:srgbClr val="0070C0"/>
                </a:solidFill>
              </a:rPr>
              <a:t>threads per block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77F0DE-75FF-A1B5-EE31-3709F60A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D2FC0-53ED-A2FF-9845-94B8BAE8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08524"/>
      </p:ext>
    </p:extLst>
  </p:cSld>
  <p:clrMapOvr>
    <a:masterClrMapping/>
  </p:clrMapOvr>
  <p:transition advTm="134599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0074D-AF3D-CE75-D9DA-6587D7BE7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371F-F101-FB91-32B7-80C61373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 Code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0596B-7321-C761-4C50-91534178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5257B9-8008-7F66-8E17-96A78C2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B8CBF-9BD9-BAEF-6B78-D1937393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87" y="1774273"/>
            <a:ext cx="3816842" cy="1818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60BC6-890F-3810-5243-38D134C7B8C7}"/>
              </a:ext>
            </a:extLst>
          </p:cNvPr>
          <p:cNvSpPr txBox="1"/>
          <p:nvPr/>
        </p:nvSpPr>
        <p:spPr>
          <a:xfrm>
            <a:off x="5731161" y="1941220"/>
            <a:ext cx="315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Original block size = </a:t>
            </a:r>
            <a:r>
              <a:rPr lang="en-US" sz="2000" dirty="0">
                <a:solidFill>
                  <a:srgbClr val="FF0000"/>
                </a:solidFill>
              </a:rPr>
              <a:t>512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180DD3-FBF6-35C5-7B28-EA061E274CFA}"/>
              </a:ext>
            </a:extLst>
          </p:cNvPr>
          <p:cNvSpPr/>
          <p:nvPr/>
        </p:nvSpPr>
        <p:spPr bwMode="auto">
          <a:xfrm>
            <a:off x="4367023" y="2003022"/>
            <a:ext cx="394138" cy="1634375"/>
          </a:xfrm>
          <a:prstGeom prst="roundRect">
            <a:avLst/>
          </a:prstGeom>
          <a:solidFill>
            <a:srgbClr val="92D050">
              <a:alpha val="1372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DC82E-A13F-DD95-5126-D7579C20CA46}"/>
              </a:ext>
            </a:extLst>
          </p:cNvPr>
          <p:cNvSpPr txBox="1"/>
          <p:nvPr/>
        </p:nvSpPr>
        <p:spPr>
          <a:xfrm>
            <a:off x="1338067" y="1345680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  Speedups with various block sizes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C1711D2-AF3F-E799-6C45-F3F14980868A}"/>
              </a:ext>
            </a:extLst>
          </p:cNvPr>
          <p:cNvSpPr/>
          <p:nvPr/>
        </p:nvSpPr>
        <p:spPr bwMode="auto">
          <a:xfrm>
            <a:off x="4937743" y="4014689"/>
            <a:ext cx="4133330" cy="1000486"/>
          </a:xfrm>
          <a:prstGeom prst="wedgeRoundRectCallout">
            <a:avLst>
              <a:gd name="adj1" fmla="val -56483"/>
              <a:gd name="adj2" fmla="val -8944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A5F0D-4E0F-574F-BEB0-46AEF8BB69CD}"/>
              </a:ext>
            </a:extLst>
          </p:cNvPr>
          <p:cNvSpPr txBox="1"/>
          <p:nvPr/>
        </p:nvSpPr>
        <p:spPr>
          <a:xfrm>
            <a:off x="4974204" y="4106451"/>
            <a:ext cx="413333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ECL-SCC generally performs better with </a:t>
            </a:r>
            <a:r>
              <a:rPr lang="en-US" sz="1600" dirty="0">
                <a:solidFill>
                  <a:srgbClr val="0070C0"/>
                </a:solidFill>
              </a:rPr>
              <a:t>256</a:t>
            </a:r>
            <a:r>
              <a:rPr lang="en-US" sz="1600" dirty="0"/>
              <a:t> threads-per-block configuration</a:t>
            </a:r>
          </a:p>
          <a:p>
            <a:pPr marL="285750" indent="-285750">
              <a:buClr>
                <a:schemeClr val="tx1"/>
              </a:buClr>
            </a:pPr>
            <a:r>
              <a:rPr lang="en-US" sz="1600" dirty="0"/>
              <a:t>More balanced inner and outer iterations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7E4D54F1-A846-6374-0098-399B24662605}"/>
              </a:ext>
            </a:extLst>
          </p:cNvPr>
          <p:cNvSpPr/>
          <p:nvPr/>
        </p:nvSpPr>
        <p:spPr bwMode="auto">
          <a:xfrm>
            <a:off x="521197" y="4047701"/>
            <a:ext cx="4297906" cy="1499357"/>
          </a:xfrm>
          <a:prstGeom prst="wedgeRoundRectCallout">
            <a:avLst>
              <a:gd name="adj1" fmla="val 20478"/>
              <a:gd name="adj2" fmla="val -840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5C344-F952-8E0A-25F8-C194038BDC4F}"/>
              </a:ext>
            </a:extLst>
          </p:cNvPr>
          <p:cNvSpPr txBox="1"/>
          <p:nvPr/>
        </p:nvSpPr>
        <p:spPr>
          <a:xfrm>
            <a:off x="603374" y="4092351"/>
            <a:ext cx="429790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Too small or too large a block size </a:t>
            </a:r>
            <a:r>
              <a:rPr lang="en-US" sz="1600" dirty="0">
                <a:solidFill>
                  <a:srgbClr val="FF0000"/>
                </a:solidFill>
              </a:rPr>
              <a:t>negatively</a:t>
            </a:r>
            <a:r>
              <a:rPr lang="en-US" sz="1600" dirty="0"/>
              <a:t> affects performance</a:t>
            </a:r>
          </a:p>
          <a:p>
            <a:pPr>
              <a:buNone/>
            </a:pPr>
            <a:r>
              <a:rPr lang="en-US" sz="1600" i="1" u="sng" dirty="0"/>
              <a:t>Too small </a:t>
            </a:r>
            <a:r>
              <a:rPr lang="en-US" sz="1600" dirty="0"/>
              <a:t>→ more outer-loop iterations (</a:t>
            </a:r>
            <a:r>
              <a:rPr lang="en-US" sz="1600" i="1" dirty="0"/>
              <a:t>m</a:t>
            </a:r>
            <a:r>
              <a:rPr lang="en-US" sz="1600" dirty="0"/>
              <a:t>)</a:t>
            </a:r>
          </a:p>
          <a:p>
            <a:pPr>
              <a:buNone/>
            </a:pPr>
            <a:r>
              <a:rPr lang="en-US" sz="1600" i="1" u="sng" dirty="0"/>
              <a:t>Too large </a:t>
            </a:r>
            <a:r>
              <a:rPr lang="en-US" sz="1600" dirty="0"/>
              <a:t>→ more signature-propagation iterations (</a:t>
            </a:r>
            <a:r>
              <a:rPr lang="en-US" sz="1600" i="1" dirty="0"/>
              <a:t>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984429"/>
      </p:ext>
    </p:extLst>
  </p:cSld>
  <p:clrMapOvr>
    <a:masterClrMapping/>
  </p:clrMapOvr>
  <p:transition advTm="134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4622C-0E07-BF8F-6985-9633D739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F911-9318-B2EC-BF61-E70291C3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8BB8-5B9D-62CA-3845-F78587A9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7C7902-781C-A2A5-55CD-66E8D221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7342A-BFB4-7002-54BD-4254A863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289628"/>
            <a:ext cx="8452337" cy="50206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FF0000"/>
                </a:solidFill>
              </a:rPr>
              <a:t>Embedding counters </a:t>
            </a:r>
            <a:r>
              <a:rPr lang="en-US" sz="3200" dirty="0"/>
              <a:t>into source code is a simple but often forgotten approach</a:t>
            </a:r>
            <a:endParaRPr lang="en-US" sz="3200" dirty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</a:rPr>
              <a:t>Complements</a:t>
            </a:r>
            <a:r>
              <a:rPr lang="en-US" sz="2800" dirty="0"/>
              <a:t> standard profilers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Enables </a:t>
            </a:r>
            <a:r>
              <a:rPr lang="en-US" sz="2800" dirty="0">
                <a:solidFill>
                  <a:srgbClr val="0070C0"/>
                </a:solidFill>
              </a:rPr>
              <a:t>application-specific</a:t>
            </a:r>
            <a:r>
              <a:rPr lang="en-US" sz="2800" dirty="0"/>
              <a:t> profiling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Especially important for irregular algorithms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Up to </a:t>
            </a:r>
            <a:r>
              <a:rPr lang="en-US" sz="3200" dirty="0">
                <a:solidFill>
                  <a:srgbClr val="0070C0"/>
                </a:solidFill>
              </a:rPr>
              <a:t>16%</a:t>
            </a:r>
            <a:r>
              <a:rPr lang="en-US" sz="3200" dirty="0"/>
              <a:t> performance improvement form small changes in SOTA irregular GPU codes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3200" dirty="0"/>
              <a:t>Acknowledgments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NSF award #1955367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F3C839-4D90-9F9A-BA99-895031503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76" y="4969789"/>
            <a:ext cx="1284551" cy="79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3BBFF-67B9-AB2E-E938-A7507FD11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797" y="4969789"/>
            <a:ext cx="2718878" cy="7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5470"/>
      </p:ext>
    </p:extLst>
  </p:cSld>
  <p:clrMapOvr>
    <a:masterClrMapping/>
  </p:clrMapOvr>
  <p:transition advTm="13459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97A78-329C-95D2-BCAF-C2EDE2E48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2293-2AC7-00D2-D4EF-31684170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Irregular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3C17-DE80-F0BC-92FC-22DAA5C7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67823" cy="44495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/>
              <a:t>Standard profiling tools provide </a:t>
            </a:r>
            <a:r>
              <a:rPr lang="en-US" sz="3200" dirty="0">
                <a:solidFill>
                  <a:srgbClr val="0070C0"/>
                </a:solidFill>
              </a:rPr>
              <a:t>generic</a:t>
            </a:r>
            <a:r>
              <a:rPr lang="en-US" sz="3200" dirty="0"/>
              <a:t> info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E.g., function and kernel runtimes, memory allocations, stall times, and data transfer rates</a:t>
            </a:r>
          </a:p>
          <a:p>
            <a:pPr lvl="4"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3200" dirty="0"/>
              <a:t>They do not provide </a:t>
            </a:r>
            <a:r>
              <a:rPr lang="en-US" sz="3200" dirty="0">
                <a:solidFill>
                  <a:srgbClr val="FF0000"/>
                </a:solidFill>
              </a:rPr>
              <a:t>application-specific</a:t>
            </a:r>
            <a:r>
              <a:rPr lang="en-US" sz="3200" dirty="0"/>
              <a:t> info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E.g., number of conflicts between threads</a:t>
            </a:r>
          </a:p>
          <a:p>
            <a:pPr lvl="4"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3200" dirty="0"/>
              <a:t>Application-specific events must therefore be </a:t>
            </a:r>
            <a:r>
              <a:rPr lang="en-US" sz="3200" dirty="0">
                <a:solidFill>
                  <a:srgbClr val="0070C0"/>
                </a:solidFill>
              </a:rPr>
              <a:t>manually</a:t>
            </a:r>
            <a:r>
              <a:rPr lang="en-US" sz="3200" dirty="0"/>
              <a:t> profiled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E520B-41C9-0391-BA2C-E868B1B1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2BD36-679C-794D-AB13-8AA791CD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765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8C2B8-A3C3-917D-AFE4-717394B0B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A78D-407C-DB3F-18A3-FEC5AB5E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Manual Profiling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84E9B-CC67-B556-2B6F-44F96974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/>
              <a:t>Study </a:t>
            </a:r>
            <a:r>
              <a:rPr lang="en-US" sz="3200" dirty="0">
                <a:solidFill>
                  <a:srgbClr val="FF0000"/>
                </a:solidFill>
              </a:rPr>
              <a:t>program-specific</a:t>
            </a:r>
            <a:r>
              <a:rPr lang="en-US" sz="3200" dirty="0"/>
              <a:t> behavior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To</a:t>
            </a:r>
            <a:r>
              <a:rPr lang="en-US" sz="2800" dirty="0">
                <a:solidFill>
                  <a:srgbClr val="0070C0"/>
                </a:solidFill>
              </a:rPr>
              <a:t> detect</a:t>
            </a:r>
            <a:r>
              <a:rPr lang="en-US" sz="2800" dirty="0"/>
              <a:t> potential bottlenecks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To</a:t>
            </a:r>
            <a:r>
              <a:rPr lang="en-US" sz="2800" dirty="0">
                <a:solidFill>
                  <a:srgbClr val="0070C0"/>
                </a:solidFill>
              </a:rPr>
              <a:t> validate</a:t>
            </a:r>
            <a:r>
              <a:rPr lang="en-US" sz="2800" dirty="0"/>
              <a:t> key assumptions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To</a:t>
            </a:r>
            <a:r>
              <a:rPr lang="en-US" sz="2800" dirty="0">
                <a:solidFill>
                  <a:srgbClr val="0070C0"/>
                </a:solidFill>
              </a:rPr>
              <a:t> understand</a:t>
            </a:r>
            <a:r>
              <a:rPr lang="en-US" sz="2800" dirty="0"/>
              <a:t> observed behaviors</a:t>
            </a:r>
          </a:p>
          <a:p>
            <a:pPr lvl="4"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3200" dirty="0"/>
              <a:t>Develop application-specific </a:t>
            </a:r>
            <a:r>
              <a:rPr lang="en-US" sz="3200" dirty="0">
                <a:solidFill>
                  <a:srgbClr val="FF0000"/>
                </a:solidFill>
              </a:rPr>
              <a:t>optimizations</a:t>
            </a:r>
          </a:p>
          <a:p>
            <a:pPr lvl="4"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70C0"/>
                </a:solidFill>
              </a:rPr>
              <a:t>Augment</a:t>
            </a:r>
            <a:r>
              <a:rPr lang="en-US" sz="3200" dirty="0"/>
              <a:t> output from standard profilers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0AAB-8F28-DD4E-A825-A93D56C2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A1046-8670-C27F-2011-D99DB012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536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9B603-BD31-08CC-0A58-2AE4C09C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6D3E-7B8C-DF67-F427-2F553691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82989-D7AB-241C-9533-D47B267D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5568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3200" dirty="0"/>
              <a:t>We study </a:t>
            </a:r>
            <a:r>
              <a:rPr lang="en-US" sz="3200" dirty="0">
                <a:solidFill>
                  <a:srgbClr val="0070C0"/>
                </a:solidFill>
              </a:rPr>
              <a:t>5</a:t>
            </a:r>
            <a:r>
              <a:rPr lang="en-US" sz="3200" dirty="0"/>
              <a:t> high-performance graph codes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Connected Components (</a:t>
            </a:r>
            <a:r>
              <a:rPr lang="en-US" sz="2800" dirty="0">
                <a:solidFill>
                  <a:srgbClr val="FF0000"/>
                </a:solidFill>
              </a:rPr>
              <a:t>CC</a:t>
            </a:r>
            <a:r>
              <a:rPr lang="en-US" sz="2800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Graph Coloring (</a:t>
            </a:r>
            <a:r>
              <a:rPr lang="en-US" sz="2800" dirty="0">
                <a:solidFill>
                  <a:srgbClr val="FF0000"/>
                </a:solidFill>
              </a:rPr>
              <a:t>GC</a:t>
            </a:r>
            <a:r>
              <a:rPr lang="en-US" sz="2800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Maximal Independent Set (</a:t>
            </a:r>
            <a:r>
              <a:rPr lang="en-US" sz="2800" dirty="0">
                <a:solidFill>
                  <a:srgbClr val="FF0000"/>
                </a:solidFill>
              </a:rPr>
              <a:t>MIS</a:t>
            </a:r>
            <a:r>
              <a:rPr lang="en-US" sz="2800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Minimum Spanning Tree (</a:t>
            </a:r>
            <a:r>
              <a:rPr lang="en-US" sz="2800" dirty="0">
                <a:solidFill>
                  <a:srgbClr val="FF0000"/>
                </a:solidFill>
              </a:rPr>
              <a:t>MST</a:t>
            </a:r>
            <a:r>
              <a:rPr lang="en-US" sz="2800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Strongly Connected Components (</a:t>
            </a:r>
            <a:r>
              <a:rPr lang="en-US" sz="2800" dirty="0">
                <a:solidFill>
                  <a:srgbClr val="FF0000"/>
                </a:solidFill>
              </a:rPr>
              <a:t>SCC</a:t>
            </a:r>
            <a:r>
              <a:rPr lang="en-US" sz="2800" dirty="0"/>
              <a:t>)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en-US" sz="3200" dirty="0"/>
              <a:t>Manually </a:t>
            </a:r>
            <a:r>
              <a:rPr lang="en-US" sz="3200" dirty="0">
                <a:solidFill>
                  <a:srgbClr val="0070C0"/>
                </a:solidFill>
              </a:rPr>
              <a:t>insert</a:t>
            </a:r>
            <a:r>
              <a:rPr lang="en-US" sz="3200" dirty="0"/>
              <a:t> counters into CUDA code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en-US" sz="3200" dirty="0">
                <a:solidFill>
                  <a:srgbClr val="0070C0"/>
                </a:solidFill>
              </a:rPr>
              <a:t>Analyze</a:t>
            </a:r>
            <a:r>
              <a:rPr lang="en-US" sz="3200" dirty="0"/>
              <a:t> data, </a:t>
            </a:r>
            <a:r>
              <a:rPr lang="en-US" sz="3200" dirty="0">
                <a:solidFill>
                  <a:srgbClr val="0070C0"/>
                </a:solidFill>
              </a:rPr>
              <a:t>investigate</a:t>
            </a:r>
            <a:r>
              <a:rPr lang="en-US" sz="3200" dirty="0"/>
              <a:t> behavior, and devise </a:t>
            </a:r>
            <a:r>
              <a:rPr lang="en-US" sz="3200" dirty="0">
                <a:solidFill>
                  <a:srgbClr val="0070C0"/>
                </a:solidFill>
              </a:rPr>
              <a:t>optimizations</a:t>
            </a:r>
            <a:r>
              <a:rPr lang="en-US" sz="3200" dirty="0"/>
              <a:t> based on profiled counts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B4104-70AC-19C4-95B7-ACD23372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FBBE4-776A-3EE8-AC12-700C137E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86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4ECE4-8B25-5044-0A80-D7CA10696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66CC-A4FA-2666-230F-F7916D5B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918D-A8FB-543D-84C2-0FA249BC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3200" dirty="0">
                <a:solidFill>
                  <a:srgbClr val="0070C0"/>
                </a:solidFill>
              </a:rPr>
              <a:t>GPU</a:t>
            </a:r>
            <a:r>
              <a:rPr lang="en-US" sz="3200" dirty="0"/>
              <a:t>: NVIDIA GeForce RTX 4090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16,384 CUDA cores organized into 128 SMs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Compiler flags: </a:t>
            </a:r>
            <a:r>
              <a:rPr lang="en-US" sz="2800" dirty="0">
                <a:solidFill>
                  <a:srgbClr val="0070C0"/>
                </a:solidFill>
              </a:rPr>
              <a:t>-O3 -arch=sm_89</a:t>
            </a:r>
          </a:p>
          <a:p>
            <a:pPr lvl="5">
              <a:spcBef>
                <a:spcPts val="300"/>
              </a:spcBef>
            </a:pPr>
            <a:endParaRPr lang="en-US" sz="1600" dirty="0"/>
          </a:p>
          <a:p>
            <a:pPr>
              <a:spcBef>
                <a:spcPts val="300"/>
              </a:spcBef>
            </a:pPr>
            <a:r>
              <a:rPr lang="en-US" sz="3200" dirty="0"/>
              <a:t>Host System</a:t>
            </a:r>
          </a:p>
          <a:p>
            <a:pPr lvl="1">
              <a:spcBef>
                <a:spcPts val="300"/>
              </a:spcBef>
            </a:pPr>
            <a:r>
              <a:rPr lang="en-US" sz="2800" dirty="0">
                <a:solidFill>
                  <a:srgbClr val="0070C0"/>
                </a:solidFill>
              </a:rPr>
              <a:t>CPU</a:t>
            </a:r>
            <a:r>
              <a:rPr lang="en-US" sz="2800" dirty="0"/>
              <a:t>: AMD Ryzen </a:t>
            </a:r>
            <a:r>
              <a:rPr lang="en-US" sz="2800" dirty="0" err="1"/>
              <a:t>Threadripper</a:t>
            </a:r>
            <a:r>
              <a:rPr lang="en-US" sz="2800" dirty="0"/>
              <a:t> 2950X</a:t>
            </a:r>
          </a:p>
          <a:p>
            <a:pPr lvl="2">
              <a:spcBef>
                <a:spcPts val="300"/>
              </a:spcBef>
            </a:pPr>
            <a:r>
              <a:rPr lang="en-US" sz="2400" dirty="0"/>
              <a:t>32 hardware threads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128 GB DDR4 main memory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Fedora Linux, kernel version 6.12.8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7676F-3022-8310-FE25-A17BEDAB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Profiling Application-Specific Properties of Irregular Graph Algorithms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65F48-DD4F-A579-9906-343A20D0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244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55578-F970-A52A-D0E7-5C219CE5F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3827-B3E6-AC0B-4217-5DC56A2A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1B9A8-8BEA-B52D-31DD-E2F9B4F9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Profiling Application-Specific Properties of Irregular Graph Algorithms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ED10-836C-A068-2FEC-AA6C0D7D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51852D6-F740-3274-3688-5AB8C47329F6}"/>
              </a:ext>
            </a:extLst>
          </p:cNvPr>
          <p:cNvSpPr/>
          <p:nvPr/>
        </p:nvSpPr>
        <p:spPr bwMode="auto">
          <a:xfrm>
            <a:off x="7172094" y="3717889"/>
            <a:ext cx="1816458" cy="1136609"/>
          </a:xfrm>
          <a:prstGeom prst="wedgeRoundRectCallout">
            <a:avLst>
              <a:gd name="adj1" fmla="val -56445"/>
              <a:gd name="adj2" fmla="val 869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81553B-E5E9-F22E-8184-2FB87E1460B9}"/>
              </a:ext>
            </a:extLst>
          </p:cNvPr>
          <p:cNvSpPr txBox="1"/>
          <p:nvPr/>
        </p:nvSpPr>
        <p:spPr>
          <a:xfrm>
            <a:off x="7233363" y="3794266"/>
            <a:ext cx="1693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5 directed mesh graphs for </a:t>
            </a:r>
            <a:r>
              <a:rPr lang="en-US" sz="1800" dirty="0">
                <a:solidFill>
                  <a:srgbClr val="0070C0"/>
                </a:solidFill>
              </a:rPr>
              <a:t>SCC</a:t>
            </a:r>
            <a:r>
              <a:rPr lang="en-US" sz="1800" dirty="0"/>
              <a:t> code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841E4A4-A233-6F95-B219-2322EA024314}"/>
              </a:ext>
            </a:extLst>
          </p:cNvPr>
          <p:cNvSpPr/>
          <p:nvPr/>
        </p:nvSpPr>
        <p:spPr bwMode="auto">
          <a:xfrm>
            <a:off x="6843069" y="4854499"/>
            <a:ext cx="217598" cy="991081"/>
          </a:xfrm>
          <a:prstGeom prst="rightBrace">
            <a:avLst>
              <a:gd name="adj1" fmla="val 38136"/>
              <a:gd name="adj2" fmla="val 50751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45479-C5F4-0220-8E1A-48D4E4FD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4" y="1200675"/>
            <a:ext cx="6446086" cy="4644905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BD6C384-A6F0-6D80-A57C-73A2DC3AC6BB}"/>
              </a:ext>
            </a:extLst>
          </p:cNvPr>
          <p:cNvSpPr/>
          <p:nvPr/>
        </p:nvSpPr>
        <p:spPr bwMode="auto">
          <a:xfrm>
            <a:off x="7172094" y="1570173"/>
            <a:ext cx="1816458" cy="1396311"/>
          </a:xfrm>
          <a:prstGeom prst="wedgeRoundRectCallout">
            <a:avLst>
              <a:gd name="adj1" fmla="val -54689"/>
              <a:gd name="adj2" fmla="val 6027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9D3A1-CC52-DBFC-FEC6-B861F35BC22A}"/>
              </a:ext>
            </a:extLst>
          </p:cNvPr>
          <p:cNvSpPr txBox="1"/>
          <p:nvPr/>
        </p:nvSpPr>
        <p:spPr>
          <a:xfrm>
            <a:off x="7233363" y="1646550"/>
            <a:ext cx="185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17 undirected graphs for</a:t>
            </a:r>
            <a:r>
              <a:rPr lang="en-US" sz="1800" dirty="0">
                <a:solidFill>
                  <a:srgbClr val="0070C0"/>
                </a:solidFill>
              </a:rPr>
              <a:t> CC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70C0"/>
                </a:solidFill>
              </a:rPr>
              <a:t>GC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70C0"/>
                </a:solidFill>
              </a:rPr>
              <a:t>MIS</a:t>
            </a:r>
            <a:r>
              <a:rPr lang="en-US" sz="1800" dirty="0"/>
              <a:t>, and </a:t>
            </a:r>
            <a:r>
              <a:rPr lang="en-US" sz="1800" dirty="0">
                <a:solidFill>
                  <a:srgbClr val="0070C0"/>
                </a:solidFill>
              </a:rPr>
              <a:t>MST </a:t>
            </a:r>
            <a:r>
              <a:rPr lang="en-US" sz="1800" dirty="0"/>
              <a:t>code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DBE55CD-EB59-4ED1-9DA1-2C92608DDF08}"/>
              </a:ext>
            </a:extLst>
          </p:cNvPr>
          <p:cNvSpPr/>
          <p:nvPr/>
        </p:nvSpPr>
        <p:spPr bwMode="auto">
          <a:xfrm>
            <a:off x="6843069" y="1446028"/>
            <a:ext cx="217598" cy="3365595"/>
          </a:xfrm>
          <a:prstGeom prst="rightBrace">
            <a:avLst>
              <a:gd name="adj1" fmla="val 61979"/>
              <a:gd name="adj2" fmla="val 50751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78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BD7C6-A5B0-1AA5-EDC3-B2F1B3EE8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A415-941C-FEC9-418D-2BBE283A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6635"/>
            <a:ext cx="8226425" cy="4517266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dirty="0">
                <a:solidFill>
                  <a:srgbClr val="0070C0"/>
                </a:solidFill>
              </a:rPr>
              <a:t>Connected Components (CC)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C274E-009C-B806-20CB-9C956CB2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90EC0E-1083-38C0-D064-43A0F6CD190E}"/>
              </a:ext>
            </a:extLst>
          </p:cNvPr>
          <p:cNvSpPr txBox="1">
            <a:spLocks/>
          </p:cNvSpPr>
          <p:nvPr/>
        </p:nvSpPr>
        <p:spPr bwMode="auto">
          <a:xfrm>
            <a:off x="455613" y="4212006"/>
            <a:ext cx="8133378" cy="1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rgbClr val="1C1C1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J. Jaiganesh and M. Burtscher. "A High-Performance Connected Components Implementation for GPUs." In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Proceedings of the 2018 ACM International Symposium on High-Performance Parallel and Distributed Computing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2018.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317F183-32D7-A91A-BF24-16653D89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Profiling Application-Specific Properties of Irregular Graph Algorithms on GPUs</a:t>
            </a:r>
          </a:p>
        </p:txBody>
      </p:sp>
    </p:spTree>
    <p:extLst>
      <p:ext uri="{BB962C8B-B14F-4D97-AF65-F5344CB8AC3E}">
        <p14:creationId xmlns:p14="http://schemas.microsoft.com/office/powerpoint/2010/main" val="40084578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Implementation (3 Phases)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87103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FF0000"/>
                </a:solidFill>
              </a:rPr>
              <a:t>Initialization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</a:rPr>
              <a:t>Assign</a:t>
            </a:r>
            <a:r>
              <a:rPr lang="en-US" sz="2800" dirty="0"/>
              <a:t> initial label values to vertex ID of </a:t>
            </a:r>
            <a:r>
              <a:rPr lang="en-US" sz="2800" dirty="0">
                <a:solidFill>
                  <a:srgbClr val="0070C0"/>
                </a:solidFill>
              </a:rPr>
              <a:t>first</a:t>
            </a:r>
            <a:r>
              <a:rPr lang="en-US" sz="2800" dirty="0"/>
              <a:t> seen smaller neighbor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Label value is </a:t>
            </a:r>
            <a:r>
              <a:rPr lang="en-US" sz="2800" dirty="0">
                <a:solidFill>
                  <a:srgbClr val="0070C0"/>
                </a:solidFill>
              </a:rPr>
              <a:t>vertex ID</a:t>
            </a:r>
            <a:r>
              <a:rPr lang="en-US" sz="2800" dirty="0"/>
              <a:t> if no smaller neighbors exist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FF0000"/>
                </a:solidFill>
              </a:rPr>
              <a:t>Computation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Find (</a:t>
            </a:r>
            <a:r>
              <a:rPr lang="en-US" sz="2800" dirty="0">
                <a:solidFill>
                  <a:srgbClr val="0070C0"/>
                </a:solidFill>
              </a:rPr>
              <a:t>pointer jumping</a:t>
            </a:r>
            <a:r>
              <a:rPr lang="en-US" sz="2800" dirty="0"/>
              <a:t>) and merge (</a:t>
            </a:r>
            <a:r>
              <a:rPr lang="en-US" sz="2800" dirty="0">
                <a:solidFill>
                  <a:srgbClr val="0070C0"/>
                </a:solidFill>
              </a:rPr>
              <a:t>hooking</a:t>
            </a:r>
            <a:r>
              <a:rPr lang="en-US" sz="2800" dirty="0"/>
              <a:t>) with lower label (i.e., union-find with path compression) 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FF0000"/>
                </a:solidFill>
              </a:rPr>
              <a:t>Finalization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Shortens path lengths to 1 (compute final labels)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5C53FD9-62FF-82C9-31C0-A0BBBC20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/>
          <a:p>
            <a:r>
              <a:rPr lang="en-US" dirty="0"/>
              <a:t>Profiling Application-Specific Properties of Irregular Graph Algorithms on GPUs</a:t>
            </a:r>
          </a:p>
        </p:txBody>
      </p:sp>
    </p:spTree>
    <p:extLst>
      <p:ext uri="{BB962C8B-B14F-4D97-AF65-F5344CB8AC3E}">
        <p14:creationId xmlns:p14="http://schemas.microsoft.com/office/powerpoint/2010/main" val="28902813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57232</TotalTime>
  <Words>1654</Words>
  <Application>Microsoft Office PowerPoint</Application>
  <PresentationFormat>On-screen Show (4:3)</PresentationFormat>
  <Paragraphs>292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Wingdings</vt:lpstr>
      <vt:lpstr>Blends</vt:lpstr>
      <vt:lpstr>Profiling Application-Specific Properties of Irregular Graph Algorithms on GPUs</vt:lpstr>
      <vt:lpstr>Irregular Codes</vt:lpstr>
      <vt:lpstr>Profiling Irregular Programs</vt:lpstr>
      <vt:lpstr>Importance of Manual Profiling</vt:lpstr>
      <vt:lpstr>Our Work</vt:lpstr>
      <vt:lpstr>Experimental Methodology</vt:lpstr>
      <vt:lpstr>Input Graphs</vt:lpstr>
      <vt:lpstr>PowerPoint Presentation</vt:lpstr>
      <vt:lpstr>ECL-CC Implementation (3 Phases)</vt:lpstr>
      <vt:lpstr>Profiling Results</vt:lpstr>
      <vt:lpstr>CC Code Optimization</vt:lpstr>
      <vt:lpstr>PowerPoint Presentation</vt:lpstr>
      <vt:lpstr>ECL-MIS Permutation-Selection Algorithm</vt:lpstr>
      <vt:lpstr>ECL-MIS Permutation-Selection Algorithm</vt:lpstr>
      <vt:lpstr>ECL-MIS Profiling Results</vt:lpstr>
      <vt:lpstr>Profiling Results – Multiple Runs</vt:lpstr>
      <vt:lpstr>PowerPoint Presentation</vt:lpstr>
      <vt:lpstr>ECL-MST Implementation</vt:lpstr>
      <vt:lpstr>Profiling Results</vt:lpstr>
      <vt:lpstr>Profiling Results</vt:lpstr>
      <vt:lpstr>Profiling Results</vt:lpstr>
      <vt:lpstr>MST Code Optimization</vt:lpstr>
      <vt:lpstr>PowerPoint Presentation</vt:lpstr>
      <vt:lpstr>ECL-SCC Algorithm</vt:lpstr>
      <vt:lpstr>Profiling Results</vt:lpstr>
      <vt:lpstr>SCC Code Behavior Analysis</vt:lpstr>
      <vt:lpstr>SCC Code Optimization</vt:lpstr>
      <vt:lpstr>Conclusion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Computer Systems</dc:title>
  <dc:creator>Martin Burtscher</dc:creator>
  <cp:lastModifiedBy>Burtscher, Martin</cp:lastModifiedBy>
  <cp:revision>1965</cp:revision>
  <cp:lastPrinted>1601-01-01T00:00:00Z</cp:lastPrinted>
  <dcterms:created xsi:type="dcterms:W3CDTF">2004-05-06T20:27:51Z</dcterms:created>
  <dcterms:modified xsi:type="dcterms:W3CDTF">2025-11-18T18:59:54Z</dcterms:modified>
</cp:coreProperties>
</file>