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95" r:id="rId8"/>
    <p:sldId id="262" r:id="rId9"/>
    <p:sldId id="263" r:id="rId10"/>
    <p:sldId id="264" r:id="rId11"/>
    <p:sldId id="279" r:id="rId12"/>
    <p:sldId id="267" r:id="rId13"/>
    <p:sldId id="268" r:id="rId14"/>
    <p:sldId id="269" r:id="rId15"/>
    <p:sldId id="270" r:id="rId16"/>
    <p:sldId id="271" r:id="rId17"/>
    <p:sldId id="280" r:id="rId18"/>
    <p:sldId id="278" r:id="rId19"/>
    <p:sldId id="282" r:id="rId20"/>
    <p:sldId id="285" r:id="rId21"/>
    <p:sldId id="286" r:id="rId22"/>
    <p:sldId id="283" r:id="rId23"/>
    <p:sldId id="287" r:id="rId24"/>
    <p:sldId id="288" r:id="rId25"/>
    <p:sldId id="289" r:id="rId26"/>
    <p:sldId id="292" r:id="rId27"/>
    <p:sldId id="294" r:id="rId28"/>
    <p:sldId id="27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54E57-CE35-4E04-AB16-68B08AB5B8DD}" v="11" dt="2025-11-16T21:51:18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0" autoAdjust="0"/>
  </p:normalViewPr>
  <p:slideViewPr>
    <p:cSldViewPr snapToGrid="0">
      <p:cViewPr varScale="1">
        <p:scale>
          <a:sx n="76" d="100"/>
          <a:sy n="76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8D34B-536D-46CF-8EF0-789696B13FE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9C9CE-E8EC-4690-83A6-91B711382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1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53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67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94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26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76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18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91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4A1DB-F7DC-DE77-3877-085E01AE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F3283F-A5B2-EA0C-44E7-46552873EF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222ED7-6056-39FD-370D-894E52B53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C0D41-3607-D19A-79DB-78CD7602B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7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3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68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1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22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02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24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8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033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64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04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21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41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35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49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95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63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35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44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8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D2EC94C2-72B6-42C6-B0AE-FE72CA4752C6}" type="datetime1">
              <a:rPr lang="en-US" smtClean="0"/>
              <a:t>11/18/2025</a:t>
            </a:fld>
            <a:endParaRPr lang="en-US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Performance Impact of Removing Data Races from GPU Graph Analytics Programs</a:t>
            </a:r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gray">
          <a:xfrm>
            <a:off x="547688" y="3325812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/>
        </p:nvPicPr>
        <p:blipFill>
          <a:blip r:embed="rId2" cstate="print">
            <a:lum bright="40000" contrast="-50000"/>
          </a:blip>
          <a:srcRect t="17235"/>
          <a:stretch>
            <a:fillRect/>
          </a:stretch>
        </p:blipFill>
        <p:spPr bwMode="auto">
          <a:xfrm>
            <a:off x="0" y="-1"/>
            <a:ext cx="915035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/>
        </p:nvPicPr>
        <p:blipFill>
          <a:blip r:embed="rId3" cstate="print">
            <a:lum bright="40000" contrast="-50000"/>
          </a:blip>
          <a:srcRect b="23147"/>
          <a:stretch>
            <a:fillRect/>
          </a:stretch>
        </p:blipFill>
        <p:spPr bwMode="auto">
          <a:xfrm>
            <a:off x="0" y="5392739"/>
            <a:ext cx="91503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26462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AE717A-755C-4393-9003-7B50FC7D58E4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Comparing Graph Algorithm Styles on NVIDIA and AMD GPUs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555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82F211-0B95-4EED-8A16-0647968949F6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Comparing Graph Algorithm Styles on NVIDIA and AMD GPUs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610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6497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18317DC-2DB2-4BC3-A96B-B01330E2B0CA}" type="datetime1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07212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Comparing Graph Algorithm Styles on NVIDIA and AMD GPUs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983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F86C1BE-D094-4154-AA84-EB65F60E95E7}" type="datetime1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5612" y="5969000"/>
            <a:ext cx="70691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Comparing Graph Algorithm Styles on NVIDIA and AMD GPUs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3863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5C259ABF-FA2A-49DF-AA86-01E743AB97C3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613" y="5940425"/>
            <a:ext cx="726916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Comparing Graph Algorithm Styles on NVIDIA and AMD GPUs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667172-72BD-4DFB-AF2C-DDFDD55EEB33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110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20297F4B-A829-4FDB-8157-7D7BD3D1654A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Comparing Graph Algorithm Styles on NVIDIA and AMD GPUs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667172-72BD-4DFB-AF2C-DDFDD55EEB33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1212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C78635-DFDB-4D94-B5A8-43EBD6AFD6D1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Comparing Graph Algorithm Styles on NVIDIA and AMD GPUs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3387" y="5969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021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22B2E24-538E-4152-AE69-FCFFD64C8F69}" type="datetime1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Comparing Graph Algorithm Styles on NVIDIA and AMD GPUs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667172-72BD-4DFB-AF2C-DDFDD55EEB33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785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657B0-457F-4D17-93F2-3B4EF1561F93}" type="datetime1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Comparing Graph Algorithm Styles on NVIDIA and AMD GPUs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253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/>
            </a:lvl1pPr>
          </a:lstStyle>
          <a:p>
            <a:fld id="{9BE5D5A4-EEC6-40F9-81F5-519C367A6C47}" type="datetime1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048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86D520-E457-4DB6-8C6C-BB263E1BF01D}" type="datetime1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Comparing Graph Algorithm Styles on NVIDIA and AMD GPUs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183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5306E-8F5D-4791-9859-3E70CB8063ED}" type="datetime1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Comparing Graph Algorithm Styles on NVIDIA and AMD GPUs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340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E516EC-C470-45C7-B009-47D63A670353}" type="datetime1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Comparing Graph Algorithm Styles on NVIDIA and AMD GPUs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932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/>
        </p:nvPicPr>
        <p:blipFill>
          <a:blip r:embed="rId16" cstate="print">
            <a:lum bright="40000" contrast="-50000"/>
          </a:blip>
          <a:srcRect b="23147"/>
          <a:stretch>
            <a:fillRect/>
          </a:stretch>
        </p:blipFill>
        <p:spPr bwMode="auto">
          <a:xfrm>
            <a:off x="0" y="5392739"/>
            <a:ext cx="91503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/>
        </p:nvPicPr>
        <p:blipFill>
          <a:blip r:embed="rId17" cstate="print">
            <a:lum bright="40000" contrast="-50000"/>
          </a:blip>
          <a:srcRect t="16736"/>
          <a:stretch>
            <a:fillRect/>
          </a:stretch>
        </p:blipFill>
        <p:spPr bwMode="auto">
          <a:xfrm>
            <a:off x="0" y="0"/>
            <a:ext cx="91503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fld id="{83599188-774F-4390-8681-6D8A96121F16}" type="datetime1">
              <a:rPr lang="en-US" smtClean="0"/>
              <a:t>11/18/2025</a:t>
            </a:fld>
            <a:endParaRPr 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5969000"/>
            <a:ext cx="692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/>
              <a:t>Performance Impact of Removing Data Races from GPU Graph Analytics Programs</a:t>
            </a: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0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576F-AF1A-38F5-E85E-6987BB688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Comparing Graph Algorithm Styles on NVIDIA and AMD GPUs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12EAC-6461-69A6-2B19-E99FBFD718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Avery VanAusdal* and Martin Burtscher</a:t>
            </a:r>
          </a:p>
          <a:p>
            <a:r>
              <a:rPr lang="en-US" sz="2400" dirty="0"/>
              <a:t>Department of Computer Science</a:t>
            </a:r>
          </a:p>
          <a:p>
            <a:endParaRPr lang="en-US" dirty="0"/>
          </a:p>
        </p:txBody>
      </p:sp>
      <p:pic>
        <p:nvPicPr>
          <p:cNvPr id="4" name="Picture 3" descr="Texas State University Logo">
            <a:extLst>
              <a:ext uri="{FF2B5EF4-FFF2-40B4-BE49-F238E27FC236}">
                <a16:creationId xmlns:a16="http://schemas.microsoft.com/office/drawing/2014/main" id="{ACFB404C-8718-B8F2-1712-1A014F8EE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29722" r="11097" b="30417"/>
          <a:stretch>
            <a:fillRect/>
          </a:stretch>
        </p:blipFill>
        <p:spPr>
          <a:xfrm>
            <a:off x="861035" y="4508607"/>
            <a:ext cx="4186583" cy="1207980"/>
          </a:xfrm>
          <a:prstGeom prst="rect">
            <a:avLst/>
          </a:prstGeom>
        </p:spPr>
      </p:pic>
      <p:pic>
        <p:nvPicPr>
          <p:cNvPr id="5" name="Picture 2" descr="Efficient Computing Laboratory's logo">
            <a:extLst>
              <a:ext uri="{FF2B5EF4-FFF2-40B4-BE49-F238E27FC236}">
                <a16:creationId xmlns:a16="http://schemas.microsoft.com/office/drawing/2014/main" id="{205ACF20-189A-962B-F188-B71CCF4F4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40" y="4581818"/>
            <a:ext cx="1822624" cy="113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08395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1D685-0D9C-761B-C186-852D8790A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Porting – Missing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BAD9D-6397-F35A-CC6E-89C588803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686800" cy="4804451"/>
          </a:xfrm>
        </p:spPr>
        <p:txBody>
          <a:bodyPr/>
          <a:lstStyle/>
          <a:p>
            <a:r>
              <a:rPr lang="en-US" dirty="0"/>
              <a:t>AMD warps execute in lockstep and do not need some CUDA intrinsic functions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__</a:t>
            </a:r>
            <a:r>
              <a:rPr lang="en-US" dirty="0" err="1"/>
              <a:t>syncwarp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*_sync variants of __</a:t>
            </a:r>
            <a:r>
              <a:rPr lang="en-US" dirty="0" err="1"/>
              <a:t>shfl</a:t>
            </a:r>
            <a:r>
              <a:rPr lang="en-US" dirty="0"/>
              <a:t>*, __any, __all</a:t>
            </a:r>
          </a:p>
          <a:p>
            <a:pPr>
              <a:spcBef>
                <a:spcPts val="300"/>
              </a:spcBef>
            </a:pPr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macros</a:t>
            </a:r>
            <a:r>
              <a:rPr lang="en-US" dirty="0"/>
              <a:t> to disable or replace missing functions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sz="2000" dirty="0">
                <a:latin typeface="Consolas" panose="020B0609020204030204" pitchFamily="49" charset="0"/>
                <a:ea typeface="+mn-ea"/>
                <a:cs typeface="+mn-cs"/>
              </a:rPr>
              <a:t>#if defined(__HIP_PLATFORM_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ea typeface="+mn-ea"/>
                <a:cs typeface="+mn-cs"/>
              </a:rPr>
              <a:t>AMD</a:t>
            </a:r>
            <a:r>
              <a:rPr lang="en-US" sz="2000" dirty="0">
                <a:latin typeface="Consolas" panose="020B0609020204030204" pitchFamily="49" charset="0"/>
                <a:ea typeface="+mn-ea"/>
                <a:cs typeface="+mn-cs"/>
              </a:rPr>
              <a:t>__)</a:t>
            </a:r>
          </a:p>
          <a:p>
            <a:pPr marL="914400" lvl="2" indent="0">
              <a:buNone/>
            </a:pPr>
            <a:r>
              <a:rPr lang="en-US" sz="2000" dirty="0">
                <a:latin typeface="Consolas" panose="020B0609020204030204" pitchFamily="49" charset="0"/>
                <a:ea typeface="+mn-ea"/>
                <a:cs typeface="+mn-cs"/>
              </a:rPr>
              <a:t>static inline __device__ void __</a:t>
            </a:r>
            <a:r>
              <a:rPr lang="en-US" sz="2000" dirty="0" err="1">
                <a:latin typeface="Consolas" panose="020B0609020204030204" pitchFamily="49" charset="0"/>
                <a:ea typeface="+mn-ea"/>
                <a:cs typeface="+mn-cs"/>
              </a:rPr>
              <a:t>syncwarp</a:t>
            </a:r>
            <a:r>
              <a:rPr lang="en-US" sz="2000" dirty="0">
                <a:latin typeface="Consolas" panose="020B0609020204030204" pitchFamily="49" charset="0"/>
                <a:ea typeface="+mn-ea"/>
                <a:cs typeface="+mn-cs"/>
              </a:rPr>
              <a:t>() {}</a:t>
            </a:r>
          </a:p>
          <a:p>
            <a:pPr marL="914400" lvl="2" indent="0">
              <a:buNone/>
            </a:pPr>
            <a:r>
              <a:rPr lang="en-US" sz="2000" dirty="0">
                <a:latin typeface="Consolas" panose="020B0609020204030204" pitchFamily="49" charset="0"/>
                <a:ea typeface="+mn-ea"/>
                <a:cs typeface="+mn-cs"/>
              </a:rPr>
              <a:t>#define __</a:t>
            </a:r>
            <a:r>
              <a:rPr lang="en-US" sz="2000" dirty="0" err="1">
                <a:latin typeface="Consolas" panose="020B0609020204030204" pitchFamily="49" charset="0"/>
                <a:ea typeface="+mn-ea"/>
                <a:cs typeface="+mn-cs"/>
              </a:rPr>
              <a:t>shfl_sync</a:t>
            </a:r>
            <a:r>
              <a:rPr lang="en-US" sz="2000" dirty="0">
                <a:latin typeface="Consolas" panose="020B0609020204030204" pitchFamily="49" charset="0"/>
                <a:ea typeface="+mn-ea"/>
                <a:cs typeface="+mn-cs"/>
              </a:rPr>
              <a:t>(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  <a:ea typeface="+mn-ea"/>
                <a:cs typeface="+mn-cs"/>
              </a:rPr>
              <a:t>mask</a:t>
            </a:r>
            <a:r>
              <a:rPr lang="en-US" sz="2000" dirty="0">
                <a:latin typeface="Consolas" panose="020B0609020204030204" pitchFamily="49" charset="0"/>
                <a:ea typeface="+mn-ea"/>
                <a:cs typeface="+mn-cs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ea typeface="+mn-ea"/>
                <a:cs typeface="+mn-cs"/>
              </a:rPr>
              <a:t>val</a:t>
            </a:r>
            <a:r>
              <a:rPr lang="en-US" sz="2000" dirty="0">
                <a:latin typeface="Consolas" panose="020B0609020204030204" pitchFamily="49" charset="0"/>
                <a:ea typeface="+mn-ea"/>
                <a:cs typeface="+mn-cs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ea typeface="+mn-ea"/>
                <a:cs typeface="+mn-cs"/>
              </a:rPr>
              <a:t>src</a:t>
            </a:r>
            <a:r>
              <a:rPr lang="en-US" sz="2000" dirty="0">
                <a:latin typeface="Consolas" panose="020B0609020204030204" pitchFamily="49" charset="0"/>
                <a:ea typeface="+mn-ea"/>
                <a:cs typeface="+mn-cs"/>
              </a:rPr>
              <a:t>) __</a:t>
            </a:r>
            <a:r>
              <a:rPr lang="en-US" sz="2000" dirty="0" err="1">
                <a:latin typeface="Consolas" panose="020B0609020204030204" pitchFamily="49" charset="0"/>
                <a:ea typeface="+mn-ea"/>
                <a:cs typeface="+mn-cs"/>
              </a:rPr>
              <a:t>shfl</a:t>
            </a:r>
            <a:r>
              <a:rPr lang="en-US" sz="2000" dirty="0">
                <a:latin typeface="Consolas" panose="020B0609020204030204" pitchFamily="49" charset="0"/>
                <a:ea typeface="+mn-ea"/>
                <a:cs typeface="+mn-cs"/>
              </a:rPr>
              <a:t>(</a:t>
            </a:r>
            <a:r>
              <a:rPr lang="en-US" sz="2000" dirty="0" err="1">
                <a:latin typeface="Consolas" panose="020B0609020204030204" pitchFamily="49" charset="0"/>
                <a:ea typeface="+mn-ea"/>
                <a:cs typeface="+mn-cs"/>
              </a:rPr>
              <a:t>val</a:t>
            </a:r>
            <a:r>
              <a:rPr lang="en-US" sz="2000" dirty="0">
                <a:latin typeface="Consolas" panose="020B0609020204030204" pitchFamily="49" charset="0"/>
                <a:ea typeface="+mn-ea"/>
                <a:cs typeface="+mn-cs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ea typeface="+mn-ea"/>
                <a:cs typeface="+mn-cs"/>
              </a:rPr>
              <a:t>src</a:t>
            </a:r>
            <a:r>
              <a:rPr lang="en-US" sz="2000" dirty="0">
                <a:latin typeface="Consolas" panose="020B0609020204030204" pitchFamily="49" charset="0"/>
                <a:ea typeface="+mn-ea"/>
                <a:cs typeface="+mn-cs"/>
              </a:rPr>
              <a:t>)</a:t>
            </a:r>
          </a:p>
          <a:p>
            <a:pPr marL="914400" lvl="2" indent="0">
              <a:buNone/>
            </a:pPr>
            <a:r>
              <a:rPr lang="en-US" sz="2000" dirty="0">
                <a:latin typeface="Consolas" panose="020B0609020204030204" pitchFamily="49" charset="0"/>
                <a:ea typeface="+mn-ea"/>
                <a:cs typeface="+mn-cs"/>
              </a:rPr>
              <a:t>#define __</a:t>
            </a:r>
            <a:r>
              <a:rPr lang="en-US" sz="2000" dirty="0" err="1">
                <a:latin typeface="Consolas" panose="020B0609020204030204" pitchFamily="49" charset="0"/>
                <a:ea typeface="+mn-ea"/>
                <a:cs typeface="+mn-cs"/>
              </a:rPr>
              <a:t>any_sync</a:t>
            </a:r>
            <a:r>
              <a:rPr lang="en-US" sz="2000" dirty="0">
                <a:latin typeface="Consolas" panose="020B0609020204030204" pitchFamily="49" charset="0"/>
                <a:ea typeface="+mn-ea"/>
                <a:cs typeface="+mn-cs"/>
              </a:rPr>
              <a:t>(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  <a:ea typeface="+mn-ea"/>
                <a:cs typeface="+mn-cs"/>
              </a:rPr>
              <a:t>mask</a:t>
            </a:r>
            <a:r>
              <a:rPr lang="en-US" sz="2000" dirty="0">
                <a:latin typeface="Consolas" panose="020B0609020204030204" pitchFamily="49" charset="0"/>
                <a:ea typeface="+mn-ea"/>
                <a:cs typeface="+mn-cs"/>
              </a:rPr>
              <a:t>, predicate) __any(predicate)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sz="2000" dirty="0">
                <a:latin typeface="Consolas" panose="020B0609020204030204" pitchFamily="49" charset="0"/>
                <a:ea typeface="+mn-ea"/>
                <a:cs typeface="+mn-cs"/>
              </a:rPr>
              <a:t>#endif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+mn-ea"/>
                <a:cs typeface="+mn-cs"/>
              </a:rPr>
              <a:t>Replacing *_sync works since 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mask</a:t>
            </a:r>
            <a:r>
              <a:rPr lang="en-US" dirty="0">
                <a:latin typeface="Consolas" panose="020B0609020204030204" pitchFamily="49" charset="0"/>
              </a:rPr>
              <a:t> == ~0)</a:t>
            </a:r>
            <a:r>
              <a:rPr lang="en-US" dirty="0">
                <a:ea typeface="+mn-ea"/>
                <a:cs typeface="+mn-cs"/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24574-FA0B-6FB8-DF7A-EB1FAEDFD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EE840-BB71-7E31-F1D3-31976FA7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4268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77C07-9C09-19AD-BF57-A0DEA878E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A91AB-1CB2-3D71-B040-9E21B16F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D8D71-CD06-5289-CE28-AE319D62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11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85C9F-60C3-F601-E87E-3264AF4ED4BA}"/>
              </a:ext>
            </a:extLst>
          </p:cNvPr>
          <p:cNvSpPr txBox="1">
            <a:spLocks/>
          </p:cNvSpPr>
          <p:nvPr/>
        </p:nvSpPr>
        <p:spPr>
          <a:xfrm>
            <a:off x="344311" y="2952221"/>
            <a:ext cx="8229600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b="1" kern="0" dirty="0"/>
              <a:t>EXPERIMENTAL METHODOLOGY</a:t>
            </a:r>
          </a:p>
        </p:txBody>
      </p:sp>
    </p:spTree>
    <p:extLst>
      <p:ext uri="{BB962C8B-B14F-4D97-AF65-F5344CB8AC3E}">
        <p14:creationId xmlns:p14="http://schemas.microsoft.com/office/powerpoint/2010/main" val="21218917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2A03B-F23E-BFAC-58CA-9E2316285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848680-82D3-7232-9E31-BD92583D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Analytics Codes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8F8928F-7342-DA98-27F0-E5B1B58D14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17883"/>
              </p:ext>
            </p:extLst>
          </p:nvPr>
        </p:nvGraphicFramePr>
        <p:xfrm>
          <a:off x="1772817" y="1600200"/>
          <a:ext cx="5598367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8018">
                  <a:extLst>
                    <a:ext uri="{9D8B030D-6E8A-4147-A177-3AD203B41FA5}">
                      <a16:colId xmlns:a16="http://schemas.microsoft.com/office/drawing/2014/main" val="4210226754"/>
                    </a:ext>
                  </a:extLst>
                </a:gridCol>
                <a:gridCol w="1170349">
                  <a:extLst>
                    <a:ext uri="{9D8B030D-6E8A-4147-A177-3AD203B41FA5}">
                      <a16:colId xmlns:a16="http://schemas.microsoft.com/office/drawing/2014/main" val="3108948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Name and abbreviation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# codes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68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Maximal Independent Set (MIS)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343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Minimum Spanning Tree (MST)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39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PageRank (PR)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418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Triangle Counting (TC)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361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Breadth-First-Search (BFS)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749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Single Source Shortest Path (SSSP)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886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330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796767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CB1572-FB7F-B483-AAFB-A0DEE8C8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7494B0-5C2A-ED2D-A5F6-3ADC88127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385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E0CCA-A904-DAEA-BA64-32E5AA6E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41F37-C079-425B-19A1-0A491F2F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57D42-E1E1-4FA5-4179-4ACC305E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C11FC5-5A62-FA13-4B6A-B8E39F0F8113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6"/>
            <a:ext cx="8226425" cy="175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>
                <a:solidFill>
                  <a:srgbClr val="0070C0"/>
                </a:solidFill>
              </a:rPr>
              <a:t>5 graphs</a:t>
            </a:r>
            <a:r>
              <a:rPr lang="en-US" kern="0"/>
              <a:t> of various types, origins, sizes, and degree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11">
                <a:extLst>
                  <a:ext uri="{FF2B5EF4-FFF2-40B4-BE49-F238E27FC236}">
                    <a16:creationId xmlns:a16="http://schemas.microsoft.com/office/drawing/2014/main" id="{CA74B1A7-0EE4-FAAD-0A5A-0FD538BEB6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171738"/>
                  </p:ext>
                </p:extLst>
              </p:nvPr>
            </p:nvGraphicFramePr>
            <p:xfrm>
              <a:off x="79311" y="2769210"/>
              <a:ext cx="8985379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0808">
                      <a:extLst>
                        <a:ext uri="{9D8B030D-6E8A-4147-A177-3AD203B41FA5}">
                          <a16:colId xmlns:a16="http://schemas.microsoft.com/office/drawing/2014/main" val="2569292302"/>
                        </a:ext>
                      </a:extLst>
                    </a:gridCol>
                    <a:gridCol w="1048517">
                      <a:extLst>
                        <a:ext uri="{9D8B030D-6E8A-4147-A177-3AD203B41FA5}">
                          <a16:colId xmlns:a16="http://schemas.microsoft.com/office/drawing/2014/main" val="2577578831"/>
                        </a:ext>
                      </a:extLst>
                    </a:gridCol>
                    <a:gridCol w="731674">
                      <a:extLst>
                        <a:ext uri="{9D8B030D-6E8A-4147-A177-3AD203B41FA5}">
                          <a16:colId xmlns:a16="http://schemas.microsoft.com/office/drawing/2014/main" val="2749114169"/>
                        </a:ext>
                      </a:extLst>
                    </a:gridCol>
                    <a:gridCol w="935199">
                      <a:extLst>
                        <a:ext uri="{9D8B030D-6E8A-4147-A177-3AD203B41FA5}">
                          <a16:colId xmlns:a16="http://schemas.microsoft.com/office/drawing/2014/main" val="1690842386"/>
                        </a:ext>
                      </a:extLst>
                    </a:gridCol>
                    <a:gridCol w="1021631">
                      <a:extLst>
                        <a:ext uri="{9D8B030D-6E8A-4147-A177-3AD203B41FA5}">
                          <a16:colId xmlns:a16="http://schemas.microsoft.com/office/drawing/2014/main" val="1942992117"/>
                        </a:ext>
                      </a:extLst>
                    </a:gridCol>
                    <a:gridCol w="637576">
                      <a:extLst>
                        <a:ext uri="{9D8B030D-6E8A-4147-A177-3AD203B41FA5}">
                          <a16:colId xmlns:a16="http://schemas.microsoft.com/office/drawing/2014/main" val="1502257085"/>
                        </a:ext>
                      </a:extLst>
                    </a:gridCol>
                    <a:gridCol w="725895">
                      <a:extLst>
                        <a:ext uri="{9D8B030D-6E8A-4147-A177-3AD203B41FA5}">
                          <a16:colId xmlns:a16="http://schemas.microsoft.com/office/drawing/2014/main" val="3869645519"/>
                        </a:ext>
                      </a:extLst>
                    </a:gridCol>
                    <a:gridCol w="771933">
                      <a:extLst>
                        <a:ext uri="{9D8B030D-6E8A-4147-A177-3AD203B41FA5}">
                          <a16:colId xmlns:a16="http://schemas.microsoft.com/office/drawing/2014/main" val="2088320130"/>
                        </a:ext>
                      </a:extLst>
                    </a:gridCol>
                    <a:gridCol w="862278">
                      <a:extLst>
                        <a:ext uri="{9D8B030D-6E8A-4147-A177-3AD203B41FA5}">
                          <a16:colId xmlns:a16="http://schemas.microsoft.com/office/drawing/2014/main" val="3769973484"/>
                        </a:ext>
                      </a:extLst>
                    </a:gridCol>
                    <a:gridCol w="919868">
                      <a:extLst>
                        <a:ext uri="{9D8B030D-6E8A-4147-A177-3AD203B41FA5}">
                          <a16:colId xmlns:a16="http://schemas.microsoft.com/office/drawing/2014/main" val="39777033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b="1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/>
                            <a:t>Origin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b="1"/>
                            <a:t>Vertices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b="1"/>
                            <a:t>Edges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b="1"/>
                            <a:t>d-avg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b="1"/>
                            <a:t>d-max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𝟑𝟐</m:t>
                                </m:r>
                              </m:oMath>
                            </m:oMathPara>
                          </a14:m>
                          <a:endParaRPr lang="en-US" sz="14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𝟓𝟏𝟐</m:t>
                                </m:r>
                              </m:oMath>
                            </m:oMathPara>
                          </a14:m>
                          <a:endParaRPr lang="en-US" sz="14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b="1"/>
                            <a:t>Diameter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3767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2d-2e20.sym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grid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Galois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1,048,576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4,190,208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4.0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0.0%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0.000%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2047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18420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err="1"/>
                            <a:t>coPapersDBLP</a:t>
                          </a:r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publication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SMC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540,486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30,491,458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56.4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3,299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52.5%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0.092%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24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8137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rmat22.sym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RMAT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Galois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4,194,304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65,660,814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15.7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3,689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12.4%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0.045%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3734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soc-LiveJournal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community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SNAP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4,847,571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85,702,474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17.7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20,333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14.0%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0.125%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28034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USA-road-</a:t>
                          </a:r>
                          <a:r>
                            <a:rPr lang="en-US" sz="1400" err="1"/>
                            <a:t>d.NY</a:t>
                          </a:r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road map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err="1"/>
                            <a:t>Dimacs</a:t>
                          </a:r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264,346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730,100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2.8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0.0%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0.000%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721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83160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11">
                <a:extLst>
                  <a:ext uri="{FF2B5EF4-FFF2-40B4-BE49-F238E27FC236}">
                    <a16:creationId xmlns:a16="http://schemas.microsoft.com/office/drawing/2014/main" id="{CA74B1A7-0EE4-FAAD-0A5A-0FD538BEB6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171738"/>
                  </p:ext>
                </p:extLst>
              </p:nvPr>
            </p:nvGraphicFramePr>
            <p:xfrm>
              <a:off x="79311" y="2769210"/>
              <a:ext cx="8985379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0808">
                      <a:extLst>
                        <a:ext uri="{9D8B030D-6E8A-4147-A177-3AD203B41FA5}">
                          <a16:colId xmlns:a16="http://schemas.microsoft.com/office/drawing/2014/main" val="2569292302"/>
                        </a:ext>
                      </a:extLst>
                    </a:gridCol>
                    <a:gridCol w="1048517">
                      <a:extLst>
                        <a:ext uri="{9D8B030D-6E8A-4147-A177-3AD203B41FA5}">
                          <a16:colId xmlns:a16="http://schemas.microsoft.com/office/drawing/2014/main" val="2577578831"/>
                        </a:ext>
                      </a:extLst>
                    </a:gridCol>
                    <a:gridCol w="731674">
                      <a:extLst>
                        <a:ext uri="{9D8B030D-6E8A-4147-A177-3AD203B41FA5}">
                          <a16:colId xmlns:a16="http://schemas.microsoft.com/office/drawing/2014/main" val="2749114169"/>
                        </a:ext>
                      </a:extLst>
                    </a:gridCol>
                    <a:gridCol w="935199">
                      <a:extLst>
                        <a:ext uri="{9D8B030D-6E8A-4147-A177-3AD203B41FA5}">
                          <a16:colId xmlns:a16="http://schemas.microsoft.com/office/drawing/2014/main" val="1690842386"/>
                        </a:ext>
                      </a:extLst>
                    </a:gridCol>
                    <a:gridCol w="1021631">
                      <a:extLst>
                        <a:ext uri="{9D8B030D-6E8A-4147-A177-3AD203B41FA5}">
                          <a16:colId xmlns:a16="http://schemas.microsoft.com/office/drawing/2014/main" val="1942992117"/>
                        </a:ext>
                      </a:extLst>
                    </a:gridCol>
                    <a:gridCol w="637576">
                      <a:extLst>
                        <a:ext uri="{9D8B030D-6E8A-4147-A177-3AD203B41FA5}">
                          <a16:colId xmlns:a16="http://schemas.microsoft.com/office/drawing/2014/main" val="1502257085"/>
                        </a:ext>
                      </a:extLst>
                    </a:gridCol>
                    <a:gridCol w="725895">
                      <a:extLst>
                        <a:ext uri="{9D8B030D-6E8A-4147-A177-3AD203B41FA5}">
                          <a16:colId xmlns:a16="http://schemas.microsoft.com/office/drawing/2014/main" val="3869645519"/>
                        </a:ext>
                      </a:extLst>
                    </a:gridCol>
                    <a:gridCol w="771933">
                      <a:extLst>
                        <a:ext uri="{9D8B030D-6E8A-4147-A177-3AD203B41FA5}">
                          <a16:colId xmlns:a16="http://schemas.microsoft.com/office/drawing/2014/main" val="2088320130"/>
                        </a:ext>
                      </a:extLst>
                    </a:gridCol>
                    <a:gridCol w="862278">
                      <a:extLst>
                        <a:ext uri="{9D8B030D-6E8A-4147-A177-3AD203B41FA5}">
                          <a16:colId xmlns:a16="http://schemas.microsoft.com/office/drawing/2014/main" val="3769973484"/>
                        </a:ext>
                      </a:extLst>
                    </a:gridCol>
                    <a:gridCol w="919868">
                      <a:extLst>
                        <a:ext uri="{9D8B030D-6E8A-4147-A177-3AD203B41FA5}">
                          <a16:colId xmlns:a16="http://schemas.microsoft.com/office/drawing/2014/main" val="39777033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b="1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/>
                            <a:t>Origin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b="1"/>
                            <a:t>Vertices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b="1"/>
                            <a:t>Edges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b="1"/>
                            <a:t>d-avg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b="1"/>
                            <a:t>d-max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32283" t="-1639" r="-232283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39716" t="-1639" r="-109220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b="1"/>
                            <a:t>Diameter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3767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2d-2e20.sym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grid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Galois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1,048,576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4,190,208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4.0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0.0%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0.000%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2047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18420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err="1"/>
                            <a:t>coPapersDBLP</a:t>
                          </a:r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publication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SMC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540,486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30,491,458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56.4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3,299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52.5%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0.092%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24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8137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rmat22.sym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RMAT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Galois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4,194,304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65,660,814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15.7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3,689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12.4%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0.045%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3734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soc-LiveJournal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community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SNAP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4,847,571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85,702,474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17.7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20,333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14.0%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0.125%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28034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USA-road-</a:t>
                          </a:r>
                          <a:r>
                            <a:rPr lang="en-US" sz="1400" err="1"/>
                            <a:t>d.NY</a:t>
                          </a:r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road map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err="1"/>
                            <a:t>Dimacs</a:t>
                          </a:r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264,346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730,100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2.8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0.0%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0.000%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/>
                            <a:t>721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83160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3399032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917BE-BC9B-A8FD-1BC5-FD8B9FBB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E35C8-88FF-D23E-FB0C-5D780B6A5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621486" cy="4479925"/>
          </a:xfrm>
        </p:spPr>
        <p:txBody>
          <a:bodyPr/>
          <a:lstStyle/>
          <a:p>
            <a:r>
              <a:rPr lang="en-US" sz="3600" dirty="0"/>
              <a:t>AMD GPU – HIP codes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RX 7900 XTX</a:t>
            </a:r>
            <a:r>
              <a:rPr lang="en-US" sz="3200" dirty="0"/>
              <a:t> 24 GB</a:t>
            </a:r>
          </a:p>
          <a:p>
            <a:pPr lvl="2"/>
            <a:r>
              <a:rPr lang="en-US" sz="2400" dirty="0"/>
              <a:t>6,144 PEs over 96 compute units</a:t>
            </a:r>
          </a:p>
          <a:p>
            <a:r>
              <a:rPr lang="en-US" sz="3600" dirty="0"/>
              <a:t>NVIDIA GPUs – HIP and CUDA codes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RTX 4090</a:t>
            </a:r>
            <a:r>
              <a:rPr lang="en-US" sz="3200" dirty="0"/>
              <a:t> 24 GB</a:t>
            </a:r>
          </a:p>
          <a:p>
            <a:pPr lvl="2"/>
            <a:r>
              <a:rPr lang="en-US" sz="2400" dirty="0"/>
              <a:t>16,384 PEs over 128 SMs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A100</a:t>
            </a:r>
            <a:r>
              <a:rPr lang="en-US" sz="3200" dirty="0"/>
              <a:t> 40 GB</a:t>
            </a:r>
          </a:p>
          <a:p>
            <a:pPr lvl="2"/>
            <a:r>
              <a:rPr lang="en-US" sz="2400" dirty="0"/>
              <a:t>6,912 PEs over 108 SMs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8D6FA-B94C-5A35-CB27-EE0B3601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B0345-A6E5-903F-92AA-60C8A8F7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0493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C6E7-C335-072E-4786-980CB1025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171AD-7F17-DD25-D73E-A4C2B6EC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23975"/>
            <a:ext cx="2827176" cy="44799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RX 7900 XTX</a:t>
            </a:r>
          </a:p>
          <a:p>
            <a:pPr lvl="1"/>
            <a:r>
              <a:rPr lang="en-US" dirty="0"/>
              <a:t>HIP 6.2.41134</a:t>
            </a:r>
          </a:p>
          <a:p>
            <a:pPr lvl="1"/>
            <a:r>
              <a:rPr lang="en-US" dirty="0" err="1"/>
              <a:t>ROCm</a:t>
            </a:r>
            <a:r>
              <a:rPr lang="en-US" dirty="0"/>
              <a:t> 6.2.3</a:t>
            </a:r>
          </a:p>
          <a:p>
            <a:r>
              <a:rPr lang="en-US" dirty="0">
                <a:solidFill>
                  <a:srgbClr val="0070C0"/>
                </a:solidFill>
              </a:rPr>
              <a:t>RTX 4090</a:t>
            </a:r>
          </a:p>
          <a:p>
            <a:pPr lvl="1"/>
            <a:r>
              <a:rPr lang="en-US" dirty="0"/>
              <a:t>HIP 6.3.42134</a:t>
            </a:r>
          </a:p>
          <a:p>
            <a:pPr lvl="1"/>
            <a:r>
              <a:rPr lang="en-US" dirty="0" err="1"/>
              <a:t>nvcc</a:t>
            </a:r>
            <a:r>
              <a:rPr lang="en-US" dirty="0"/>
              <a:t> 12.6</a:t>
            </a:r>
          </a:p>
          <a:p>
            <a:r>
              <a:rPr lang="en-US" dirty="0">
                <a:solidFill>
                  <a:srgbClr val="0070C0"/>
                </a:solidFill>
              </a:rPr>
              <a:t>A100</a:t>
            </a:r>
          </a:p>
          <a:p>
            <a:pPr lvl="1"/>
            <a:r>
              <a:rPr lang="en-US" dirty="0"/>
              <a:t>HIP 6.3.42134</a:t>
            </a:r>
          </a:p>
          <a:p>
            <a:pPr lvl="1"/>
            <a:r>
              <a:rPr lang="en-US" dirty="0" err="1"/>
              <a:t>nvcc</a:t>
            </a:r>
            <a:r>
              <a:rPr lang="en-US" dirty="0"/>
              <a:t> 12.0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D1386-4AC5-86C7-82E4-F24B13DB3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D9E64-9E57-468F-5B10-9506313F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15</a:t>
            </a:fld>
            <a:endParaRPr lang="en-US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963E74CC-D68F-557B-B52E-8837568CD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34" y="1500165"/>
            <a:ext cx="1964854" cy="1033514"/>
          </a:xfrm>
          <a:prstGeom prst="rect">
            <a:avLst/>
          </a:prstGeom>
        </p:spPr>
      </p:pic>
      <p:pic>
        <p:nvPicPr>
          <p:cNvPr id="11" name="Picture 10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7A33CBDE-2C3D-C716-1702-7794C8955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12" y="3736399"/>
            <a:ext cx="2496698" cy="151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567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BCD35-DF66-0EB6-A9DF-3565F7C28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DB4F3-1FF8-4547-3DE8-ADDFB18CD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Throughput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Giga-edges per second: </a:t>
            </a:r>
            <a:r>
              <a:rPr lang="en-US" dirty="0"/>
              <a:t>|Edges| / runtime / 1 billion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Throughput ratio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compare</a:t>
            </a:r>
            <a:r>
              <a:rPr lang="en-US" dirty="0"/>
              <a:t> the throughputs of 2 alternatives</a:t>
            </a:r>
          </a:p>
          <a:p>
            <a:pPr lvl="2"/>
            <a:r>
              <a:rPr lang="en-US" dirty="0"/>
              <a:t>Push-thread vs. pull-thread</a:t>
            </a:r>
          </a:p>
          <a:p>
            <a:pPr lvl="2"/>
            <a:r>
              <a:rPr lang="en-US" dirty="0"/>
              <a:t>Push-warp vs. pull-warp</a:t>
            </a:r>
          </a:p>
          <a:p>
            <a:pPr lvl="2"/>
            <a:r>
              <a:rPr lang="en-US" dirty="0"/>
              <a:t>Push-block vs. pull-block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79645-5AAE-E154-6FF6-4E716254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CEA12-8B32-3320-2B3D-604ECECA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4588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542C2-F715-7EE8-FA5B-C4FDE1C0B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ADE04-8FE3-8A0C-9F61-5FB802DD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32826-635E-E345-DC02-87C885B0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17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70697E-4BD4-C068-5378-A83DFAE0E039}"/>
              </a:ext>
            </a:extLst>
          </p:cNvPr>
          <p:cNvSpPr txBox="1">
            <a:spLocks/>
          </p:cNvSpPr>
          <p:nvPr/>
        </p:nvSpPr>
        <p:spPr>
          <a:xfrm>
            <a:off x="344311" y="2952221"/>
            <a:ext cx="8229600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b="1" kern="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30105870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AF11F-9A8A-7AEF-613F-82F40BDDE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B78B3-9D80-654D-69F4-8368631E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 versus CUDA on NVIDIA GPUs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775E6-A59F-9716-94AE-7EE632234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626" y="1337248"/>
            <a:ext cx="5618374" cy="4290554"/>
          </a:xfrm>
        </p:spPr>
        <p:txBody>
          <a:bodyPr anchor="ctr"/>
          <a:lstStyle/>
          <a:p>
            <a:r>
              <a:rPr lang="en-US" dirty="0"/>
              <a:t>Geometric mean of throughput ratios for each code</a:t>
            </a:r>
          </a:p>
          <a:p>
            <a:r>
              <a:rPr lang="en-US" dirty="0"/>
              <a:t>1.0x is equal performance</a:t>
            </a:r>
          </a:p>
          <a:p>
            <a:r>
              <a:rPr lang="en-US" dirty="0"/>
              <a:t>Port </a:t>
            </a:r>
            <a:r>
              <a:rPr lang="en-US" dirty="0">
                <a:solidFill>
                  <a:srgbClr val="FF0000"/>
                </a:solidFill>
              </a:rPr>
              <a:t>does not</a:t>
            </a:r>
            <a:r>
              <a:rPr lang="en-US" dirty="0"/>
              <a:t> significantly affect performance on NVIDIA GPUs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F0DE0-2746-F289-2418-D5EF8859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08E96-EB09-C6E7-4FD6-D22ECF46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837F1A14-38F8-B906-842A-303E9BC66A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518885"/>
              </p:ext>
            </p:extLst>
          </p:nvPr>
        </p:nvGraphicFramePr>
        <p:xfrm>
          <a:off x="269122" y="1828624"/>
          <a:ext cx="3105779" cy="34992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3658">
                  <a:extLst>
                    <a:ext uri="{9D8B030D-6E8A-4147-A177-3AD203B41FA5}">
                      <a16:colId xmlns:a16="http://schemas.microsoft.com/office/drawing/2014/main" val="329923444"/>
                    </a:ext>
                  </a:extLst>
                </a:gridCol>
                <a:gridCol w="1064443">
                  <a:extLst>
                    <a:ext uri="{9D8B030D-6E8A-4147-A177-3AD203B41FA5}">
                      <a16:colId xmlns:a16="http://schemas.microsoft.com/office/drawing/2014/main" val="4000764015"/>
                    </a:ext>
                  </a:extLst>
                </a:gridCol>
                <a:gridCol w="1107678">
                  <a:extLst>
                    <a:ext uri="{9D8B030D-6E8A-4147-A177-3AD203B41FA5}">
                      <a16:colId xmlns:a16="http://schemas.microsoft.com/office/drawing/2014/main" val="774764271"/>
                    </a:ext>
                  </a:extLst>
                </a:gridCol>
              </a:tblGrid>
              <a:tr h="499886"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82537" marR="82537" marT="41268" marB="41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/>
                        <a:t>4090</a:t>
                      </a:r>
                    </a:p>
                  </a:txBody>
                  <a:tcPr marL="82537" marR="82537" marT="41268" marB="41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/>
                        <a:t>A100</a:t>
                      </a:r>
                    </a:p>
                  </a:txBody>
                  <a:tcPr marL="82537" marR="82537" marT="41268" marB="41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472884"/>
                  </a:ext>
                </a:extLst>
              </a:tr>
              <a:tr h="499886">
                <a:tc>
                  <a:txBody>
                    <a:bodyPr/>
                    <a:lstStyle/>
                    <a:p>
                      <a:r>
                        <a:rPr lang="en-US" sz="2200" b="1" dirty="0"/>
                        <a:t>BFS</a:t>
                      </a:r>
                    </a:p>
                  </a:txBody>
                  <a:tcPr marL="82537" marR="82537" marT="41268" marB="41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/>
                        <a:t>1.006x</a:t>
                      </a:r>
                    </a:p>
                  </a:txBody>
                  <a:tcPr marL="82537" marR="82537" marT="41268" marB="41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0.999x</a:t>
                      </a:r>
                    </a:p>
                  </a:txBody>
                  <a:tcPr marL="82537" marR="82537" marT="41268" marB="41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751021"/>
                  </a:ext>
                </a:extLst>
              </a:tr>
              <a:tr h="499886">
                <a:tc>
                  <a:txBody>
                    <a:bodyPr/>
                    <a:lstStyle/>
                    <a:p>
                      <a:r>
                        <a:rPr lang="en-US" sz="2200" b="1"/>
                        <a:t>MIS</a:t>
                      </a:r>
                    </a:p>
                  </a:txBody>
                  <a:tcPr marL="82537" marR="82537" marT="41268" marB="41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/>
                        <a:t>0.998x</a:t>
                      </a:r>
                    </a:p>
                  </a:txBody>
                  <a:tcPr marL="82537" marR="82537" marT="41268" marB="41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/>
                        <a:t>1.000x</a:t>
                      </a:r>
                    </a:p>
                  </a:txBody>
                  <a:tcPr marL="82537" marR="82537" marT="41268" marB="41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764504"/>
                  </a:ext>
                </a:extLst>
              </a:tr>
              <a:tr h="499886">
                <a:tc>
                  <a:txBody>
                    <a:bodyPr/>
                    <a:lstStyle/>
                    <a:p>
                      <a:r>
                        <a:rPr lang="en-US" sz="2200" b="1" dirty="0"/>
                        <a:t>MST</a:t>
                      </a:r>
                    </a:p>
                  </a:txBody>
                  <a:tcPr marL="82537" marR="82537" marT="41268" marB="41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/>
                        <a:t>1.000x</a:t>
                      </a:r>
                    </a:p>
                  </a:txBody>
                  <a:tcPr marL="82537" marR="82537" marT="41268" marB="41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/>
                        <a:t>1.001x</a:t>
                      </a:r>
                    </a:p>
                  </a:txBody>
                  <a:tcPr marL="82537" marR="82537" marT="41268" marB="41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791896"/>
                  </a:ext>
                </a:extLst>
              </a:tr>
              <a:tr h="499886">
                <a:tc>
                  <a:txBody>
                    <a:bodyPr/>
                    <a:lstStyle/>
                    <a:p>
                      <a:r>
                        <a:rPr lang="en-US" sz="2200" b="1" dirty="0"/>
                        <a:t>PR</a:t>
                      </a:r>
                    </a:p>
                  </a:txBody>
                  <a:tcPr marL="82537" marR="82537" marT="41268" marB="41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/>
                        <a:t>0.998x</a:t>
                      </a:r>
                    </a:p>
                  </a:txBody>
                  <a:tcPr marL="82537" marR="82537" marT="41268" marB="41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/>
                        <a:t>1.000x</a:t>
                      </a:r>
                    </a:p>
                  </a:txBody>
                  <a:tcPr marL="82537" marR="82537" marT="41268" marB="41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19472"/>
                  </a:ext>
                </a:extLst>
              </a:tr>
              <a:tr h="499886">
                <a:tc>
                  <a:txBody>
                    <a:bodyPr/>
                    <a:lstStyle/>
                    <a:p>
                      <a:r>
                        <a:rPr lang="en-US" sz="2200" b="1" dirty="0"/>
                        <a:t>SSSP</a:t>
                      </a:r>
                    </a:p>
                  </a:txBody>
                  <a:tcPr marL="82537" marR="82537" marT="41268" marB="41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/>
                        <a:t>1.003x</a:t>
                      </a:r>
                    </a:p>
                  </a:txBody>
                  <a:tcPr marL="82537" marR="82537" marT="41268" marB="41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/>
                        <a:t>1.000x</a:t>
                      </a:r>
                    </a:p>
                  </a:txBody>
                  <a:tcPr marL="82537" marR="82537" marT="41268" marB="41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031928"/>
                  </a:ext>
                </a:extLst>
              </a:tr>
              <a:tr h="499886">
                <a:tc>
                  <a:txBody>
                    <a:bodyPr/>
                    <a:lstStyle/>
                    <a:p>
                      <a:r>
                        <a:rPr lang="en-US" sz="2200" b="1" dirty="0"/>
                        <a:t>TC</a:t>
                      </a:r>
                    </a:p>
                  </a:txBody>
                  <a:tcPr marL="82537" marR="82537" marT="41268" marB="41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1.012x</a:t>
                      </a:r>
                    </a:p>
                  </a:txBody>
                  <a:tcPr marL="82537" marR="82537" marT="41268" marB="41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/>
                        <a:t>1.000x</a:t>
                      </a:r>
                    </a:p>
                  </a:txBody>
                  <a:tcPr marL="82537" marR="82537" marT="41268" marB="41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007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53017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BAAC5-E765-FE35-F909-E23F324EB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D0A1-2614-116E-D3E1-B8E3D6B8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Style Trends – Vertex/Edge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E7CD3-430C-4444-566D-1F9BB38D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221F8-7AE3-E6A1-597A-91680A848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4F605-8B15-6C53-7C4F-C350946E5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5067366"/>
            <a:ext cx="8231187" cy="560436"/>
          </a:xfrm>
        </p:spPr>
        <p:txBody>
          <a:bodyPr anchor="ctr"/>
          <a:lstStyle/>
          <a:p>
            <a:r>
              <a:rPr lang="en-US" dirty="0"/>
              <a:t>Similar trends between NVIDIA and AMD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D00ECB5-36F8-9264-2EC2-EBF230DD3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298608"/>
            <a:ext cx="4572000" cy="3657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0A2E9FC-608B-7EFA-C2ED-C2B0B7277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2000" y="1298608"/>
            <a:ext cx="4572000" cy="36576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3F3F60-D0AD-9541-E38C-021C299648D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451420" y="4592097"/>
            <a:ext cx="612949" cy="574081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C3540B-41C2-8616-CEFD-AEFC7F4F352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34907" y="4501662"/>
            <a:ext cx="46893" cy="664516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1487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B08C-EF1D-C902-5470-90C4DE94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30C23-2BAD-DF1F-A6A6-F6C9AE1E1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9600" cy="4479925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/>
              <a:t>Evaluate </a:t>
            </a:r>
            <a:r>
              <a:rPr lang="en-US" dirty="0">
                <a:solidFill>
                  <a:srgbClr val="FF0000"/>
                </a:solidFill>
              </a:rPr>
              <a:t>330</a:t>
            </a:r>
            <a:r>
              <a:rPr lang="en-US" dirty="0"/>
              <a:t> HIP codes ported from CUDA on 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1 AMD </a:t>
            </a:r>
            <a:r>
              <a:rPr lang="en-US" dirty="0"/>
              <a:t>and</a:t>
            </a:r>
            <a:r>
              <a:rPr lang="en-US" dirty="0">
                <a:solidFill>
                  <a:srgbClr val="0070C0"/>
                </a:solidFill>
              </a:rPr>
              <a:t> 2 NVIDIA GPUs</a:t>
            </a:r>
            <a:r>
              <a:rPr lang="en-US" dirty="0"/>
              <a:t> using </a:t>
            </a:r>
            <a:r>
              <a:rPr lang="en-US" dirty="0">
                <a:solidFill>
                  <a:srgbClr val="0070C0"/>
                </a:solidFill>
              </a:rPr>
              <a:t>5 input graphs</a:t>
            </a:r>
            <a:r>
              <a:rPr lang="en-US" dirty="0"/>
              <a:t> </a:t>
            </a:r>
          </a:p>
          <a:p>
            <a:pPr>
              <a:spcAft>
                <a:spcPts val="3000"/>
              </a:spcAft>
            </a:pPr>
            <a:r>
              <a:rPr lang="en-US" dirty="0"/>
              <a:t>Show that HIP conversion </a:t>
            </a:r>
            <a:r>
              <a:rPr lang="en-US" dirty="0">
                <a:solidFill>
                  <a:srgbClr val="FF0000"/>
                </a:solidFill>
              </a:rPr>
              <a:t>does not affect</a:t>
            </a:r>
            <a:r>
              <a:rPr lang="en-US" dirty="0"/>
              <a:t> code performance on NVIDIA GPUs</a:t>
            </a:r>
          </a:p>
          <a:p>
            <a:pPr>
              <a:spcAft>
                <a:spcPts val="3000"/>
              </a:spcAft>
            </a:pPr>
            <a:r>
              <a:rPr lang="en-US" dirty="0"/>
              <a:t>Demonstrate that code style trends are similar between AMD and NVIDIA GPUs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33D34-1281-0B27-0C76-3E352538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44219-DBC6-D4F1-27B9-EE9939A7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9842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4C594-EDA4-8E4F-5162-DAA396538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96B3-9068-3F12-B77C-0F2E2717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Trends – Topo/Data with Dups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D09E1-7177-4EC1-85B5-E70B8326B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8A236-ED7B-237C-7659-F164A2DF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6EBBF-3B21-03DA-2FD9-F1E3EA8C3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5067366"/>
            <a:ext cx="8231187" cy="560436"/>
          </a:xfrm>
        </p:spPr>
        <p:txBody>
          <a:bodyPr anchor="ctr"/>
          <a:lstStyle/>
          <a:p>
            <a:r>
              <a:rPr lang="en-US" dirty="0"/>
              <a:t>Similar trends between NVIDIA and AMD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365B3E-30F5-1D1A-5469-2C1C938DB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94" y="1298290"/>
            <a:ext cx="4572794" cy="365823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7362857-490D-6630-EE24-7A76B7984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2000" y="1298290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4228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2FE21-7BBA-D2C2-593A-1F66EFC25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35AE-240F-30E2-D07A-D560CEF2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Trends – Topo/Data w/o Dups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7DC51-FAD9-48A6-C68B-435B49AC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14F62D-3B42-81E8-FA12-D90A3EEF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7C5A9-F51D-1697-351D-88E2E005E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5067366"/>
            <a:ext cx="8231187" cy="560436"/>
          </a:xfrm>
        </p:spPr>
        <p:txBody>
          <a:bodyPr anchor="ctr"/>
          <a:lstStyle/>
          <a:p>
            <a:r>
              <a:rPr lang="en-US" dirty="0"/>
              <a:t>Similar trends between NVIDIA and AMD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E740F55-B8BD-E16F-E20D-06F35C381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299624"/>
            <a:ext cx="4572000" cy="3657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E89FDEE-61E0-7C86-5A06-CF1A5F3C2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2000" y="1297592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2928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4BF2C-680E-AB92-571D-B9339A048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86F8-0FD3-A9BA-6B36-9C9463D4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Style Trends – Push/Pull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92806-57E7-1FF8-66E5-C22DE4E7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27A50-5BE3-D7C8-9D25-CCDBEE322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07E0E-E563-BF11-B1F9-3A94AC7C1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5067366"/>
            <a:ext cx="8231187" cy="560436"/>
          </a:xfrm>
        </p:spPr>
        <p:txBody>
          <a:bodyPr anchor="ctr"/>
          <a:lstStyle/>
          <a:p>
            <a:r>
              <a:rPr lang="en-US" dirty="0"/>
              <a:t>Very similar trends between NVIDIA and AMD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61EDFDA-BE5E-CEA3-649E-7138C7F31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298608"/>
            <a:ext cx="4572000" cy="3657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4D20E1E-661F-854A-C6EB-18F31DEA2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1206" y="1298608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6406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3DEBF-14A3-6110-80DE-0492AECBC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7F139-CC55-D109-7A10-CA43E6EB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Style Trends – </a:t>
            </a:r>
            <a:r>
              <a:rPr lang="en-US" err="1"/>
              <a:t>ReadWrite</a:t>
            </a:r>
            <a:r>
              <a:rPr lang="en-US"/>
              <a:t>/RMW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31F34A-B4B2-8C1A-EFC7-DEDA61D3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5A6F5-2620-F886-4677-7A69316D9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B0E9D-6C39-2774-E314-77CDBF9D9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5067366"/>
            <a:ext cx="8231187" cy="560436"/>
          </a:xfrm>
        </p:spPr>
        <p:txBody>
          <a:bodyPr anchor="ctr"/>
          <a:lstStyle/>
          <a:p>
            <a:r>
              <a:rPr lang="en-US" dirty="0"/>
              <a:t>Similar trends between NVIDIA and AMD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9C64CDE-3B00-A52B-0811-E1C8E7125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94" y="1298608"/>
            <a:ext cx="4572000" cy="3657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B63EF-BA52-D4E9-2C06-90BC7368A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1206" y="1298608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2833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AF03A-9E31-BC8B-FD4B-8B6863EA9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8504-8CAC-4F39-CB2B-37F0041D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Style Trends – </a:t>
            </a:r>
            <a:r>
              <a:rPr lang="en-US" err="1"/>
              <a:t>NonDeterm</a:t>
            </a:r>
            <a:r>
              <a:rPr lang="en-US"/>
              <a:t>/</a:t>
            </a:r>
            <a:r>
              <a:rPr lang="en-US" err="1"/>
              <a:t>Determ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2D118-1A9F-4022-6E23-AB8505C6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C1D36-E134-BC8C-C2B2-C2A2C4C5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7FEDC-7BA0-630D-7033-322E500E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5067366"/>
            <a:ext cx="8231187" cy="560436"/>
          </a:xfrm>
        </p:spPr>
        <p:txBody>
          <a:bodyPr anchor="ctr"/>
          <a:lstStyle/>
          <a:p>
            <a:r>
              <a:rPr lang="en-US" dirty="0"/>
              <a:t>Very similar trends between NVIDIA and AMD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D37C643-F844-BCCF-D253-3757FAE65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1298608"/>
            <a:ext cx="4572000" cy="3657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17E4E1A-D26B-73C6-BC12-5B9B81C65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71206" y="1298608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3456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5E57C-BF74-B50F-34F4-1D30DBD32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156FB-FFC9-7C01-4DD0-3FA87EF3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Style Trends – </a:t>
            </a:r>
            <a:r>
              <a:rPr lang="en-US" err="1"/>
              <a:t>NonPersist</a:t>
            </a:r>
            <a:r>
              <a:rPr lang="en-US"/>
              <a:t>/Persist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91755-3A5E-259C-FDD2-B038C468D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34C7C-5AEE-C6AF-E9D3-FC817619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A20F8-6CA4-69C2-6D44-53825FC51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5067366"/>
            <a:ext cx="8231187" cy="560436"/>
          </a:xfrm>
        </p:spPr>
        <p:txBody>
          <a:bodyPr anchor="ctr"/>
          <a:lstStyle/>
          <a:p>
            <a:r>
              <a:rPr lang="en-US" dirty="0"/>
              <a:t>Similar trends between NVIDIA and AMD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B8AD3E-FED5-E668-9486-6F58E5F62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1298608"/>
            <a:ext cx="4572000" cy="3657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3CBB4A9-9BF1-EC5C-D363-A7BA71944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72000" y="1298608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420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D30A2-1017-5839-B505-DCA96D8E6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6E52D-71AD-C556-2007-72EB30BD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Style Trends – Granularity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ECF0F-4A1B-CF5A-B58C-FE99D927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F3B91-2CDB-B100-BBF3-1CD581C9B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7BC03-8BC3-923C-473D-AA5F8FA76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5067366"/>
            <a:ext cx="8231187" cy="560436"/>
          </a:xfrm>
        </p:spPr>
        <p:txBody>
          <a:bodyPr anchor="ctr"/>
          <a:lstStyle/>
          <a:p>
            <a:r>
              <a:rPr lang="en-US" dirty="0"/>
              <a:t>Similar trends between NVIDIA and AMD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23C8FE-FF0C-2457-5AD4-A4984C213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298608"/>
            <a:ext cx="4572000" cy="36576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B01601E-9C85-4882-1D99-2BDB95711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2000" y="1298608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0966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52AC7-C746-07FC-5BB6-063D88FA5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83B655B-56CD-C49D-5319-F9CD733A1D8A}"/>
              </a:ext>
            </a:extLst>
          </p:cNvPr>
          <p:cNvGrpSpPr/>
          <p:nvPr/>
        </p:nvGrpSpPr>
        <p:grpSpPr>
          <a:xfrm>
            <a:off x="707948" y="1276140"/>
            <a:ext cx="7728104" cy="3775362"/>
            <a:chOff x="424206" y="1282653"/>
            <a:chExt cx="8295588" cy="4052591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C171DCD-6839-6868-25D2-41F690E95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2296"/>
            <a:stretch>
              <a:fillRect/>
            </a:stretch>
          </p:blipFill>
          <p:spPr>
            <a:xfrm>
              <a:off x="424206" y="1282653"/>
              <a:ext cx="4147794" cy="405259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6C3F18B-7DBC-7B93-DDA8-2E6FF900F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2296" b="-1"/>
            <a:stretch>
              <a:fillRect/>
            </a:stretch>
          </p:blipFill>
          <p:spPr>
            <a:xfrm>
              <a:off x="4572000" y="1282653"/>
              <a:ext cx="4147794" cy="405259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AA84BA-8E29-3C28-A439-99F7804CBBED}"/>
                </a:ext>
              </a:extLst>
            </p:cNvPr>
            <p:cNvSpPr/>
            <p:nvPr/>
          </p:nvSpPr>
          <p:spPr bwMode="auto">
            <a:xfrm>
              <a:off x="1185863" y="2247901"/>
              <a:ext cx="558096" cy="86677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9919A7-593C-3F0A-F4B9-3F50135FEB49}"/>
                </a:ext>
              </a:extLst>
            </p:cNvPr>
            <p:cNvSpPr/>
            <p:nvPr/>
          </p:nvSpPr>
          <p:spPr bwMode="auto">
            <a:xfrm>
              <a:off x="5333657" y="2681287"/>
              <a:ext cx="558096" cy="981075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B32156-0E0C-53F4-49A0-E7218408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Style Trends – Reduction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5B5007-A5A7-BD1A-EDFC-AF263675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39B79-0E5D-AF49-2675-858ADF586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63456-983E-305E-2D3D-6AEBABE8E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4884706"/>
            <a:ext cx="8518705" cy="829559"/>
          </a:xfrm>
        </p:spPr>
        <p:txBody>
          <a:bodyPr anchor="t"/>
          <a:lstStyle/>
          <a:p>
            <a:r>
              <a:rPr lang="en-US" dirty="0"/>
              <a:t>PR </a:t>
            </a:r>
            <a:r>
              <a:rPr lang="en-US" dirty="0" err="1"/>
              <a:t>GlobalAdd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lower speed</a:t>
            </a:r>
            <a:r>
              <a:rPr lang="en-US" dirty="0"/>
              <a:t> on AMD due to NVIDIA warp-aggregating overlapping atomic accesses</a:t>
            </a:r>
          </a:p>
        </p:txBody>
      </p:sp>
    </p:spTree>
    <p:extLst>
      <p:ext uri="{BB962C8B-B14F-4D97-AF65-F5344CB8AC3E}">
        <p14:creationId xmlns:p14="http://schemas.microsoft.com/office/powerpoint/2010/main" val="374683028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68A12-536F-0900-7469-465F4C40C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B66CF-DAC7-7845-4726-9CC13D812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686800" cy="4479925"/>
          </a:xfrm>
        </p:spPr>
        <p:txBody>
          <a:bodyPr/>
          <a:lstStyle/>
          <a:p>
            <a:r>
              <a:rPr lang="en-US" dirty="0"/>
              <a:t>Ported </a:t>
            </a:r>
            <a:r>
              <a:rPr lang="en-US" dirty="0">
                <a:solidFill>
                  <a:srgbClr val="FF0000"/>
                </a:solidFill>
              </a:rPr>
              <a:t>330</a:t>
            </a:r>
            <a:r>
              <a:rPr lang="en-US" dirty="0"/>
              <a:t> CUDA codes from </a:t>
            </a:r>
            <a:r>
              <a:rPr lang="en-US" dirty="0">
                <a:solidFill>
                  <a:srgbClr val="0070C0"/>
                </a:solidFill>
              </a:rPr>
              <a:t>6</a:t>
            </a:r>
            <a:r>
              <a:rPr lang="en-US" dirty="0"/>
              <a:t> problems to HIP</a:t>
            </a:r>
          </a:p>
          <a:p>
            <a:pPr lvl="1"/>
            <a:r>
              <a:rPr lang="en-US" dirty="0"/>
              <a:t>Adds AMD GPU support to </a:t>
            </a:r>
            <a:r>
              <a:rPr lang="en-US" dirty="0">
                <a:solidFill>
                  <a:srgbClr val="FF0000"/>
                </a:solidFill>
              </a:rPr>
              <a:t>Indigo3</a:t>
            </a:r>
            <a:r>
              <a:rPr lang="en-US" dirty="0"/>
              <a:t> benchmark suite</a:t>
            </a:r>
          </a:p>
          <a:p>
            <a:r>
              <a:rPr lang="en-US" dirty="0"/>
              <a:t>Confirmed HIP ports </a:t>
            </a:r>
            <a:r>
              <a:rPr lang="en-US" dirty="0">
                <a:solidFill>
                  <a:srgbClr val="0070C0"/>
                </a:solidFill>
              </a:rPr>
              <a:t>not slower</a:t>
            </a:r>
            <a:r>
              <a:rPr lang="en-US" dirty="0"/>
              <a:t> than CUDA</a:t>
            </a:r>
          </a:p>
          <a:p>
            <a:r>
              <a:rPr lang="en-US" dirty="0"/>
              <a:t>Demonstrated that code style performance has </a:t>
            </a:r>
            <a:r>
              <a:rPr lang="en-US" dirty="0">
                <a:solidFill>
                  <a:srgbClr val="0070C0"/>
                </a:solidFill>
              </a:rPr>
              <a:t>similar trends</a:t>
            </a:r>
            <a:r>
              <a:rPr lang="en-US" dirty="0"/>
              <a:t> between AMD and NVIDIA GPUs</a:t>
            </a:r>
          </a:p>
          <a:p>
            <a:pPr lvl="1"/>
            <a:r>
              <a:rPr lang="en-US" dirty="0"/>
              <a:t>Despite proprietary architectural differences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Acknowledgements: NSF Award #1955367 and NVIDIA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Contact: </a:t>
            </a:r>
            <a:r>
              <a:rPr lang="en-US" sz="2800" dirty="0">
                <a:solidFill>
                  <a:srgbClr val="0070C0"/>
                </a:solidFill>
              </a:rPr>
              <a:t>arv107@txstate.edu</a:t>
            </a:r>
            <a:r>
              <a:rPr lang="en-US" sz="2800" dirty="0"/>
              <a:t>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Code + Paper: </a:t>
            </a:r>
            <a:r>
              <a:rPr lang="en-US" sz="2800" dirty="0">
                <a:solidFill>
                  <a:srgbClr val="FF0000"/>
                </a:solidFill>
              </a:rPr>
              <a:t>github.com/burtscher/Indigo3Suite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A774C-42ED-514A-54EB-661F73E2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F5D7E-10D1-CFC6-5019-502150A9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076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6770A-FBF3-590C-ACA1-1F1F45426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Indigo3 Benchmark Suite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1E5FF-8104-8105-BED0-44EEDBBC5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3976"/>
            <a:ext cx="8365787" cy="3214570"/>
          </a:xfrm>
        </p:spPr>
        <p:txBody>
          <a:bodyPr/>
          <a:lstStyle/>
          <a:p>
            <a:pPr>
              <a:spcAft>
                <a:spcPts val="10"/>
              </a:spcAft>
            </a:pPr>
            <a:r>
              <a:rPr lang="en-US" dirty="0"/>
              <a:t>Describes </a:t>
            </a:r>
            <a:r>
              <a:rPr lang="en-US" dirty="0">
                <a:solidFill>
                  <a:srgbClr val="FF0000"/>
                </a:solidFill>
              </a:rPr>
              <a:t>13</a:t>
            </a:r>
            <a:r>
              <a:rPr lang="en-US" dirty="0"/>
              <a:t> implementation and parallelization </a:t>
            </a:r>
            <a:r>
              <a:rPr lang="en-US" dirty="0">
                <a:solidFill>
                  <a:srgbClr val="FF0000"/>
                </a:solidFill>
              </a:rPr>
              <a:t>styles</a:t>
            </a:r>
            <a:r>
              <a:rPr lang="en-US" dirty="0"/>
              <a:t> for irregular graph analytics codes</a:t>
            </a:r>
          </a:p>
          <a:p>
            <a:pPr lvl="1">
              <a:spcAft>
                <a:spcPts val="10"/>
              </a:spcAft>
            </a:pPr>
            <a:r>
              <a:rPr lang="en-US" dirty="0"/>
              <a:t>Styles are decisions about how the code is written</a:t>
            </a:r>
          </a:p>
          <a:p>
            <a:pPr>
              <a:spcAft>
                <a:spcPts val="10"/>
              </a:spcAft>
            </a:pPr>
            <a:r>
              <a:rPr lang="en-US" dirty="0"/>
              <a:t>Combines the styles in </a:t>
            </a:r>
            <a:r>
              <a:rPr lang="en-US" dirty="0">
                <a:solidFill>
                  <a:srgbClr val="0070C0"/>
                </a:solidFill>
              </a:rPr>
              <a:t>hundreds of ways</a:t>
            </a:r>
            <a:r>
              <a:rPr lang="en-US" dirty="0"/>
              <a:t> and applies them to </a:t>
            </a:r>
            <a:r>
              <a:rPr lang="en-US" dirty="0">
                <a:solidFill>
                  <a:srgbClr val="0070C0"/>
                </a:solidFill>
              </a:rPr>
              <a:t>7</a:t>
            </a:r>
            <a:r>
              <a:rPr lang="en-US" dirty="0"/>
              <a:t> important graph problems</a:t>
            </a:r>
          </a:p>
          <a:p>
            <a:pPr>
              <a:spcAft>
                <a:spcPts val="10"/>
              </a:spcAft>
            </a:pPr>
            <a:r>
              <a:rPr lang="en-US" dirty="0"/>
              <a:t>We used </a:t>
            </a:r>
            <a:r>
              <a:rPr lang="en-US" dirty="0">
                <a:solidFill>
                  <a:srgbClr val="FF0000"/>
                </a:solidFill>
              </a:rPr>
              <a:t>330 CUDA codes</a:t>
            </a:r>
            <a:r>
              <a:rPr lang="en-US" dirty="0"/>
              <a:t> from </a:t>
            </a:r>
            <a:r>
              <a:rPr lang="en-US" dirty="0">
                <a:solidFill>
                  <a:srgbClr val="0070C0"/>
                </a:solidFill>
              </a:rPr>
              <a:t>6</a:t>
            </a:r>
            <a:r>
              <a:rPr lang="en-US" dirty="0"/>
              <a:t> problems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92EDD-E35E-EE3F-E056-10FD78952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24DDB-3BA7-8ED0-EB47-1BBA3BF3E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F5A9F9-6FBC-E151-0F51-819A251C7EFC}"/>
              </a:ext>
            </a:extLst>
          </p:cNvPr>
          <p:cNvSpPr txBox="1">
            <a:spLocks/>
          </p:cNvSpPr>
          <p:nvPr/>
        </p:nvSpPr>
        <p:spPr bwMode="auto">
          <a:xfrm>
            <a:off x="455613" y="4474690"/>
            <a:ext cx="4116387" cy="149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0"/>
              </a:spcAft>
            </a:pPr>
            <a:r>
              <a:rPr lang="en-US" sz="2200" kern="0" dirty="0">
                <a:solidFill>
                  <a:srgbClr val="0070C0"/>
                </a:solidFill>
              </a:rPr>
              <a:t>BFS</a:t>
            </a:r>
            <a:r>
              <a:rPr lang="en-US" sz="2200" kern="0" dirty="0"/>
              <a:t>: Breadth-First-Search</a:t>
            </a:r>
          </a:p>
          <a:p>
            <a:pPr>
              <a:spcAft>
                <a:spcPts val="10"/>
              </a:spcAft>
            </a:pPr>
            <a:r>
              <a:rPr lang="en-US" sz="2200" kern="0" dirty="0">
                <a:solidFill>
                  <a:srgbClr val="0070C0"/>
                </a:solidFill>
              </a:rPr>
              <a:t>MIS</a:t>
            </a:r>
            <a:r>
              <a:rPr lang="en-US" sz="2200" kern="0" dirty="0"/>
              <a:t>: Maximal Independent Set</a:t>
            </a:r>
          </a:p>
          <a:p>
            <a:pPr>
              <a:spcAft>
                <a:spcPts val="10"/>
              </a:spcAft>
            </a:pPr>
            <a:r>
              <a:rPr lang="en-US" sz="2200" kern="0" dirty="0">
                <a:solidFill>
                  <a:srgbClr val="0070C0"/>
                </a:solidFill>
              </a:rPr>
              <a:t>MST</a:t>
            </a:r>
            <a:r>
              <a:rPr lang="en-US" sz="2200" kern="0" dirty="0"/>
              <a:t>: Minimum Spanning Tree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AF8602-B673-7AEF-0DBD-029837280FE2}"/>
              </a:ext>
            </a:extLst>
          </p:cNvPr>
          <p:cNvSpPr txBox="1">
            <a:spLocks/>
          </p:cNvSpPr>
          <p:nvPr/>
        </p:nvSpPr>
        <p:spPr bwMode="auto">
          <a:xfrm>
            <a:off x="4572001" y="4472658"/>
            <a:ext cx="4250985" cy="149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0"/>
              </a:spcAft>
            </a:pPr>
            <a:r>
              <a:rPr lang="en-US" sz="2200" kern="0" dirty="0">
                <a:solidFill>
                  <a:srgbClr val="0070C0"/>
                </a:solidFill>
              </a:rPr>
              <a:t>PR</a:t>
            </a:r>
            <a:r>
              <a:rPr lang="en-US" sz="2200" kern="0" dirty="0"/>
              <a:t>: PageRank</a:t>
            </a:r>
          </a:p>
          <a:p>
            <a:pPr>
              <a:spcAft>
                <a:spcPts val="10"/>
              </a:spcAft>
            </a:pPr>
            <a:r>
              <a:rPr lang="en-US" sz="2200" kern="0" dirty="0">
                <a:solidFill>
                  <a:srgbClr val="0070C0"/>
                </a:solidFill>
              </a:rPr>
              <a:t>SSSP</a:t>
            </a:r>
            <a:r>
              <a:rPr lang="en-US" sz="2200" kern="0" dirty="0"/>
              <a:t>: Single Source Shortest Path</a:t>
            </a:r>
          </a:p>
          <a:p>
            <a:pPr>
              <a:spcAft>
                <a:spcPts val="10"/>
              </a:spcAft>
            </a:pPr>
            <a:r>
              <a:rPr lang="en-US" sz="2200" kern="0" dirty="0">
                <a:solidFill>
                  <a:srgbClr val="0070C0"/>
                </a:solidFill>
              </a:rPr>
              <a:t>TC</a:t>
            </a:r>
            <a:r>
              <a:rPr lang="en-US" sz="2200" kern="0" dirty="0"/>
              <a:t>: Triangle Counting</a:t>
            </a:r>
          </a:p>
        </p:txBody>
      </p:sp>
    </p:spTree>
    <p:extLst>
      <p:ext uri="{BB962C8B-B14F-4D97-AF65-F5344CB8AC3E}">
        <p14:creationId xmlns:p14="http://schemas.microsoft.com/office/powerpoint/2010/main" val="25405488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3B72-0E60-CC94-7D51-F22284D4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Parallelization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35A60-A813-B361-F32A-2CBEFB065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686800" cy="44799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Granularity</a:t>
            </a:r>
            <a:r>
              <a:rPr lang="en-US" dirty="0">
                <a:sym typeface="Symbol" panose="05050102010706020507" pitchFamily="18" charset="2"/>
              </a:rPr>
              <a:t> at which computations are parallelized</a:t>
            </a:r>
          </a:p>
          <a:p>
            <a:pPr>
              <a:spcBef>
                <a:spcPts val="300"/>
              </a:spcBef>
            </a:pPr>
            <a:endParaRPr lang="en-US" dirty="0">
              <a:sym typeface="Symbol" panose="05050102010706020507" pitchFamily="18" charset="2"/>
            </a:endParaRPr>
          </a:p>
          <a:p>
            <a:pPr>
              <a:spcBef>
                <a:spcPts val="300"/>
              </a:spcBef>
            </a:pPr>
            <a:r>
              <a:rPr lang="en-US" dirty="0">
                <a:sym typeface="Symbol" panose="05050102010706020507" pitchFamily="18" charset="2"/>
              </a:rPr>
              <a:t>Example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ym typeface="Symbol" panose="05050102010706020507" pitchFamily="18" charset="2"/>
              </a:rPr>
              <a:t>GPUs expose multiple levels of hardware parallelism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00361-76A4-977A-1E6D-01AB520EE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26FD44-0332-4C35-3A79-5CF77DB7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824D300-7CFA-4F11-82BC-6B0D6314B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845832"/>
              </p:ext>
            </p:extLst>
          </p:nvPr>
        </p:nvGraphicFramePr>
        <p:xfrm>
          <a:off x="640080" y="3522306"/>
          <a:ext cx="786384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0008">
                  <a:extLst>
                    <a:ext uri="{9D8B030D-6E8A-4147-A177-3AD203B41FA5}">
                      <a16:colId xmlns:a16="http://schemas.microsoft.com/office/drawing/2014/main" val="468147040"/>
                    </a:ext>
                  </a:extLst>
                </a:gridCol>
                <a:gridCol w="2405080">
                  <a:extLst>
                    <a:ext uri="{9D8B030D-6E8A-4147-A177-3AD203B41FA5}">
                      <a16:colId xmlns:a16="http://schemas.microsoft.com/office/drawing/2014/main" val="2153414145"/>
                    </a:ext>
                  </a:extLst>
                </a:gridCol>
                <a:gridCol w="4048752">
                  <a:extLst>
                    <a:ext uri="{9D8B030D-6E8A-4147-A177-3AD203B41FA5}">
                      <a16:colId xmlns:a16="http://schemas.microsoft.com/office/drawing/2014/main" val="245077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Granularity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Drawbacks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96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Thread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Easy to implement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May suffer from load imbalance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481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Warp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Warp-level primitives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May require complex synchronization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13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Shared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May require complex synchronization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478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0076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2504-B6AF-4D5C-674F-60FFF73B8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39EC9-EE41-9CFA-05F4-58E9673DE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124EA-34C4-452D-4C69-E1F7082E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715410-ABE3-D615-E9E7-9B00B74E3DE6}"/>
              </a:ext>
            </a:extLst>
          </p:cNvPr>
          <p:cNvGrpSpPr/>
          <p:nvPr/>
        </p:nvGrpSpPr>
        <p:grpSpPr>
          <a:xfrm>
            <a:off x="5299880" y="3740528"/>
            <a:ext cx="2108085" cy="1764818"/>
            <a:chOff x="5472157" y="4227423"/>
            <a:chExt cx="1780672" cy="1556218"/>
          </a:xfrm>
        </p:grpSpPr>
        <p:pic>
          <p:nvPicPr>
            <p:cNvPr id="7" name="Picture 6" descr="Diagram, schematic&#10;&#10;Description automatically generated">
              <a:extLst>
                <a:ext uri="{FF2B5EF4-FFF2-40B4-BE49-F238E27FC236}">
                  <a16:creationId xmlns:a16="http://schemas.microsoft.com/office/drawing/2014/main" id="{246EAD43-3D32-DB58-FD36-E1837BBF9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157" y="4227423"/>
              <a:ext cx="1780672" cy="155621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227F41-DF0B-2C74-BC93-D513081150C0}"/>
                </a:ext>
              </a:extLst>
            </p:cNvPr>
            <p:cNvSpPr/>
            <p:nvPr/>
          </p:nvSpPr>
          <p:spPr bwMode="auto">
            <a:xfrm>
              <a:off x="5738191" y="5539409"/>
              <a:ext cx="1043609" cy="2442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2D2F3F-4D82-1E9D-64FF-AB9AFCA030B6}"/>
              </a:ext>
            </a:extLst>
          </p:cNvPr>
          <p:cNvSpPr txBox="1">
            <a:spLocks/>
          </p:cNvSpPr>
          <p:nvPr/>
        </p:nvSpPr>
        <p:spPr bwMode="auto">
          <a:xfrm>
            <a:off x="487128" y="2050898"/>
            <a:ext cx="4852509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Example</a:t>
            </a:r>
          </a:p>
          <a:p>
            <a:pPr lvl="1"/>
            <a:r>
              <a:rPr lang="en-US" kern="0" dirty="0"/>
              <a:t>Push: updates a </a:t>
            </a:r>
            <a:r>
              <a:rPr lang="en-US" kern="0" dirty="0">
                <a:solidFill>
                  <a:srgbClr val="FF0000"/>
                </a:solidFill>
              </a:rPr>
              <a:t>neighbor’s</a:t>
            </a:r>
            <a:r>
              <a:rPr lang="en-US" kern="0" dirty="0"/>
              <a:t> data based on </a:t>
            </a:r>
            <a:r>
              <a:rPr lang="en-US" kern="0" dirty="0">
                <a:solidFill>
                  <a:srgbClr val="00B050"/>
                </a:solidFill>
              </a:rPr>
              <a:t>private</a:t>
            </a:r>
            <a:r>
              <a:rPr lang="en-US" kern="0" dirty="0"/>
              <a:t> data</a:t>
            </a:r>
          </a:p>
          <a:p>
            <a:pPr lvl="4"/>
            <a:endParaRPr lang="en-US" kern="0" dirty="0"/>
          </a:p>
          <a:p>
            <a:pPr lvl="1"/>
            <a:r>
              <a:rPr lang="en-US" kern="0" dirty="0"/>
              <a:t>Pull: updates a </a:t>
            </a:r>
            <a:r>
              <a:rPr lang="en-US" kern="0" dirty="0">
                <a:solidFill>
                  <a:srgbClr val="0070C0"/>
                </a:solidFill>
              </a:rPr>
              <a:t>vertex’s private</a:t>
            </a:r>
            <a:r>
              <a:rPr lang="en-US" kern="0" dirty="0"/>
              <a:t> data based on </a:t>
            </a:r>
            <a:r>
              <a:rPr lang="en-US" kern="0" dirty="0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kern="0" dirty="0"/>
              <a:t>’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B026E-037A-13DD-69CA-1CEB835374F1}"/>
              </a:ext>
            </a:extLst>
          </p:cNvPr>
          <p:cNvSpPr txBox="1"/>
          <p:nvPr/>
        </p:nvSpPr>
        <p:spPr>
          <a:xfrm>
            <a:off x="7252829" y="2170089"/>
            <a:ext cx="1869447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>
                <a:solidFill>
                  <a:srgbClr val="FF0000"/>
                </a:solidFill>
              </a:rPr>
              <a:t>Red: </a:t>
            </a:r>
            <a:r>
              <a:rPr lang="en-US" sz="1200"/>
              <a:t>shared write </a:t>
            </a:r>
            <a:br>
              <a:rPr lang="en-US" sz="1200"/>
            </a:br>
            <a:r>
              <a:rPr lang="en-US" sz="1200">
                <a:solidFill>
                  <a:srgbClr val="00B050"/>
                </a:solidFill>
              </a:rPr>
              <a:t>Green: </a:t>
            </a:r>
            <a:r>
              <a:rPr lang="en-US" sz="1200"/>
              <a:t>non-shared read</a:t>
            </a:r>
          </a:p>
          <a:p>
            <a:pPr>
              <a:buNone/>
            </a:pPr>
            <a:r>
              <a:rPr lang="en-US" sz="1200"/>
              <a:t>         : active vertex</a:t>
            </a:r>
          </a:p>
          <a:p>
            <a:pPr>
              <a:buNone/>
            </a:pPr>
            <a:r>
              <a:rPr lang="en-US" sz="1200"/>
              <a:t>         : data flow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FEEF34-49C4-9DB8-73B1-AD1D6002CB9A}"/>
              </a:ext>
            </a:extLst>
          </p:cNvPr>
          <p:cNvSpPr txBox="1"/>
          <p:nvPr/>
        </p:nvSpPr>
        <p:spPr>
          <a:xfrm>
            <a:off x="7282757" y="4224601"/>
            <a:ext cx="198661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>
                <a:solidFill>
                  <a:srgbClr val="0070C0"/>
                </a:solidFill>
              </a:rPr>
              <a:t>Blue: </a:t>
            </a:r>
            <a:r>
              <a:rPr lang="en-US" sz="1200"/>
              <a:t>shared read </a:t>
            </a:r>
          </a:p>
          <a:p>
            <a:pPr>
              <a:buNone/>
            </a:pPr>
            <a:r>
              <a:rPr lang="en-US" sz="1200">
                <a:solidFill>
                  <a:srgbClr val="FFC000"/>
                </a:solidFill>
              </a:rPr>
              <a:t>Yellow: </a:t>
            </a:r>
            <a:r>
              <a:rPr lang="en-US" sz="1200"/>
              <a:t>non-shared write</a:t>
            </a:r>
          </a:p>
          <a:p>
            <a:pPr>
              <a:buNone/>
            </a:pPr>
            <a:r>
              <a:rPr lang="en-US" sz="1200"/>
              <a:t>           : active vertex</a:t>
            </a:r>
          </a:p>
          <a:p>
            <a:pPr>
              <a:buNone/>
            </a:pPr>
            <a:r>
              <a:rPr lang="en-US" sz="1200"/>
              <a:t>           : data flow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D4AE81-49F5-AA10-019D-BB7877EDDE9A}"/>
              </a:ext>
            </a:extLst>
          </p:cNvPr>
          <p:cNvGrpSpPr/>
          <p:nvPr/>
        </p:nvGrpSpPr>
        <p:grpSpPr>
          <a:xfrm>
            <a:off x="5269953" y="2120877"/>
            <a:ext cx="1986610" cy="1662172"/>
            <a:chOff x="5442229" y="2120877"/>
            <a:chExt cx="1810600" cy="1536266"/>
          </a:xfrm>
        </p:grpSpPr>
        <p:pic>
          <p:nvPicPr>
            <p:cNvPr id="13" name="Picture 12" descr="Diagram, schematic&#10;&#10;Description automatically generated">
              <a:extLst>
                <a:ext uri="{FF2B5EF4-FFF2-40B4-BE49-F238E27FC236}">
                  <a16:creationId xmlns:a16="http://schemas.microsoft.com/office/drawing/2014/main" id="{21210A60-C173-4DE4-83C9-FCB3F789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229" y="2120877"/>
              <a:ext cx="1810600" cy="153626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38207F-2713-CECD-8BBD-C54E8272B1E3}"/>
                </a:ext>
              </a:extLst>
            </p:cNvPr>
            <p:cNvSpPr/>
            <p:nvPr/>
          </p:nvSpPr>
          <p:spPr bwMode="auto">
            <a:xfrm>
              <a:off x="5711687" y="3429000"/>
              <a:ext cx="1179443" cy="18884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A6B94B-636C-4B8E-720D-28E9F85315C7}"/>
              </a:ext>
            </a:extLst>
          </p:cNvPr>
          <p:cNvCxnSpPr>
            <a:cxnSpLocks/>
          </p:cNvCxnSpPr>
          <p:nvPr/>
        </p:nvCxnSpPr>
        <p:spPr bwMode="auto">
          <a:xfrm>
            <a:off x="7464663" y="2945046"/>
            <a:ext cx="214452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4643A8B-29CC-C055-2E47-5701C7488019}"/>
              </a:ext>
            </a:extLst>
          </p:cNvPr>
          <p:cNvSpPr/>
          <p:nvPr/>
        </p:nvSpPr>
        <p:spPr bwMode="auto">
          <a:xfrm>
            <a:off x="7416729" y="2607136"/>
            <a:ext cx="222069" cy="195624"/>
          </a:xfrm>
          <a:prstGeom prst="ellipse">
            <a:avLst/>
          </a:prstGeom>
          <a:noFill/>
          <a:ln w="22225" cap="flat" cmpd="dbl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F5AB91E-D0CE-2ED6-22DF-9A2B2DAFD275}"/>
              </a:ext>
            </a:extLst>
          </p:cNvPr>
          <p:cNvCxnSpPr>
            <a:cxnSpLocks/>
          </p:cNvCxnSpPr>
          <p:nvPr/>
        </p:nvCxnSpPr>
        <p:spPr bwMode="auto">
          <a:xfrm>
            <a:off x="7530923" y="5025640"/>
            <a:ext cx="214452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/>
          </a:ln>
          <a:effectLst/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05F3977-DE49-A5E7-7907-908AB062BF0F}"/>
              </a:ext>
            </a:extLst>
          </p:cNvPr>
          <p:cNvSpPr/>
          <p:nvPr/>
        </p:nvSpPr>
        <p:spPr bwMode="auto">
          <a:xfrm>
            <a:off x="7482989" y="4687730"/>
            <a:ext cx="222069" cy="195624"/>
          </a:xfrm>
          <a:prstGeom prst="ellipse">
            <a:avLst/>
          </a:prstGeom>
          <a:noFill/>
          <a:ln w="22225" cap="flat" cmpd="dbl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5E57433-CBAF-A305-9B53-FFDE86E9AD8C}"/>
              </a:ext>
            </a:extLst>
          </p:cNvPr>
          <p:cNvSpPr txBox="1">
            <a:spLocks/>
          </p:cNvSpPr>
          <p:nvPr/>
        </p:nvSpPr>
        <p:spPr bwMode="auto">
          <a:xfrm>
            <a:off x="487128" y="1240256"/>
            <a:ext cx="8229600" cy="87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Style in which computations are implemented</a:t>
            </a:r>
          </a:p>
        </p:txBody>
      </p:sp>
    </p:spTree>
    <p:extLst>
      <p:ext uri="{BB962C8B-B14F-4D97-AF65-F5344CB8AC3E}">
        <p14:creationId xmlns:p14="http://schemas.microsoft.com/office/powerpoint/2010/main" val="33377367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2BF52-B6BE-D2B7-2B65-B993FCDA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DCA75-A07F-BEF8-7781-D64D0EF69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5263A-158A-DBF3-77D7-6F1C2AAC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F75E67-45A8-9BCF-5179-A7EA2C1E4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605520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/>
              <a:t>Parallelization/implementation styles</a:t>
            </a:r>
          </a:p>
          <a:p>
            <a:pPr lvl="1"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9</a:t>
            </a:r>
            <a:r>
              <a:rPr lang="en-US" dirty="0"/>
              <a:t> sets of alternatives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Mostly </a:t>
            </a:r>
            <a:r>
              <a:rPr lang="en-US" dirty="0">
                <a:solidFill>
                  <a:srgbClr val="FF0000"/>
                </a:solidFill>
              </a:rPr>
              <a:t>orthogonal</a:t>
            </a:r>
            <a:r>
              <a:rPr lang="en-US" dirty="0"/>
              <a:t> and can be combined</a:t>
            </a:r>
          </a:p>
          <a:p>
            <a:pPr>
              <a:spcBef>
                <a:spcPts val="2400"/>
              </a:spcBef>
            </a:pPr>
            <a:r>
              <a:rPr lang="en-US" dirty="0"/>
              <a:t>Example</a:t>
            </a:r>
          </a:p>
          <a:p>
            <a:pPr lvl="1">
              <a:spcBef>
                <a:spcPts val="720"/>
              </a:spcBef>
            </a:pPr>
            <a:r>
              <a:rPr lang="en-US" dirty="0">
                <a:solidFill>
                  <a:srgbClr val="0070C0"/>
                </a:solidFill>
              </a:rPr>
              <a:t>2 sets</a:t>
            </a:r>
            <a:r>
              <a:rPr lang="en-US" dirty="0"/>
              <a:t>: {push, pull} and {thread, warp, block}</a:t>
            </a:r>
          </a:p>
          <a:p>
            <a:pPr lvl="1">
              <a:spcBef>
                <a:spcPts val="720"/>
              </a:spcBef>
            </a:pPr>
            <a:r>
              <a:rPr lang="en-US" dirty="0">
                <a:solidFill>
                  <a:srgbClr val="0070C0"/>
                </a:solidFill>
              </a:rPr>
              <a:t>6 combinations</a:t>
            </a:r>
            <a:r>
              <a:rPr lang="en-US" dirty="0"/>
              <a:t>: push-thread, push-warp, push-block, pull-thread, pull-warp, and pull-block</a:t>
            </a:r>
          </a:p>
          <a:p>
            <a:pPr>
              <a:spcBef>
                <a:spcPts val="72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34759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98646-188D-B9CA-04D3-23FE5A9D9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Investigated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5565A-3B37-63BE-5D01-0FB1FBB33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73204-501F-B2AB-F501-E7D8D18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Table 13">
            <a:extLst>
              <a:ext uri="{FF2B5EF4-FFF2-40B4-BE49-F238E27FC236}">
                <a16:creationId xmlns:a16="http://schemas.microsoft.com/office/drawing/2014/main" id="{44C25E0B-F6D1-A2B5-C769-9425ECF4A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131398"/>
              </p:ext>
            </p:extLst>
          </p:nvPr>
        </p:nvGraphicFramePr>
        <p:xfrm>
          <a:off x="253277" y="1447800"/>
          <a:ext cx="8637446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9626">
                  <a:extLst>
                    <a:ext uri="{9D8B030D-6E8A-4147-A177-3AD203B41FA5}">
                      <a16:colId xmlns:a16="http://schemas.microsoft.com/office/drawing/2014/main" val="64048734"/>
                    </a:ext>
                  </a:extLst>
                </a:gridCol>
                <a:gridCol w="722970">
                  <a:extLst>
                    <a:ext uri="{9D8B030D-6E8A-4147-A177-3AD203B41FA5}">
                      <a16:colId xmlns:a16="http://schemas.microsoft.com/office/drawing/2014/main" val="303379449"/>
                    </a:ext>
                  </a:extLst>
                </a:gridCol>
                <a:gridCol w="722970">
                  <a:extLst>
                    <a:ext uri="{9D8B030D-6E8A-4147-A177-3AD203B41FA5}">
                      <a16:colId xmlns:a16="http://schemas.microsoft.com/office/drawing/2014/main" val="1987416681"/>
                    </a:ext>
                  </a:extLst>
                </a:gridCol>
                <a:gridCol w="722970">
                  <a:extLst>
                    <a:ext uri="{9D8B030D-6E8A-4147-A177-3AD203B41FA5}">
                      <a16:colId xmlns:a16="http://schemas.microsoft.com/office/drawing/2014/main" val="3450788032"/>
                    </a:ext>
                  </a:extLst>
                </a:gridCol>
                <a:gridCol w="722970">
                  <a:extLst>
                    <a:ext uri="{9D8B030D-6E8A-4147-A177-3AD203B41FA5}">
                      <a16:colId xmlns:a16="http://schemas.microsoft.com/office/drawing/2014/main" val="3694402324"/>
                    </a:ext>
                  </a:extLst>
                </a:gridCol>
                <a:gridCol w="722970">
                  <a:extLst>
                    <a:ext uri="{9D8B030D-6E8A-4147-A177-3AD203B41FA5}">
                      <a16:colId xmlns:a16="http://schemas.microsoft.com/office/drawing/2014/main" val="3124538634"/>
                    </a:ext>
                  </a:extLst>
                </a:gridCol>
                <a:gridCol w="722970">
                  <a:extLst>
                    <a:ext uri="{9D8B030D-6E8A-4147-A177-3AD203B41FA5}">
                      <a16:colId xmlns:a16="http://schemas.microsoft.com/office/drawing/2014/main" val="2157689253"/>
                    </a:ext>
                  </a:extLst>
                </a:gridCol>
              </a:tblGrid>
              <a:tr h="373189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BFS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MIS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MST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SSSP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0479903"/>
                  </a:ext>
                </a:extLst>
              </a:tr>
              <a:tr h="37318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Vertex-based, Edge-based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+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8802494"/>
                  </a:ext>
                </a:extLst>
              </a:tr>
              <a:tr h="373189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Topology-driven, Data-driven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+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+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9245251"/>
                  </a:ext>
                </a:extLst>
              </a:tr>
              <a:tr h="37318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Duplicates on WL, No duplicates on WL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 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 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 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6714082"/>
                  </a:ext>
                </a:extLst>
              </a:tr>
              <a:tr h="37318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Push, Pull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 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+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7257089"/>
                  </a:ext>
                </a:extLst>
              </a:tr>
              <a:tr h="37318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Read-write, Read-modify-write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 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 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365094"/>
                  </a:ext>
                </a:extLst>
              </a:tr>
              <a:tr h="37318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Deterministic, Non-deterministic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 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+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6316636"/>
                  </a:ext>
                </a:extLst>
              </a:tr>
              <a:tr h="37318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Persistent, Non-persistent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+ 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405000"/>
                  </a:ext>
                </a:extLst>
              </a:tr>
              <a:tr h="37318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Thread, Warp, Block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</a:rPr>
                        <a:t>+ 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</a:rPr>
                        <a:t>+ 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</a:rPr>
                        <a:t>+ 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</a:rPr>
                        <a:t>+ 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+ 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+ + 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046452"/>
                  </a:ext>
                </a:extLst>
              </a:tr>
              <a:tr h="37318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Global-add, Block-add, Reduction-add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 - -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 - 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 - 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</a:rPr>
                        <a:t>+ +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 - 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+ + 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161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8852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D3E97-A311-8BBF-6322-75EFA0F7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Porting to 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D6EB9-41E6-95AD-1D42-A0EFA0D7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556171" cy="4479925"/>
          </a:xfrm>
        </p:spPr>
        <p:txBody>
          <a:bodyPr anchor="t"/>
          <a:lstStyle/>
          <a:p>
            <a:r>
              <a:rPr lang="en-US" dirty="0">
                <a:solidFill>
                  <a:srgbClr val="FF0000"/>
                </a:solidFill>
              </a:rPr>
              <a:t>HIP</a:t>
            </a:r>
            <a:r>
              <a:rPr lang="en-US" dirty="0"/>
              <a:t> code can run on both NVIDIA and AMD GPUs</a:t>
            </a:r>
          </a:p>
          <a:p>
            <a:pPr lvl="1"/>
            <a:r>
              <a:rPr lang="en-US" dirty="0"/>
              <a:t>Similar syntax to CUDA</a:t>
            </a:r>
          </a:p>
          <a:p>
            <a:pPr lvl="1">
              <a:spcAft>
                <a:spcPts val="2400"/>
              </a:spcAft>
            </a:pPr>
            <a:r>
              <a:rPr lang="en-US" dirty="0" err="1">
                <a:solidFill>
                  <a:srgbClr val="0070C0"/>
                </a:solidFill>
              </a:rPr>
              <a:t>HIPify</a:t>
            </a:r>
            <a:r>
              <a:rPr lang="en-US" dirty="0"/>
              <a:t> tools translate CUDA to HIP</a:t>
            </a:r>
          </a:p>
          <a:p>
            <a:r>
              <a:rPr lang="en-US" dirty="0"/>
              <a:t>Differences in architecture can necessitate changes</a:t>
            </a:r>
          </a:p>
          <a:p>
            <a:pPr lvl="1"/>
            <a:r>
              <a:rPr lang="en-US" dirty="0"/>
              <a:t>Multiple warp sizes</a:t>
            </a:r>
          </a:p>
          <a:p>
            <a:pPr lvl="1"/>
            <a:r>
              <a:rPr lang="en-US" dirty="0"/>
              <a:t>Missing functions</a:t>
            </a:r>
          </a:p>
          <a:p>
            <a:pPr lvl="1"/>
            <a:r>
              <a:rPr lang="en-US" dirty="0"/>
              <a:t>Lower maximum thread count (2</a:t>
            </a:r>
            <a:r>
              <a:rPr lang="en-US" baseline="30000" dirty="0"/>
              <a:t>32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359FF-68DF-7CE7-F73C-34ADF603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76B51-CEAD-EACD-F94F-A0EC0727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32F7A18A-E838-C770-28BF-578671DC6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74" y="4095611"/>
            <a:ext cx="1879951" cy="9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224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5D792-BF57-8D0F-8806-B77CAC99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Porting – Multiple Warp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8C680-873F-AF0E-A00E-4F34176CE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CUDA codes often </a:t>
            </a:r>
            <a:r>
              <a:rPr lang="en-US" dirty="0">
                <a:solidFill>
                  <a:srgbClr val="FF0000"/>
                </a:solidFill>
              </a:rPr>
              <a:t>hardcode </a:t>
            </a:r>
            <a:r>
              <a:rPr lang="en-US" dirty="0"/>
              <a:t>32 threads per warp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AMD GPUs can have </a:t>
            </a:r>
            <a:r>
              <a:rPr lang="en-US" dirty="0">
                <a:solidFill>
                  <a:srgbClr val="0070C0"/>
                </a:solidFill>
              </a:rPr>
              <a:t>32 or 64</a:t>
            </a:r>
            <a:r>
              <a:rPr lang="en-US" dirty="0"/>
              <a:t> threads per warp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76A23-74C9-34CD-66EA-0C29E98D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Graph Algorithm Styles on NVIDIA and AMD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778CA-7997-569E-063A-0D424AA0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C3411-9C6B-8903-6512-A69620DCEB42}"/>
              </a:ext>
            </a:extLst>
          </p:cNvPr>
          <p:cNvSpPr txBox="1"/>
          <p:nvPr/>
        </p:nvSpPr>
        <p:spPr>
          <a:xfrm>
            <a:off x="867032" y="1873404"/>
            <a:ext cx="878943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const</a:t>
            </a:r>
            <a:r>
              <a:rPr lang="en-US" sz="2000" dirty="0">
                <a:latin typeface="Consolas" panose="020B0609020204030204" pitchFamily="49" charset="0"/>
              </a:rPr>
              <a:t> int </a:t>
            </a:r>
            <a:r>
              <a:rPr lang="en-US" sz="2000" dirty="0" err="1">
                <a:latin typeface="Consolas" panose="020B0609020204030204" pitchFamily="49" charset="0"/>
              </a:rPr>
              <a:t>WarpSize</a:t>
            </a:r>
            <a:r>
              <a:rPr lang="en-US" sz="2000" dirty="0">
                <a:latin typeface="Consolas" panose="020B0609020204030204" pitchFamily="49" charset="0"/>
              </a:rPr>
              <a:t> = 32;</a:t>
            </a:r>
          </a:p>
          <a:p>
            <a:pPr>
              <a:buNone/>
            </a:pPr>
            <a:r>
              <a:rPr lang="en-US" sz="2000" dirty="0">
                <a:latin typeface="Consolas" panose="020B0609020204030204" pitchFamily="49" charset="0"/>
              </a:rPr>
              <a:t>count += __</a:t>
            </a:r>
            <a:r>
              <a:rPr lang="en-US" sz="2000" dirty="0" err="1">
                <a:latin typeface="Consolas" panose="020B0609020204030204" pitchFamily="49" charset="0"/>
              </a:rPr>
              <a:t>shfl_down_sync</a:t>
            </a:r>
            <a:r>
              <a:rPr lang="en-US" sz="2000" dirty="0">
                <a:latin typeface="Consolas" panose="020B0609020204030204" pitchFamily="49" charset="0"/>
              </a:rPr>
              <a:t>(~0, count, 16);</a:t>
            </a:r>
          </a:p>
          <a:p>
            <a:pPr>
              <a:buNone/>
            </a:pPr>
            <a:r>
              <a:rPr lang="en-US" sz="2000" dirty="0">
                <a:latin typeface="Consolas" panose="020B0609020204030204" pitchFamily="49" charset="0"/>
              </a:rPr>
              <a:t>count += __</a:t>
            </a:r>
            <a:r>
              <a:rPr lang="en-US" sz="2000" dirty="0" err="1">
                <a:latin typeface="Consolas" panose="020B0609020204030204" pitchFamily="49" charset="0"/>
              </a:rPr>
              <a:t>shfl_down_sync</a:t>
            </a:r>
            <a:r>
              <a:rPr lang="en-US" sz="2000" dirty="0">
                <a:latin typeface="Consolas" panose="020B0609020204030204" pitchFamily="49" charset="0"/>
              </a:rPr>
              <a:t>(~0, count, 8);</a:t>
            </a:r>
          </a:p>
          <a:p>
            <a:pPr>
              <a:buNone/>
            </a:pPr>
            <a:r>
              <a:rPr lang="en-US" sz="2000" dirty="0">
                <a:latin typeface="Consolas" panose="020B0609020204030204" pitchFamily="49" charset="0"/>
              </a:rPr>
              <a:t>count += __</a:t>
            </a:r>
            <a:r>
              <a:rPr lang="en-US" sz="2000" dirty="0" err="1">
                <a:latin typeface="Consolas" panose="020B0609020204030204" pitchFamily="49" charset="0"/>
              </a:rPr>
              <a:t>shfl_down_sync</a:t>
            </a:r>
            <a:r>
              <a:rPr lang="en-US" sz="2000" dirty="0">
                <a:latin typeface="Consolas" panose="020B0609020204030204" pitchFamily="49" charset="0"/>
              </a:rPr>
              <a:t>(~0, count, 4);</a:t>
            </a:r>
          </a:p>
          <a:p>
            <a:pPr>
              <a:buNone/>
            </a:pPr>
            <a:r>
              <a:rPr lang="en-US" sz="2000" dirty="0">
                <a:latin typeface="Consolas" panose="020B0609020204030204" pitchFamily="49" charset="0"/>
              </a:rPr>
              <a:t>count += __</a:t>
            </a:r>
            <a:r>
              <a:rPr lang="en-US" sz="2000" dirty="0" err="1">
                <a:latin typeface="Consolas" panose="020B0609020204030204" pitchFamily="49" charset="0"/>
              </a:rPr>
              <a:t>shfl_down_sync</a:t>
            </a:r>
            <a:r>
              <a:rPr lang="en-US" sz="2000" dirty="0">
                <a:latin typeface="Consolas" panose="020B0609020204030204" pitchFamily="49" charset="0"/>
              </a:rPr>
              <a:t>(~0, count, 2);</a:t>
            </a:r>
          </a:p>
          <a:p>
            <a:pPr>
              <a:buNone/>
            </a:pPr>
            <a:r>
              <a:rPr lang="en-US" sz="2000" dirty="0">
                <a:latin typeface="Consolas" panose="020B0609020204030204" pitchFamily="49" charset="0"/>
              </a:rPr>
              <a:t>count += __</a:t>
            </a:r>
            <a:r>
              <a:rPr lang="en-US" sz="2000" dirty="0" err="1">
                <a:latin typeface="Consolas" panose="020B0609020204030204" pitchFamily="49" charset="0"/>
              </a:rPr>
              <a:t>shfl_down_sync</a:t>
            </a:r>
            <a:r>
              <a:rPr lang="en-US" sz="2000" dirty="0">
                <a:latin typeface="Consolas" panose="020B0609020204030204" pitchFamily="49" charset="0"/>
              </a:rPr>
              <a:t>(~0, count, 1);</a:t>
            </a:r>
          </a:p>
          <a:p>
            <a:pPr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2000" dirty="0">
                <a:latin typeface="Consolas" panose="020B0609020204030204" pitchFamily="49" charset="0"/>
              </a:rPr>
              <a:t>for (int off =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warpSize</a:t>
            </a:r>
            <a:r>
              <a:rPr lang="en-US" sz="2000" dirty="0">
                <a:latin typeface="Consolas" panose="020B0609020204030204" pitchFamily="49" charset="0"/>
              </a:rPr>
              <a:t> / 2; off &gt; 0; off /= 2)</a:t>
            </a:r>
          </a:p>
          <a:p>
            <a:pPr>
              <a:buNone/>
            </a:pPr>
            <a:r>
              <a:rPr lang="en-US" sz="2000" dirty="0">
                <a:latin typeface="Consolas" panose="020B0609020204030204" pitchFamily="49" charset="0"/>
              </a:rPr>
              <a:t>	count += __</a:t>
            </a:r>
            <a:r>
              <a:rPr lang="en-US" sz="2000" dirty="0" err="1">
                <a:latin typeface="Consolas" panose="020B0609020204030204" pitchFamily="49" charset="0"/>
              </a:rPr>
              <a:t>shfl_down_sync</a:t>
            </a:r>
            <a:r>
              <a:rPr lang="en-US" sz="2000" dirty="0">
                <a:latin typeface="Consolas" panose="020B0609020204030204" pitchFamily="49" charset="0"/>
              </a:rPr>
              <a:t>(~0, count, off);</a:t>
            </a:r>
          </a:p>
        </p:txBody>
      </p:sp>
    </p:spTree>
    <p:extLst>
      <p:ext uri="{BB962C8B-B14F-4D97-AF65-F5344CB8AC3E}">
        <p14:creationId xmlns:p14="http://schemas.microsoft.com/office/powerpoint/2010/main" val="343935194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CL PPT Theme (unstretched)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L PPT Theme (unstretched)" id="{6CDFBD40-0C9D-4E28-A310-87363646CC28}" vid="{B76F8BE2-E898-4110-A13B-8F7CEBD725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 PPT Theme (unstretched)</Template>
  <TotalTime>776</TotalTime>
  <Words>1521</Words>
  <Application>Microsoft Office PowerPoint</Application>
  <PresentationFormat>On-screen Show (4:3)</PresentationFormat>
  <Paragraphs>398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Aptos</vt:lpstr>
      <vt:lpstr>Arial</vt:lpstr>
      <vt:lpstr>Calibri</vt:lpstr>
      <vt:lpstr>Cambria Math</vt:lpstr>
      <vt:lpstr>Consolas</vt:lpstr>
      <vt:lpstr>Symbol</vt:lpstr>
      <vt:lpstr>Tahoma</vt:lpstr>
      <vt:lpstr>Wingdings</vt:lpstr>
      <vt:lpstr>ECL PPT Theme (unstretched)</vt:lpstr>
      <vt:lpstr>Comparing Graph Algorithm Styles on NVIDIA and AMD GPUs</vt:lpstr>
      <vt:lpstr>Highlights</vt:lpstr>
      <vt:lpstr>Indigo3 Benchmark Suite</vt:lpstr>
      <vt:lpstr>Parallelization Styles</vt:lpstr>
      <vt:lpstr>Implementation Styles</vt:lpstr>
      <vt:lpstr>Combinations</vt:lpstr>
      <vt:lpstr>Investigated Styles</vt:lpstr>
      <vt:lpstr>Porting to HIP</vt:lpstr>
      <vt:lpstr>Porting – Multiple Warp Sizes</vt:lpstr>
      <vt:lpstr>Porting – Missing Functions</vt:lpstr>
      <vt:lpstr>PowerPoint Presentation</vt:lpstr>
      <vt:lpstr>Graph Analytics Codes</vt:lpstr>
      <vt:lpstr>Inputs</vt:lpstr>
      <vt:lpstr>Hardware</vt:lpstr>
      <vt:lpstr>Software</vt:lpstr>
      <vt:lpstr>Metrics</vt:lpstr>
      <vt:lpstr>PowerPoint Presentation</vt:lpstr>
      <vt:lpstr>HIP versus CUDA on NVIDIA GPUs</vt:lpstr>
      <vt:lpstr>Style Trends – Vertex/Edge</vt:lpstr>
      <vt:lpstr>Style Trends – Topo/Data with Dups</vt:lpstr>
      <vt:lpstr>Style Trends – Topo/Data w/o Dups</vt:lpstr>
      <vt:lpstr>Style Trends – Push/Pull</vt:lpstr>
      <vt:lpstr>Style Trends – ReadWrite/RMW</vt:lpstr>
      <vt:lpstr>Style Trends – NonDeterm/Determ</vt:lpstr>
      <vt:lpstr>Style Trends – NonPersist/Persist</vt:lpstr>
      <vt:lpstr>Style Trends – Granularity</vt:lpstr>
      <vt:lpstr>Style Trends – Reduction Style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Avery Vanausdal</dc:creator>
  <cp:lastModifiedBy>Burtscher, Martin</cp:lastModifiedBy>
  <cp:revision>30</cp:revision>
  <dcterms:created xsi:type="dcterms:W3CDTF">2025-07-29T21:17:05Z</dcterms:created>
  <dcterms:modified xsi:type="dcterms:W3CDTF">2025-11-18T19:00:52Z</dcterms:modified>
</cp:coreProperties>
</file>