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256" r:id="rId2"/>
    <p:sldId id="874" r:id="rId3"/>
    <p:sldId id="871" r:id="rId4"/>
    <p:sldId id="875" r:id="rId5"/>
    <p:sldId id="894" r:id="rId6"/>
    <p:sldId id="893" r:id="rId7"/>
    <p:sldId id="877" r:id="rId8"/>
    <p:sldId id="878" r:id="rId9"/>
    <p:sldId id="879" r:id="rId10"/>
    <p:sldId id="880" r:id="rId11"/>
    <p:sldId id="881" r:id="rId12"/>
    <p:sldId id="882" r:id="rId13"/>
    <p:sldId id="883" r:id="rId14"/>
    <p:sldId id="884" r:id="rId15"/>
    <p:sldId id="885" r:id="rId16"/>
    <p:sldId id="886" r:id="rId17"/>
    <p:sldId id="887" r:id="rId18"/>
    <p:sldId id="888" r:id="rId19"/>
    <p:sldId id="889" r:id="rId20"/>
    <p:sldId id="892" r:id="rId2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54C6F29-351F-4FCB-BBA3-B435BC29F6EB}">
          <p14:sldIdLst>
            <p14:sldId id="256"/>
            <p14:sldId id="874"/>
            <p14:sldId id="871"/>
            <p14:sldId id="875"/>
            <p14:sldId id="894"/>
            <p14:sldId id="893"/>
            <p14:sldId id="877"/>
            <p14:sldId id="878"/>
            <p14:sldId id="879"/>
            <p14:sldId id="880"/>
            <p14:sldId id="881"/>
            <p14:sldId id="882"/>
            <p14:sldId id="883"/>
            <p14:sldId id="884"/>
            <p14:sldId id="885"/>
            <p14:sldId id="886"/>
            <p14:sldId id="887"/>
            <p14:sldId id="888"/>
            <p14:sldId id="889"/>
            <p14:sldId id="8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7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445" y="4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7EA0B2-69DB-86EF-35AA-D3576778C3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A5745A-2583-39A1-D34E-B758139216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A8581-233B-4D6F-8E92-709C4C290662}" type="datetimeFigureOut">
              <a:rPr lang="en-US" smtClean="0"/>
              <a:t>9/6/2025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6C4C39-B45C-60C8-738D-A7DD597CDC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B0D614-EF5A-0EA8-4CBE-2C9F4F9AAF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92771-FB0B-4B1D-8C78-106F2E053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04810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03:01:03.476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85 0,'467'0,"-1019"0,817 0,-260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03:01:13.625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0 0,'427'0,"-421"0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03:01:20.253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0,'1'0,"1"0,1 0,1 0,1 0,-1 0,1 0,-2 0,0 0,1 0,0 0,1 0,0 0,0 0,-1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03:01:29.267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0 1,'463'0,"-460"0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9-06T03:01:34.882"/>
    </inkml:context>
    <inkml:brush xml:id="br0">
      <inkml:brushProperty name="width" value="0.035" units="cm"/>
      <inkml:brushProperty name="height" value="0.035" units="cm"/>
      <inkml:brushProperty name="ignorePressure" value="1"/>
    </inkml:brush>
  </inkml:definitions>
  <inkml:trace contextRef="#ctx0" brushRef="#br0">1 0,'449'0,"-444"0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68D84-333C-A0D4-4127-D861DE3D0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7C4AC0A-8DF2-6FDD-3771-059B24CBCE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F140C3-E9A3-CCB3-2932-6B4D43C7E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27F28C-2E73-A6D5-D4B3-03F4C66E67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02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2BA658-AA98-FFEC-CD25-71C92E77F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1FD76D-B534-1F6B-5B5E-882F69F7F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1A4C8CF-1572-179F-C0EB-11457815DF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610CF-B593-5B71-2252-359C57BCE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6320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86FF2-3C32-561B-33DF-8F3D056664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0B4A4B-E24B-731A-616D-D2B664D6CD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A087FE-CD6F-8736-48A2-235F076370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BEE37-A109-6738-D73F-30D620C7B1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97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4D8F66-FF92-A8E6-5E8D-15D5C810AC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CE7E95-DD0F-6C3F-6C96-E20D2F2ADE9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08B696-B008-7624-3C6D-55C9314C33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294B67-8FC1-CBC8-42C9-46DB8037BA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232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5E0913-C25A-5A78-7631-A86C80ABE5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50F210-F56E-C416-1E37-994FFB5921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DEBF63-B0E2-09FF-CC4E-0B84FFE384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24C30-5A20-11A5-C59C-013289F48F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7933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49436-B99C-C793-39DE-95CA3A03E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0BE2EE-427F-CA50-488C-5DD54B6C6C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33B0F7C-60B1-0B14-5488-656F3761CF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CCE021-AE37-6B11-F046-D4CE225FCF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506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D43EA-7A10-5318-C798-84EDEB911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B7061C-3B55-1BE5-592F-6AC506A217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C4F48B-540D-8286-BA13-63770E04BD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24403-901C-9A9C-51BD-1DA1875324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328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EBB64-DFBE-6225-2E6A-002822F0E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F9DCDB-EB5A-DCC7-D97B-B8EDEC9EA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3EC4C62-AEC6-C3EE-239F-1DDDC58FC1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A63F0-3C9C-9405-9363-B2530DA35FD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05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3C1856-D263-A65E-6119-CC6D5DA53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4F1FA8-EA07-1458-9BB4-91ADB37459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0E36B2-4017-0E77-B752-33AE04DE62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53494-815C-6085-53B1-A3F236C1A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786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F83FE-40C9-725D-76D3-FABFE82A47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7A00A5-6A49-4903-1CEC-3E3ACCB79E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447DF15-AA0B-7893-F9BA-32464A0513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F992C-1051-B74C-F6A7-29FF9AA45B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236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B635-FD04-571C-DE39-5527D49C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720EC-8466-87F6-345A-FCA7074CC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1FB9B-A528-A108-2E16-0F5CCC5B6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F251-DB3F-E042-31C1-45CE8F2DA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3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B635-FD04-571C-DE39-5527D49C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720EC-8466-87F6-345A-FCA7074CC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1FB9B-A528-A108-2E16-0F5CCC5B6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F251-DB3F-E042-31C1-45CE8F2DA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3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B635-FD04-571C-DE39-5527D49C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720EC-8466-87F6-345A-FCA7074CC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1FB9B-A528-A108-2E16-0F5CCC5B6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F251-DB3F-E042-31C1-45CE8F2DA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51EDB1-A52D-894B-10B6-886085F9F9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8FB7D23-2936-D439-6E28-20C4C53891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CB362-7EF3-48DC-0610-7F674EED9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7664B-4607-84C1-CAC4-5BAEE9B3F8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9632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B635-FD04-571C-DE39-5527D49C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720EC-8466-87F6-345A-FCA7074CC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1FB9B-A528-A108-2E16-0F5CCC5B6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F251-DB3F-E042-31C1-45CE8F2DA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39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B635-FD04-571C-DE39-5527D49C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720EC-8466-87F6-345A-FCA7074CC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1FB9B-A528-A108-2E16-0F5CCC5B6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F251-DB3F-E042-31C1-45CE8F2DA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3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B635-FD04-571C-DE39-5527D49C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720EC-8466-87F6-345A-FCA7074CC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1FB9B-A528-A108-2E16-0F5CCC5B6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F251-DB3F-E042-31C1-45CE8F2DA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3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0BB635-FD04-571C-DE39-5527D49C8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2720EC-8466-87F6-345A-FCA7074CC3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D71FB9B-A528-A108-2E16-0F5CCC5B65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5F251-DB3F-E042-31C1-45CE8F2DA6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9836-303D-4056-B115-97A20F820B1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5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455613" y="1141413"/>
            <a:ext cx="8226300" cy="191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455613" y="3563938"/>
            <a:ext cx="82263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285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9906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8580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547688" y="3325812"/>
            <a:ext cx="8043900" cy="27000"/>
          </a:xfrm>
          <a:prstGeom prst="rect">
            <a:avLst/>
          </a:prstGeom>
          <a:gradFill>
            <a:gsLst>
              <a:gs pos="0">
                <a:srgbClr val="E1E1EA"/>
              </a:gs>
              <a:gs pos="50000">
                <a:srgbClr val="333395"/>
              </a:gs>
              <a:gs pos="100000">
                <a:srgbClr val="E1E1EA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20;p2" descr="C:\Martin\Talks\JobTalk\menu0bild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328613"/>
            <a:ext cx="9150350" cy="1906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C:\Martin\Talks\JobTalk\menu0bildmi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392738"/>
            <a:ext cx="9150350" cy="1906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5029950" y="2147138"/>
            <a:ext cx="52563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838950" y="165938"/>
            <a:ext cx="52563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▪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over Content" type="txOverObj">
  <p:cSld name="TEXT_OVER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8226300" cy="21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▪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2"/>
          </p:nvPr>
        </p:nvSpPr>
        <p:spPr>
          <a:xfrm>
            <a:off x="457200" y="3640138"/>
            <a:ext cx="8226300" cy="21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▪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4649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40371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▪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2"/>
          </p:nvPr>
        </p:nvSpPr>
        <p:spPr>
          <a:xfrm>
            <a:off x="4646613" y="1323975"/>
            <a:ext cx="40371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▪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487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>
  <p:cSld name="CHAR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5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>
            <a:spLocks noGrp="1"/>
          </p:cNvSpPr>
          <p:nvPr>
            <p:ph type="chart" idx="2"/>
          </p:nvPr>
        </p:nvSpPr>
        <p:spPr>
          <a:xfrm>
            <a:off x="457200" y="1323975"/>
            <a:ext cx="82263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rgbClr val="7B7BD1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20"/>
              </a:spcBef>
              <a:spcAft>
                <a:spcPts val="0"/>
              </a:spcAft>
              <a:buClr>
                <a:srgbClr val="8282D4"/>
              </a:buClr>
              <a:buSzPts val="234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rgbClr val="8A8AD6"/>
              </a:buClr>
              <a:buSzPts val="176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525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82263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▪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7599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781800" y="597103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62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28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8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40371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▪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6613" y="1323975"/>
            <a:ext cx="40371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▪"/>
              <a:defRPr sz="2800"/>
            </a:lvl1pPr>
            <a:lvl2pPr marL="914400" lvl="1" indent="-365760" algn="l">
              <a:spcBef>
                <a:spcPts val="480"/>
              </a:spcBef>
              <a:spcAft>
                <a:spcPts val="0"/>
              </a:spcAft>
              <a:buSzPts val="2160"/>
              <a:buChar char="▪"/>
              <a:defRPr sz="2400"/>
            </a:lvl2pPr>
            <a:lvl3pPr marL="1371600" lvl="2" indent="-330200" algn="l">
              <a:spcBef>
                <a:spcPts val="400"/>
              </a:spcBef>
              <a:spcAft>
                <a:spcPts val="0"/>
              </a:spcAft>
              <a:buSzPts val="1600"/>
              <a:buChar char="▪"/>
              <a:defRPr sz="2000"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6326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781800" y="5971032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3380" algn="l">
              <a:spcBef>
                <a:spcPts val="480"/>
              </a:spcBef>
              <a:spcAft>
                <a:spcPts val="0"/>
              </a:spcAft>
              <a:buSzPts val="2280"/>
              <a:buChar char="▪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▪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3380" algn="l">
              <a:spcBef>
                <a:spcPts val="480"/>
              </a:spcBef>
              <a:spcAft>
                <a:spcPts val="0"/>
              </a:spcAft>
              <a:buSzPts val="2280"/>
              <a:buChar char="▪"/>
              <a:defRPr sz="2400"/>
            </a:lvl1pPr>
            <a:lvl2pPr marL="914400" lvl="1" indent="-342900" algn="l">
              <a:spcBef>
                <a:spcPts val="400"/>
              </a:spcBef>
              <a:spcAft>
                <a:spcPts val="0"/>
              </a:spcAft>
              <a:buSzPts val="1800"/>
              <a:buChar char="▪"/>
              <a:defRPr sz="2000"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 sz="1800"/>
            </a:lvl3pPr>
            <a:lvl4pPr marL="1828800" lvl="3" indent="-299719" algn="l">
              <a:spcBef>
                <a:spcPts val="320"/>
              </a:spcBef>
              <a:spcAft>
                <a:spcPts val="0"/>
              </a:spcAft>
              <a:buSzPts val="1120"/>
              <a:buChar char="▪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▪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21640" algn="l">
              <a:spcBef>
                <a:spcPts val="640"/>
              </a:spcBef>
              <a:spcAft>
                <a:spcPts val="0"/>
              </a:spcAft>
              <a:buSzPts val="3040"/>
              <a:buChar char="▪"/>
              <a:defRPr sz="3200"/>
            </a:lvl1pPr>
            <a:lvl2pPr marL="914400" lvl="1" indent="-388619" algn="l">
              <a:spcBef>
                <a:spcPts val="560"/>
              </a:spcBef>
              <a:spcAft>
                <a:spcPts val="0"/>
              </a:spcAft>
              <a:buSzPts val="2520"/>
              <a:buChar char="▪"/>
              <a:defRPr sz="2800"/>
            </a:lvl2pPr>
            <a:lvl3pPr marL="1371600" lvl="2" indent="-350519" algn="l">
              <a:spcBef>
                <a:spcPts val="480"/>
              </a:spcBef>
              <a:spcAft>
                <a:spcPts val="0"/>
              </a:spcAft>
              <a:buSzPts val="1920"/>
              <a:buChar char="▪"/>
              <a:defRPr sz="2400"/>
            </a:lvl3pPr>
            <a:lvl4pPr marL="1828800" lvl="3" indent="-317500" algn="l">
              <a:spcBef>
                <a:spcPts val="400"/>
              </a:spcBef>
              <a:spcAft>
                <a:spcPts val="0"/>
              </a:spcAft>
              <a:buSzPts val="1400"/>
              <a:buChar char="▪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▪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8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63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30525" y="-549225"/>
            <a:ext cx="4479900" cy="82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▪"/>
              <a:defRPr/>
            </a:lvl1pPr>
            <a:lvl2pPr marL="914400" lvl="1" indent="-331469" algn="l">
              <a:spcBef>
                <a:spcPts val="360"/>
              </a:spcBef>
              <a:spcAft>
                <a:spcPts val="0"/>
              </a:spcAft>
              <a:buSzPts val="1620"/>
              <a:buChar char="▪"/>
              <a:defRPr/>
            </a:lvl2pPr>
            <a:lvl3pPr marL="1371600" lvl="2" indent="-320039" algn="l">
              <a:spcBef>
                <a:spcPts val="360"/>
              </a:spcBef>
              <a:spcAft>
                <a:spcPts val="0"/>
              </a:spcAft>
              <a:buSzPts val="1440"/>
              <a:buChar char="▪"/>
              <a:defRPr/>
            </a:lvl3pPr>
            <a:lvl4pPr marL="1828800" lvl="3" indent="-308610" algn="l">
              <a:spcBef>
                <a:spcPts val="360"/>
              </a:spcBef>
              <a:spcAft>
                <a:spcPts val="0"/>
              </a:spcAft>
              <a:buSzPts val="1260"/>
              <a:buChar char="▪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▪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 descr="C:\Martin\Talks\JobTalk\menu0bildmir.JPG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0" y="5392738"/>
            <a:ext cx="9150350" cy="1906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" descr="C:\Martin\Talks\JobTalk\menu0bild.jp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0" y="-319088"/>
            <a:ext cx="9150350" cy="19065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57200" y="547688"/>
            <a:ext cx="8229600" cy="63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1147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rgbClr val="33339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57200" y="1323975"/>
            <a:ext cx="8226300" cy="44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575" algn="l" rtl="0">
              <a:spcBef>
                <a:spcPts val="600"/>
              </a:spcBef>
              <a:spcAft>
                <a:spcPts val="0"/>
              </a:spcAft>
              <a:buClr>
                <a:srgbClr val="7B7BD1"/>
              </a:buClr>
              <a:buSzPts val="285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7190" algn="l" rtl="0">
              <a:spcBef>
                <a:spcPts val="520"/>
              </a:spcBef>
              <a:spcAft>
                <a:spcPts val="0"/>
              </a:spcAft>
              <a:buClr>
                <a:srgbClr val="8282D4"/>
              </a:buClr>
              <a:buSzPts val="2340"/>
              <a:buFont typeface="Noto Sans Symbols"/>
              <a:buChar char="▪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0360" algn="l" rtl="0">
              <a:spcBef>
                <a:spcPts val="440"/>
              </a:spcBef>
              <a:spcAft>
                <a:spcPts val="0"/>
              </a:spcAft>
              <a:buClr>
                <a:srgbClr val="8A8AD6"/>
              </a:buClr>
              <a:buSzPts val="1760"/>
              <a:buFont typeface="Noto Sans Symbols"/>
              <a:buChar char="▪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0861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26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1939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81939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1939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81940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81940" algn="l" rtl="0">
              <a:spcBef>
                <a:spcPts val="280"/>
              </a:spcBef>
              <a:spcAft>
                <a:spcPts val="0"/>
              </a:spcAft>
              <a:buClr>
                <a:srgbClr val="FF6600"/>
              </a:buClr>
              <a:buSzPts val="840"/>
              <a:buFont typeface="Noto Sans Symbols"/>
              <a:buChar char="▪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455613" y="5969000"/>
            <a:ext cx="2973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3198813" y="5969000"/>
            <a:ext cx="5484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rgbClr val="1C1C1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154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F-Diam: Fast Exact Diameter Computation of Sparse Graphs</a:t>
            </a: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mailto:clb420@txstate.edu" TargetMode="External"/><Relationship Id="rId4" Type="http://schemas.openxmlformats.org/officeDocument/2006/relationships/hyperlink" Target="http://github.com/burtscher/F-Dia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customXml" Target="../ink/ink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13;p16">
            <a:extLst>
              <a:ext uri="{FF2B5EF4-FFF2-40B4-BE49-F238E27FC236}">
                <a16:creationId xmlns:a16="http://schemas.microsoft.com/office/drawing/2014/main" id="{62FD5CBD-CCA4-4570-E80E-AB8928819BA0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rcRect b="29409"/>
          <a:stretch>
            <a:fillRect/>
          </a:stretch>
        </p:blipFill>
        <p:spPr>
          <a:xfrm>
            <a:off x="851821" y="3851442"/>
            <a:ext cx="4309109" cy="17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6"/>
          <p:cNvSpPr txBox="1">
            <a:spLocks noGrp="1"/>
          </p:cNvSpPr>
          <p:nvPr>
            <p:ph type="ctrTitle"/>
          </p:nvPr>
        </p:nvSpPr>
        <p:spPr>
          <a:xfrm>
            <a:off x="455613" y="1141413"/>
            <a:ext cx="8226300" cy="19194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F-Diam: Fast Exact Diameter Computation of Sparse Graphs</a:t>
            </a:r>
            <a:endParaRPr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1"/>
          </p:nvPr>
        </p:nvSpPr>
        <p:spPr>
          <a:xfrm>
            <a:off x="455613" y="3563938"/>
            <a:ext cx="8226300" cy="2286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Cameron Bradley*, Anju Mongandampulath Akathoott and Martin Burtscher</a:t>
            </a:r>
            <a:endParaRPr dirty="0"/>
          </a:p>
        </p:txBody>
      </p:sp>
      <p:pic>
        <p:nvPicPr>
          <p:cNvPr id="111" name="Google Shape;111;p16" descr="Efficient Computing Laboratory's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39136" y="4610220"/>
            <a:ext cx="1610091" cy="989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6446-5E47-BD79-6FB1-6DBE9229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5;p25" title="eliminate.bmp">
            <a:extLst>
              <a:ext uri="{FF2B5EF4-FFF2-40B4-BE49-F238E27FC236}">
                <a16:creationId xmlns:a16="http://schemas.microsoft.com/office/drawing/2014/main" id="{479F9932-F23E-8C27-735E-72DA208152E5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3829" y="2990094"/>
            <a:ext cx="3594704" cy="26427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3F448-704C-D973-DD3D-794BDD3C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Eliminate (Partially New Step)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A40B-7FA8-FCEF-7386-668DFDDA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229599" cy="4479925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Compute eccentricity of non-removed vertex </a:t>
            </a:r>
            <a:r>
              <a:rPr lang="en-US" i="1" dirty="0">
                <a:solidFill>
                  <a:schemeClr val="tx1"/>
                </a:solidFill>
              </a:rPr>
              <a:t>x</a:t>
            </a:r>
          </a:p>
          <a:p>
            <a:pPr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ecc(c) &lt; bound = </a:t>
            </a:r>
            <a:r>
              <a:rPr lang="en-US" dirty="0">
                <a:solidFill>
                  <a:schemeClr val="tx1"/>
                </a:solidFill>
              </a:rPr>
              <a:t>5</a:t>
            </a: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Remove</a:t>
            </a:r>
            <a:r>
              <a:rPr lang="en-US" dirty="0">
                <a:solidFill>
                  <a:schemeClr val="tx1"/>
                </a:solidFill>
              </a:rPr>
              <a:t> vertices within </a:t>
            </a:r>
            <a:r>
              <a:rPr lang="en-US" i="1" dirty="0">
                <a:solidFill>
                  <a:schemeClr val="tx1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 steps from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rgbClr val="0070C0"/>
                </a:solidFill>
              </a:rPr>
              <a:t>Theorem 1</a:t>
            </a:r>
            <a:r>
              <a:rPr lang="en-US" dirty="0">
                <a:solidFill>
                  <a:schemeClr val="tx1"/>
                </a:solidFill>
              </a:rPr>
              <a:t>),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where </a:t>
            </a:r>
            <a:r>
              <a:rPr lang="en-US" i="1" dirty="0">
                <a:solidFill>
                  <a:schemeClr val="tx1"/>
                </a:solidFill>
              </a:rPr>
              <a:t>s = bound – ecc(c) &gt; 0</a:t>
            </a:r>
          </a:p>
          <a:p>
            <a:pPr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If </a:t>
            </a:r>
            <a:r>
              <a:rPr lang="en-US" i="1" dirty="0">
                <a:solidFill>
                  <a:schemeClr val="tx1"/>
                </a:solidFill>
              </a:rPr>
              <a:t>ecc(c) &gt; bound = </a:t>
            </a:r>
            <a:r>
              <a:rPr lang="en-US" dirty="0">
                <a:solidFill>
                  <a:schemeClr val="tx1"/>
                </a:solidFill>
              </a:rPr>
              <a:t>5</a:t>
            </a: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Update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bound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rgbClr val="FF0000"/>
                </a:solidFill>
              </a:rPr>
              <a:t>Extend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regions</a:t>
            </a:r>
            <a:r>
              <a:rPr lang="en-US" dirty="0">
                <a:solidFill>
                  <a:schemeClr val="tx1"/>
                </a:solidFill>
              </a:rPr>
              <a:t> of removed vertices</a:t>
            </a:r>
          </a:p>
          <a:p>
            <a:pPr lvl="2"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Previously winnowed or eliminated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6807E-1E73-441A-BE18-A9C1AD18C94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EA749-79A9-D1C7-763A-8566A0528F3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833158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461F0-FA72-700A-03C4-E1FA295D6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87473-4ABE-7BB5-ADB7-A21CD9AB6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Hybrid Direction-Optimized BFS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0BE542-F878-7150-CA84-001B414D7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226425" cy="4854756"/>
          </a:xfrm>
        </p:spPr>
        <p:txBody>
          <a:bodyPr/>
          <a:lstStyle/>
          <a:p>
            <a:pPr>
              <a:spcBef>
                <a:spcPts val="300"/>
              </a:spcBef>
              <a:buSzPct val="95000"/>
            </a:pPr>
            <a:r>
              <a:rPr lang="en-US" sz="2800" dirty="0">
                <a:solidFill>
                  <a:schemeClr val="tx1"/>
                </a:solidFill>
              </a:rPr>
              <a:t>Every level of BFS traversal done in </a:t>
            </a:r>
            <a:r>
              <a:rPr lang="en-US" sz="2800" dirty="0">
                <a:solidFill>
                  <a:srgbClr val="FF0000"/>
                </a:solidFill>
              </a:rPr>
              <a:t>parallel</a:t>
            </a:r>
          </a:p>
          <a:p>
            <a:pPr>
              <a:spcBef>
                <a:spcPts val="300"/>
              </a:spcBef>
              <a:buSzPct val="95000"/>
            </a:pPr>
            <a:r>
              <a:rPr lang="en-US" sz="2800" dirty="0">
                <a:solidFill>
                  <a:srgbClr val="0070C0"/>
                </a:solidFill>
              </a:rPr>
              <a:t>Choose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rgbClr val="0070C0"/>
                </a:solidFill>
              </a:rPr>
              <a:t>direction</a:t>
            </a:r>
            <a:r>
              <a:rPr lang="en-US" sz="2800" dirty="0">
                <a:solidFill>
                  <a:schemeClr val="tx1"/>
                </a:solidFill>
              </a:rPr>
              <a:t> based on current worklist size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sz="2400" dirty="0">
                <a:solidFill>
                  <a:schemeClr val="tx1"/>
                </a:solidFill>
              </a:rPr>
              <a:t>If (</a:t>
            </a:r>
            <a:r>
              <a:rPr lang="en-US" sz="2400" i="1" dirty="0" err="1">
                <a:solidFill>
                  <a:schemeClr val="tx1"/>
                </a:solidFill>
              </a:rPr>
              <a:t>worklist_size</a:t>
            </a:r>
            <a:r>
              <a:rPr lang="en-US" sz="2400" i="1" dirty="0">
                <a:solidFill>
                  <a:schemeClr val="tx1"/>
                </a:solidFill>
              </a:rPr>
              <a:t> &gt; 0.1 * </a:t>
            </a:r>
            <a:r>
              <a:rPr lang="en-US" sz="2400" i="1" dirty="0" err="1">
                <a:solidFill>
                  <a:schemeClr val="tx1"/>
                </a:solidFill>
              </a:rPr>
              <a:t>graph_size</a:t>
            </a:r>
            <a:r>
              <a:rPr lang="en-US" sz="2400" dirty="0">
                <a:solidFill>
                  <a:schemeClr val="tx1"/>
                </a:solidFill>
              </a:rPr>
              <a:t>) use bottom up</a:t>
            </a:r>
          </a:p>
          <a:p>
            <a:pPr>
              <a:spcBef>
                <a:spcPts val="300"/>
              </a:spcBef>
              <a:buSzPct val="95000"/>
            </a:pPr>
            <a:r>
              <a:rPr lang="en-US" sz="2800" dirty="0">
                <a:solidFill>
                  <a:schemeClr val="tx1"/>
                </a:solidFill>
              </a:rPr>
              <a:t>Top-down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sz="2400" dirty="0">
                <a:solidFill>
                  <a:schemeClr val="tx1"/>
                </a:solidFill>
              </a:rPr>
              <a:t>Iterates through </a:t>
            </a:r>
            <a:r>
              <a:rPr lang="en-US" sz="2400" dirty="0">
                <a:solidFill>
                  <a:srgbClr val="0070C0"/>
                </a:solidFill>
              </a:rPr>
              <a:t>worklist</a:t>
            </a:r>
            <a:r>
              <a:rPr lang="en-US" sz="2400" dirty="0">
                <a:solidFill>
                  <a:schemeClr val="tx1"/>
                </a:solidFill>
              </a:rPr>
              <a:t> of current level</a:t>
            </a:r>
          </a:p>
          <a:p>
            <a:pPr>
              <a:spcBef>
                <a:spcPts val="300"/>
              </a:spcBef>
              <a:buSzPct val="95000"/>
            </a:pPr>
            <a:r>
              <a:rPr lang="en-US" sz="2800" dirty="0">
                <a:solidFill>
                  <a:schemeClr val="tx1"/>
                </a:solidFill>
              </a:rPr>
              <a:t>Bottom-up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sz="2400" dirty="0">
                <a:solidFill>
                  <a:schemeClr val="tx1"/>
                </a:solidFill>
              </a:rPr>
              <a:t>Iterates through </a:t>
            </a:r>
            <a:r>
              <a:rPr lang="en-US" sz="2400" dirty="0">
                <a:solidFill>
                  <a:srgbClr val="0070C0"/>
                </a:solidFill>
              </a:rPr>
              <a:t>graph</a:t>
            </a:r>
            <a:r>
              <a:rPr lang="en-US" sz="2400" dirty="0">
                <a:solidFill>
                  <a:schemeClr val="tx1"/>
                </a:solidFill>
              </a:rPr>
              <a:t> to find next-level vertices</a:t>
            </a:r>
          </a:p>
          <a:p>
            <a:pPr>
              <a:spcBef>
                <a:spcPts val="300"/>
              </a:spcBef>
              <a:buSzPct val="95000"/>
            </a:pPr>
            <a:r>
              <a:rPr lang="en-US" sz="2800" dirty="0">
                <a:solidFill>
                  <a:schemeClr val="tx1"/>
                </a:solidFill>
              </a:rPr>
              <a:t>Benefits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sz="2400" dirty="0">
                <a:solidFill>
                  <a:schemeClr val="tx1"/>
                </a:solidFill>
              </a:rPr>
              <a:t>Fewer </a:t>
            </a:r>
            <a:r>
              <a:rPr lang="en-US" sz="2400" dirty="0">
                <a:solidFill>
                  <a:srgbClr val="FF0000"/>
                </a:solidFill>
              </a:rPr>
              <a:t>atomic</a:t>
            </a:r>
            <a:r>
              <a:rPr lang="en-US" sz="2400" dirty="0">
                <a:solidFill>
                  <a:schemeClr val="tx1"/>
                </a:solidFill>
              </a:rPr>
              <a:t> operations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sz="2400" dirty="0">
                <a:solidFill>
                  <a:schemeClr val="tx1"/>
                </a:solidFill>
              </a:rPr>
              <a:t>Fewer </a:t>
            </a:r>
            <a:r>
              <a:rPr lang="en-US" sz="2400" dirty="0">
                <a:solidFill>
                  <a:srgbClr val="0070C0"/>
                </a:solidFill>
              </a:rPr>
              <a:t>edges</a:t>
            </a:r>
            <a:r>
              <a:rPr lang="en-US" sz="2400" dirty="0">
                <a:solidFill>
                  <a:schemeClr val="tx1"/>
                </a:solidFill>
              </a:rPr>
              <a:t> examined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8386F3-F65E-1B42-90D9-ED83E2D19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43084-FA17-3FE2-478B-6FD8DD8FB1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42027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AFC3FC-D4E7-376B-C100-074B663D5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12;p27" descr="a cartoon drawing of a bird with a long beak (Provided by Tenor)">
            <a:extLst>
              <a:ext uri="{FF2B5EF4-FFF2-40B4-BE49-F238E27FC236}">
                <a16:creationId xmlns:a16="http://schemas.microsoft.com/office/drawing/2014/main" id="{F8287BDF-FC6D-765D-798F-45EF54A36CD7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04540" y="2476500"/>
            <a:ext cx="1904999" cy="1904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968B30-01B0-02AD-C238-2129E80D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Evaluation Methodology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A05DB3-39FD-2F90-DF3C-0ADDA9C57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226425" cy="4479925"/>
          </a:xfrm>
        </p:spPr>
        <p:txBody>
          <a:bodyPr/>
          <a:lstStyle/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System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Shared-memory NUMA system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AMD Ryzen </a:t>
            </a:r>
            <a:r>
              <a:rPr lang="en-US" dirty="0" err="1">
                <a:solidFill>
                  <a:schemeClr val="tx1"/>
                </a:solidFill>
              </a:rPr>
              <a:t>Threadripper</a:t>
            </a:r>
            <a:r>
              <a:rPr lang="en-US" dirty="0">
                <a:solidFill>
                  <a:schemeClr val="tx1"/>
                </a:solidFill>
              </a:rPr>
              <a:t> 3970X with 32 cores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G++ version 13.3.0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OpenMP 5.2</a:t>
            </a:r>
          </a:p>
          <a:p>
            <a:pPr lvl="1">
              <a:spcBef>
                <a:spcPts val="0"/>
              </a:spcBef>
              <a:buSzPct val="95000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Performance metric: </a:t>
            </a:r>
            <a:r>
              <a:rPr lang="en-US" dirty="0">
                <a:solidFill>
                  <a:srgbClr val="FF0000"/>
                </a:solidFill>
              </a:rPr>
              <a:t>throughput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Number of graph vertices divided by runtime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Median</a:t>
            </a:r>
            <a:r>
              <a:rPr lang="en-US" dirty="0">
                <a:solidFill>
                  <a:schemeClr val="tx1"/>
                </a:solidFill>
              </a:rPr>
              <a:t> of 9 runs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Missing values denote </a:t>
            </a:r>
            <a:r>
              <a:rPr lang="en-US" dirty="0">
                <a:solidFill>
                  <a:srgbClr val="FF0000"/>
                </a:solidFill>
              </a:rPr>
              <a:t>timeouts</a:t>
            </a:r>
            <a:r>
              <a:rPr lang="en-US" dirty="0">
                <a:solidFill>
                  <a:schemeClr val="tx1"/>
                </a:solidFill>
              </a:rPr>
              <a:t> (&gt; 2.5 hours)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26-11E1-DD1B-2E56-1E3D5834C97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663D1-ABDB-BF88-BD9F-14C0B52AFC7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193474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04FF74-C599-84BB-30D0-A6785A116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A6ACD-D966-6D52-D32E-80D0F1D7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Input Graphs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E90679-B8D9-81B3-8C38-134DBDBC023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16106E-4766-FD7A-6347-ED211FA4C3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9" name="Picture 8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A9A25FB4-55F6-F734-5FCA-07B42C5CA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0" y="1539225"/>
            <a:ext cx="8963360" cy="377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433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F487B-DFEB-889C-60E9-6072EAF2D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27;p29" title="Throughput_allv2.jpg">
            <a:extLst>
              <a:ext uri="{FF2B5EF4-FFF2-40B4-BE49-F238E27FC236}">
                <a16:creationId xmlns:a16="http://schemas.microsoft.com/office/drawing/2014/main" id="{040D1B81-CE6D-1690-90DB-E416EDEE50D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297" y="2255520"/>
            <a:ext cx="7657771" cy="3406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028F5A-D6C0-A883-0BC5-C8CEC499A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Results (Throughput)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E1C5E-4222-29EB-DCCF-D3197C92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229600" cy="4479925"/>
          </a:xfrm>
        </p:spPr>
        <p:txBody>
          <a:bodyPr/>
          <a:lstStyle/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F-Diam is </a:t>
            </a:r>
            <a:r>
              <a:rPr lang="en-US" dirty="0">
                <a:solidFill>
                  <a:srgbClr val="FF0000"/>
                </a:solidFill>
              </a:rPr>
              <a:t>5158.7x</a:t>
            </a:r>
            <a:r>
              <a:rPr lang="en-US" dirty="0">
                <a:solidFill>
                  <a:schemeClr val="tx1"/>
                </a:solidFill>
              </a:rPr>
              <a:t> faster than </a:t>
            </a:r>
            <a:r>
              <a:rPr lang="en-US" dirty="0" err="1">
                <a:solidFill>
                  <a:srgbClr val="0070C0"/>
                </a:solidFill>
              </a:rPr>
              <a:t>iFUB</a:t>
            </a:r>
            <a:r>
              <a:rPr lang="en-US" dirty="0">
                <a:solidFill>
                  <a:srgbClr val="0070C0"/>
                </a:solidFill>
              </a:rPr>
              <a:t> Parallel</a:t>
            </a: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F-Diam is </a:t>
            </a:r>
            <a:r>
              <a:rPr lang="en-US" dirty="0">
                <a:solidFill>
                  <a:srgbClr val="FF0000"/>
                </a:solidFill>
              </a:rPr>
              <a:t>106.7x</a:t>
            </a:r>
            <a:r>
              <a:rPr lang="en-US" dirty="0">
                <a:solidFill>
                  <a:schemeClr val="tx1"/>
                </a:solidFill>
              </a:rPr>
              <a:t> faster than </a:t>
            </a:r>
            <a:r>
              <a:rPr lang="en-US" dirty="0">
                <a:solidFill>
                  <a:srgbClr val="0070C0"/>
                </a:solidFill>
              </a:rPr>
              <a:t>Graph-Diameter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306F7F-EEDD-D638-1485-1F1BE3A3EB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166C-CC6F-14C2-E372-64E5B0B5D7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9737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68C3E7-F952-CECC-B7C3-F11B6B83FB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39;p30" title="Threads.bmp">
            <a:extLst>
              <a:ext uri="{FF2B5EF4-FFF2-40B4-BE49-F238E27FC236}">
                <a16:creationId xmlns:a16="http://schemas.microsoft.com/office/drawing/2014/main" id="{69C51198-5AB4-7F1C-1E2E-D2378EA9B78B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8556" y="2336800"/>
            <a:ext cx="6553366" cy="33959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1020F7-CF8D-BAF5-9665-DB0D0401F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Scalability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4FEE7B-9589-A449-C21C-762465110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561798" cy="4479925"/>
          </a:xfrm>
        </p:spPr>
        <p:txBody>
          <a:bodyPr/>
          <a:lstStyle/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Speedups</a:t>
            </a:r>
            <a:r>
              <a:rPr lang="en-US" dirty="0">
                <a:solidFill>
                  <a:schemeClr val="tx1"/>
                </a:solidFill>
              </a:rPr>
              <a:t> are impacted by </a:t>
            </a:r>
            <a:r>
              <a:rPr lang="en-US" dirty="0">
                <a:solidFill>
                  <a:srgbClr val="FF0000"/>
                </a:solidFill>
              </a:rPr>
              <a:t>topology</a:t>
            </a:r>
            <a:r>
              <a:rPr lang="en-US" dirty="0">
                <a:solidFill>
                  <a:schemeClr val="tx1"/>
                </a:solidFill>
              </a:rPr>
              <a:t> of graph</a:t>
            </a: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rgbClr val="FF0000"/>
                </a:solidFill>
              </a:rPr>
              <a:t>Low</a:t>
            </a:r>
            <a:r>
              <a:rPr lang="en-US" dirty="0">
                <a:solidFill>
                  <a:schemeClr val="tx1"/>
                </a:solidFill>
              </a:rPr>
              <a:t> diameter &amp; </a:t>
            </a:r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>
                <a:solidFill>
                  <a:schemeClr val="tx1"/>
                </a:solidFill>
              </a:rPr>
              <a:t> avg. deg. improve parallelism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56F2B-9C2A-2B34-0105-0ACD644475D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4B1C5-100C-FE34-7071-D780AD50F0C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28600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8A82D5-56E8-E27B-8E80-D5D8692A6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54736-49B6-145F-7B75-EE4CEFFF6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Number of BFS Traversals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B6503-A1B7-45A7-9861-D18C5A299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4144617" cy="4479925"/>
          </a:xfrm>
        </p:spPr>
        <p:txBody>
          <a:bodyPr/>
          <a:lstStyle/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Counting </a:t>
            </a:r>
            <a:r>
              <a:rPr lang="en-US" dirty="0">
                <a:solidFill>
                  <a:srgbClr val="0070C0"/>
                </a:solidFill>
              </a:rPr>
              <a:t>full traversals </a:t>
            </a:r>
            <a:r>
              <a:rPr lang="en-US" dirty="0">
                <a:solidFill>
                  <a:schemeClr val="tx1"/>
                </a:solidFill>
              </a:rPr>
              <a:t>only</a:t>
            </a:r>
          </a:p>
          <a:p>
            <a:pPr lvl="3">
              <a:spcBef>
                <a:spcPts val="0"/>
              </a:spcBef>
              <a:buSzPct val="95000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F-Diam has </a:t>
            </a:r>
            <a:r>
              <a:rPr lang="en-US" dirty="0">
                <a:solidFill>
                  <a:srgbClr val="0070C0"/>
                </a:solidFill>
              </a:rPr>
              <a:t>fewest</a:t>
            </a:r>
            <a:r>
              <a:rPr lang="en-US" dirty="0">
                <a:solidFill>
                  <a:schemeClr val="tx1"/>
                </a:solidFill>
              </a:rPr>
              <a:t> BFS traversals on </a:t>
            </a:r>
            <a:r>
              <a:rPr lang="en-US" dirty="0">
                <a:solidFill>
                  <a:srgbClr val="FF0000"/>
                </a:solidFill>
              </a:rPr>
              <a:t>11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r>
              <a:rPr lang="en-US" dirty="0">
                <a:solidFill>
                  <a:srgbClr val="FF0000"/>
                </a:solidFill>
              </a:rPr>
              <a:t>17</a:t>
            </a:r>
            <a:r>
              <a:rPr lang="en-US" dirty="0">
                <a:solidFill>
                  <a:schemeClr val="tx1"/>
                </a:solidFill>
              </a:rPr>
              <a:t> graphs</a:t>
            </a:r>
          </a:p>
          <a:p>
            <a:pPr lvl="3">
              <a:spcBef>
                <a:spcPts val="0"/>
              </a:spcBef>
              <a:buSzPct val="95000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BFS traversals are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not most significant </a:t>
            </a:r>
            <a:r>
              <a:rPr lang="en-US" dirty="0">
                <a:solidFill>
                  <a:schemeClr val="tx1"/>
                </a:solidFill>
              </a:rPr>
              <a:t>performance indicator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B31C3-98C5-336F-44D4-896C4F3762C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96F8-DCD1-D87C-2754-1A950DB477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pic>
        <p:nvPicPr>
          <p:cNvPr id="8" name="Picture 7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6335E035-931C-74C2-A9BC-B392DF34A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435569"/>
            <a:ext cx="4459577" cy="39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66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986938-67A3-C7E2-1CFF-4F3A6E9E4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86380-F946-6657-F534-62B6B4718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Percentage of Vertices Removed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DB9087-963F-CD49-3132-A98297546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" y="1323975"/>
            <a:ext cx="8229599" cy="4479925"/>
          </a:xfrm>
        </p:spPr>
        <p:txBody>
          <a:bodyPr/>
          <a:lstStyle/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Eliminate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dirty="0">
                <a:solidFill>
                  <a:srgbClr val="0070C0"/>
                </a:solidFill>
              </a:rPr>
              <a:t>Chain Processing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Only effective on some inputs</a:t>
            </a:r>
          </a:p>
          <a:p>
            <a:pPr lvl="2">
              <a:spcBef>
                <a:spcPts val="0"/>
              </a:spcBef>
              <a:buSzPct val="95000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rgbClr val="FF0000"/>
                </a:solidFill>
              </a:rPr>
              <a:t>Winnow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Removes over </a:t>
            </a:r>
            <a:r>
              <a:rPr lang="en-US" dirty="0">
                <a:solidFill>
                  <a:srgbClr val="0070C0"/>
                </a:solidFill>
              </a:rPr>
              <a:t>70%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vertices on tested inputs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Removes over </a:t>
            </a:r>
            <a:r>
              <a:rPr lang="en-US" dirty="0">
                <a:solidFill>
                  <a:srgbClr val="FF0000"/>
                </a:solidFill>
              </a:rPr>
              <a:t>99%</a:t>
            </a:r>
            <a:r>
              <a:rPr lang="en-US" dirty="0">
                <a:solidFill>
                  <a:schemeClr val="tx1"/>
                </a:solidFill>
              </a:rPr>
              <a:t>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vertices on over half of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tested inputs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83FF33-DDFA-24C7-FF22-A8B403CBDBF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9442D8-3165-F490-0FA0-961347921A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pic>
        <p:nvPicPr>
          <p:cNvPr id="10" name="Picture 9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95DD203B-C7CB-150D-0AFB-CBF0E7EC8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6587" y="2301310"/>
            <a:ext cx="4102002" cy="325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2992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40D095-146D-AAE2-1D0B-3C28F07CFF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66;p33" title="percentages2-_1_.bmp">
            <a:extLst>
              <a:ext uri="{FF2B5EF4-FFF2-40B4-BE49-F238E27FC236}">
                <a16:creationId xmlns:a16="http://schemas.microsoft.com/office/drawing/2014/main" id="{BF5A1DAB-1AC7-CA08-C74C-34E4F8482061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1693" y="2022324"/>
            <a:ext cx="6152334" cy="36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701689-8CB0-DF2F-9898-26BD5FC9B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Runtime Breakdown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93FD9-64E5-C0F1-8CE5-FD8EDAA4E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259417" cy="4479925"/>
          </a:xfrm>
        </p:spPr>
        <p:txBody>
          <a:bodyPr/>
          <a:lstStyle/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Eccentricity</a:t>
            </a:r>
            <a:r>
              <a:rPr lang="en-US" dirty="0">
                <a:solidFill>
                  <a:schemeClr val="tx1"/>
                </a:solidFill>
              </a:rPr>
              <a:t> computations are most expensive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F56191-4F28-0A3E-934D-019E6BD662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DC60C-EBA4-F9B4-641D-C24420C4DA9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3231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C2619C-C61C-3362-CCEC-6AAEB4BABE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72;p34" title="Throughput_Versions.bmp">
            <a:extLst>
              <a:ext uri="{FF2B5EF4-FFF2-40B4-BE49-F238E27FC236}">
                <a16:creationId xmlns:a16="http://schemas.microsoft.com/office/drawing/2014/main" id="{A6A2CF07-CB6D-B12A-A8E1-2CC7B49415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57" y="1921692"/>
            <a:ext cx="7990476" cy="37506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43F7C8-C47F-E02F-9767-A6BBA7D79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Effectiveness of Stages in F-Diam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9CD8A-3382-5C2C-02ED-9419B48CB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402141" cy="4479925"/>
          </a:xfrm>
        </p:spPr>
        <p:txBody>
          <a:bodyPr/>
          <a:lstStyle/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Disabling </a:t>
            </a:r>
            <a:r>
              <a:rPr lang="en-US" dirty="0">
                <a:solidFill>
                  <a:srgbClr val="FF0000"/>
                </a:solidFill>
              </a:rPr>
              <a:t>Winnow </a:t>
            </a:r>
            <a:r>
              <a:rPr lang="en-US" dirty="0">
                <a:solidFill>
                  <a:schemeClr val="tx1"/>
                </a:solidFill>
              </a:rPr>
              <a:t>makes F-Diam</a:t>
            </a:r>
            <a:r>
              <a:rPr lang="en-US" dirty="0">
                <a:solidFill>
                  <a:srgbClr val="FF0000"/>
                </a:solidFill>
              </a:rPr>
              <a:t> 50x </a:t>
            </a:r>
            <a:r>
              <a:rPr lang="en-US" dirty="0">
                <a:solidFill>
                  <a:schemeClr val="tx1"/>
                </a:solidFill>
              </a:rPr>
              <a:t>slower!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161B7-0CB9-4959-26A8-73DB5D6C30B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39124-2286-7B7C-D9A4-523BBC6A31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57637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6446-5E47-BD79-6FB1-6DBE9229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4;p17">
            <a:extLst>
              <a:ext uri="{FF2B5EF4-FFF2-40B4-BE49-F238E27FC236}">
                <a16:creationId xmlns:a16="http://schemas.microsoft.com/office/drawing/2014/main" id="{13BFA7C1-E4BF-399E-18B7-80219B795AC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7296" y="1802347"/>
            <a:ext cx="2192594" cy="18586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3F448-704C-D973-DD3D-794BDD3C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Diameter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A40B-7FA8-FCEF-7386-668DFDDA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6471741" cy="4479925"/>
          </a:xfrm>
        </p:spPr>
        <p:txBody>
          <a:bodyPr/>
          <a:lstStyle/>
          <a:p>
            <a:pPr>
              <a:spcBef>
                <a:spcPts val="30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Distance</a:t>
            </a:r>
            <a:r>
              <a:rPr lang="en-US" dirty="0">
                <a:solidFill>
                  <a:schemeClr val="tx1"/>
                </a:solidFill>
              </a:rPr>
              <a:t> between two vertices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i="1" dirty="0">
                <a:solidFill>
                  <a:schemeClr val="tx1"/>
                </a:solidFill>
              </a:rPr>
              <a:t>d(</a:t>
            </a:r>
            <a:r>
              <a:rPr lang="en-US" i="1" dirty="0" err="1">
                <a:solidFill>
                  <a:schemeClr val="tx1"/>
                </a:solidFill>
              </a:rPr>
              <a:t>x,y</a:t>
            </a:r>
            <a:r>
              <a:rPr lang="en-US" i="1" dirty="0">
                <a:solidFill>
                  <a:schemeClr val="tx1"/>
                </a:solidFill>
              </a:rPr>
              <a:t>)</a:t>
            </a:r>
            <a:endParaRPr lang="en" dirty="0"/>
          </a:p>
          <a:p>
            <a:pPr lvl="1">
              <a:spcBef>
                <a:spcPts val="300"/>
              </a:spcBef>
              <a:buSzPct val="90000"/>
            </a:pPr>
            <a:r>
              <a:rPr lang="en" dirty="0">
                <a:solidFill>
                  <a:schemeClr val="tx1"/>
                </a:solidFill>
              </a:rPr>
              <a:t>Length of shortest path</a:t>
            </a: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Eccentricity</a:t>
            </a:r>
            <a:r>
              <a:rPr lang="en-US" dirty="0">
                <a:solidFill>
                  <a:schemeClr val="tx1"/>
                </a:solidFill>
              </a:rPr>
              <a:t> of a vertex</a:t>
            </a:r>
            <a:endParaRPr lang="en-US" i="1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SzPct val="90000"/>
            </a:pPr>
            <a:r>
              <a:rPr lang="en-US" i="1" dirty="0" err="1">
                <a:solidFill>
                  <a:schemeClr val="tx1"/>
                </a:solidFill>
              </a:rPr>
              <a:t>ecc</a:t>
            </a:r>
            <a:r>
              <a:rPr lang="en-US" i="1" dirty="0">
                <a:solidFill>
                  <a:schemeClr val="tx1"/>
                </a:solidFill>
              </a:rPr>
              <a:t>(x)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SzPct val="90000"/>
            </a:pPr>
            <a:r>
              <a:rPr lang="en-US" dirty="0">
                <a:solidFill>
                  <a:schemeClr val="tx1"/>
                </a:solidFill>
              </a:rPr>
              <a:t>Length of </a:t>
            </a:r>
            <a:r>
              <a:rPr lang="en-US" dirty="0">
                <a:solidFill>
                  <a:srgbClr val="0070C0"/>
                </a:solidFill>
              </a:rPr>
              <a:t>longest shortest </a:t>
            </a:r>
            <a:r>
              <a:rPr lang="en-US" dirty="0">
                <a:solidFill>
                  <a:schemeClr val="tx1"/>
                </a:solidFill>
              </a:rPr>
              <a:t>path from </a:t>
            </a:r>
            <a:r>
              <a:rPr lang="en-US" i="1" dirty="0">
                <a:solidFill>
                  <a:schemeClr val="tx1"/>
                </a:solidFill>
              </a:rPr>
              <a:t>x</a:t>
            </a:r>
          </a:p>
          <a:p>
            <a:pPr>
              <a:spcBef>
                <a:spcPts val="300"/>
              </a:spcBef>
              <a:buSzPct val="95000"/>
            </a:pPr>
            <a:r>
              <a:rPr lang="en-US" dirty="0">
                <a:solidFill>
                  <a:srgbClr val="FF0000"/>
                </a:solidFill>
              </a:rPr>
              <a:t>Diameter</a:t>
            </a:r>
          </a:p>
          <a:p>
            <a:pPr lvl="1">
              <a:spcBef>
                <a:spcPts val="300"/>
              </a:spcBef>
              <a:buSzPct val="90000"/>
            </a:pPr>
            <a:r>
              <a:rPr lang="en-US" i="1" dirty="0">
                <a:solidFill>
                  <a:schemeClr val="tx1"/>
                </a:solidFill>
              </a:rPr>
              <a:t>diam(G) = </a:t>
            </a:r>
            <a:r>
              <a:rPr lang="en" i="1" dirty="0"/>
              <a:t>max</a:t>
            </a:r>
            <a:r>
              <a:rPr lang="en" i="1" baseline="-25000" dirty="0"/>
              <a:t>x</a:t>
            </a:r>
            <a:r>
              <a:rPr lang="en" baseline="-25000" dirty="0"/>
              <a:t>∈</a:t>
            </a:r>
            <a:r>
              <a:rPr lang="en" i="1" baseline="-25000" dirty="0"/>
              <a:t>V</a:t>
            </a:r>
            <a:r>
              <a:rPr lang="en" i="1" dirty="0"/>
              <a:t>(d(v,x))</a:t>
            </a:r>
            <a:endParaRPr lang="en-US" i="1" dirty="0">
              <a:solidFill>
                <a:schemeClr val="tx1"/>
              </a:solidFill>
            </a:endParaRPr>
          </a:p>
          <a:p>
            <a:pPr lvl="1">
              <a:spcBef>
                <a:spcPts val="300"/>
              </a:spcBef>
              <a:buSzPct val="90000"/>
            </a:pPr>
            <a:r>
              <a:rPr lang="en-US" dirty="0">
                <a:solidFill>
                  <a:schemeClr val="tx1"/>
                </a:solidFill>
              </a:rPr>
              <a:t>Length of longest shortest path in graph</a:t>
            </a:r>
          </a:p>
        </p:txBody>
      </p:sp>
      <p:sp>
        <p:nvSpPr>
          <p:cNvPr id="9" name="Google Shape;121;p17">
            <a:extLst>
              <a:ext uri="{FF2B5EF4-FFF2-40B4-BE49-F238E27FC236}">
                <a16:creationId xmlns:a16="http://schemas.microsoft.com/office/drawing/2014/main" id="{B2BD26D4-57F6-2661-CC96-27CBB9B6A0E3}"/>
              </a:ext>
            </a:extLst>
          </p:cNvPr>
          <p:cNvSpPr txBox="1"/>
          <p:nvPr/>
        </p:nvSpPr>
        <p:spPr>
          <a:xfrm>
            <a:off x="7100305" y="3826115"/>
            <a:ext cx="1696345" cy="1248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diameter = 2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ecc(A) = 1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ecc(B) = 2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68FC0-EFB0-A521-4493-EE65589D1DC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E9D52-632C-92BA-16D6-A256BD1CFD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76875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0737B7-B312-DBFB-21A5-1D4ED5C4FF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113;p16">
            <a:extLst>
              <a:ext uri="{FF2B5EF4-FFF2-40B4-BE49-F238E27FC236}">
                <a16:creationId xmlns:a16="http://schemas.microsoft.com/office/drawing/2014/main" id="{1B181396-1546-AF38-8672-16C8C48F5729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rcRect b="29409"/>
          <a:stretch>
            <a:fillRect/>
          </a:stretch>
        </p:blipFill>
        <p:spPr>
          <a:xfrm>
            <a:off x="895364" y="3823034"/>
            <a:ext cx="4309109" cy="17109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38C205-4595-51E1-0D41-7EAFBD593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Conclusion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32655-76EB-C40E-0393-26798F25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226425" cy="4479925"/>
          </a:xfrm>
        </p:spPr>
        <p:txBody>
          <a:bodyPr/>
          <a:lstStyle/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F-Diam outperforms leading exact diameter-finding codes by over an </a:t>
            </a:r>
            <a:r>
              <a:rPr lang="en-US" dirty="0">
                <a:solidFill>
                  <a:srgbClr val="FF0000"/>
                </a:solidFill>
              </a:rPr>
              <a:t>order of magnitude</a:t>
            </a: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New </a:t>
            </a:r>
            <a:r>
              <a:rPr lang="en-US" dirty="0">
                <a:solidFill>
                  <a:srgbClr val="FF0000"/>
                </a:solidFill>
              </a:rPr>
              <a:t>winnow</a:t>
            </a:r>
            <a:r>
              <a:rPr lang="en-US" dirty="0">
                <a:solidFill>
                  <a:schemeClr val="tx1"/>
                </a:solidFill>
              </a:rPr>
              <a:t> step is most effective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Acknowledgements</a:t>
            </a:r>
          </a:p>
          <a:p>
            <a:pPr lvl="1"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NSF</a:t>
            </a: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Code available at 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github.com/</a:t>
            </a:r>
            <a:r>
              <a:rPr lang="en-US" u="sng" dirty="0" err="1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burtscher</a:t>
            </a:r>
            <a:r>
              <a:rPr lang="en-US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/F-Diam</a:t>
            </a:r>
            <a:endParaRPr lang="en-US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Contact: </a:t>
            </a:r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clb420@txstate.edu</a:t>
            </a:r>
            <a:r>
              <a:rPr lang="en-US" dirty="0">
                <a:solidFill>
                  <a:srgbClr val="0070C0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Google Shape;111;p16" descr="Efficient Computing Laboratory's logo">
            <a:extLst>
              <a:ext uri="{FF2B5EF4-FFF2-40B4-BE49-F238E27FC236}">
                <a16:creationId xmlns:a16="http://schemas.microsoft.com/office/drawing/2014/main" id="{0134C53A-9CDE-D28E-3375-C1488ADEE5B6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94816" y="4544377"/>
            <a:ext cx="1610091" cy="98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EB4D58B-7258-BB94-76E6-144585DC488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4AD4C-C55A-6725-C468-5256437A1C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0681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6446-5E47-BD79-6FB1-6DBE9229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3;p18" title="final.dot.bmp">
            <a:extLst>
              <a:ext uri="{FF2B5EF4-FFF2-40B4-BE49-F238E27FC236}">
                <a16:creationId xmlns:a16="http://schemas.microsoft.com/office/drawing/2014/main" id="{7CBC3FEE-C618-B6A6-0F65-5BC97931A4F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2142" y="1323975"/>
            <a:ext cx="2689123" cy="4210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3F448-704C-D973-DD3D-794BDD3C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Diameter (cont.)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A40B-7FA8-FCEF-7386-668DFDDA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6583017" cy="4479925"/>
          </a:xfrm>
        </p:spPr>
        <p:txBody>
          <a:bodyPr/>
          <a:lstStyle/>
          <a:p>
            <a:pPr>
              <a:spcBef>
                <a:spcPts val="3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Importance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Message delay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Length of critical path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Biological process efficiency</a:t>
            </a:r>
          </a:p>
          <a:p>
            <a:pPr lvl="3">
              <a:spcBef>
                <a:spcPts val="300"/>
              </a:spcBef>
              <a:buSzPct val="95000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  <a:buSzPct val="95000"/>
            </a:pPr>
            <a:r>
              <a:rPr lang="en-US" dirty="0">
                <a:solidFill>
                  <a:srgbClr val="FF0000"/>
                </a:solidFill>
              </a:rPr>
              <a:t>Basic </a:t>
            </a:r>
            <a:r>
              <a:rPr lang="en-US" dirty="0">
                <a:solidFill>
                  <a:schemeClr val="tx1"/>
                </a:solidFill>
              </a:rPr>
              <a:t>algorithm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Breadth-First Searches </a:t>
            </a:r>
            <a:r>
              <a:rPr lang="en-US" dirty="0">
                <a:solidFill>
                  <a:schemeClr val="tx1"/>
                </a:solidFill>
              </a:rPr>
              <a:t>(BFS)</a:t>
            </a:r>
          </a:p>
          <a:p>
            <a:pPr lvl="2">
              <a:spcBef>
                <a:spcPts val="3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Finds longest shortest path from any vertex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dirty="0">
                <a:solidFill>
                  <a:srgbClr val="FF0000"/>
                </a:solidFill>
              </a:rPr>
              <a:t>Impractical</a:t>
            </a:r>
            <a:r>
              <a:rPr lang="en-US" dirty="0">
                <a:solidFill>
                  <a:schemeClr val="tx1"/>
                </a:solidFill>
              </a:rPr>
              <a:t> on large inputs</a:t>
            </a:r>
          </a:p>
          <a:p>
            <a:pPr lvl="2">
              <a:spcBef>
                <a:spcPts val="3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Time complexity is </a:t>
            </a:r>
            <a:r>
              <a:rPr lang="en-US" i="1" dirty="0">
                <a:solidFill>
                  <a:schemeClr val="tx1"/>
                </a:solidFill>
              </a:rPr>
              <a:t>O(V * E)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AC5C82-CE0F-F851-6450-87E97F97F5B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9A340E-2AF1-F66C-739F-5210115683E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06552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6446-5E47-BD79-6FB1-6DBE9229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3F448-704C-D973-DD3D-794BDD3C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Breadth-First Search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A40B-7FA8-FCEF-7386-668DFDDA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229600" cy="4479925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Vertices of each level stored in </a:t>
            </a:r>
            <a:r>
              <a:rPr lang="en-US" dirty="0">
                <a:solidFill>
                  <a:srgbClr val="FF0000"/>
                </a:solidFill>
              </a:rPr>
              <a:t>worklist</a:t>
            </a: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First level contains only </a:t>
            </a:r>
            <a:r>
              <a:rPr lang="en-US" dirty="0">
                <a:solidFill>
                  <a:srgbClr val="0070C0"/>
                </a:solidFill>
              </a:rPr>
              <a:t>starting</a:t>
            </a:r>
            <a:r>
              <a:rPr lang="en-US" dirty="0">
                <a:solidFill>
                  <a:schemeClr val="tx1"/>
                </a:solidFill>
              </a:rPr>
              <a:t> vertex</a:t>
            </a: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Set distance to </a:t>
            </a:r>
            <a:r>
              <a:rPr lang="en-US" dirty="0">
                <a:solidFill>
                  <a:srgbClr val="0070C0"/>
                </a:solidFill>
              </a:rPr>
              <a:t>zero</a:t>
            </a:r>
          </a:p>
          <a:p>
            <a:pPr lvl="4">
              <a:spcBef>
                <a:spcPts val="600"/>
              </a:spcBef>
              <a:buSzPct val="95000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SzPct val="95000"/>
            </a:pPr>
            <a:r>
              <a:rPr lang="en-US" dirty="0">
                <a:solidFill>
                  <a:srgbClr val="FF0000"/>
                </a:solidFill>
              </a:rPr>
              <a:t>Iterate</a:t>
            </a:r>
            <a:r>
              <a:rPr lang="en-US" dirty="0">
                <a:solidFill>
                  <a:schemeClr val="tx1"/>
                </a:solidFill>
              </a:rPr>
              <a:t> following steps</a:t>
            </a: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Increment distance</a:t>
            </a: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For every vertex in current worklist</a:t>
            </a:r>
          </a:p>
          <a:p>
            <a:pPr lvl="2"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Put unvisited neighbors on next worklist</a:t>
            </a: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Swap</a:t>
            </a:r>
            <a:r>
              <a:rPr lang="en-US" dirty="0">
                <a:solidFill>
                  <a:schemeClr val="tx1"/>
                </a:solidFill>
              </a:rPr>
              <a:t> worklists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A2193B-EB55-06AF-A22F-85D227986F0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1A5ED4-1920-8F30-711C-4827213CAB1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14" name="Picture 13" descr="A diagram of a network&#10;&#10;AI-generated content may be incorrect.">
            <a:extLst>
              <a:ext uri="{FF2B5EF4-FFF2-40B4-BE49-F238E27FC236}">
                <a16:creationId xmlns:a16="http://schemas.microsoft.com/office/drawing/2014/main" id="{FE27432C-E2D4-0BD0-C28A-842636114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692" y="2592405"/>
            <a:ext cx="2524308" cy="23240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08715D5-BC7B-878C-4D71-595A1087B8A9}"/>
                  </a:ext>
                </a:extLst>
              </p14:cNvPr>
              <p14:cNvContentPartPr/>
              <p14:nvPr/>
            </p14:nvContentPartPr>
            <p14:xfrm>
              <a:off x="8355090" y="4204830"/>
              <a:ext cx="19908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08715D5-BC7B-878C-4D71-595A1087B8A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348970" y="4198710"/>
                <a:ext cx="2113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F900A58-1EED-6AE8-29F6-1ECE29DFAF67}"/>
                  </a:ext>
                </a:extLst>
              </p14:cNvPr>
              <p14:cNvContentPartPr/>
              <p14:nvPr/>
            </p14:nvContentPartPr>
            <p14:xfrm>
              <a:off x="8385690" y="4212390"/>
              <a:ext cx="15588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F900A58-1EED-6AE8-29F6-1ECE29DFAF6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79570" y="4206270"/>
                <a:ext cx="1681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287A547-A71E-2E7F-79A5-2678CA350943}"/>
                  </a:ext>
                </a:extLst>
              </p14:cNvPr>
              <p14:cNvContentPartPr/>
              <p14:nvPr/>
            </p14:nvContentPartPr>
            <p14:xfrm>
              <a:off x="8532210" y="4212390"/>
              <a:ext cx="2088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287A547-A71E-2E7F-79A5-2678CA35094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26090" y="4206270"/>
                <a:ext cx="3312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5291E11-8E84-FDCB-810F-F033CF0EAAAC}"/>
                  </a:ext>
                </a:extLst>
              </p14:cNvPr>
              <p14:cNvContentPartPr/>
              <p14:nvPr/>
            </p14:nvContentPartPr>
            <p14:xfrm>
              <a:off x="8379930" y="4201950"/>
              <a:ext cx="1677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5291E11-8E84-FDCB-810F-F033CF0EAAA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373810" y="4195830"/>
                <a:ext cx="1800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01BA76F-0DF5-EDF2-6602-A42AE57B1AF9}"/>
                  </a:ext>
                </a:extLst>
              </p14:cNvPr>
              <p14:cNvContentPartPr/>
              <p14:nvPr/>
            </p14:nvContentPartPr>
            <p14:xfrm>
              <a:off x="8387490" y="4198350"/>
              <a:ext cx="16380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01BA76F-0DF5-EDF2-6602-A42AE57B1AF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381370" y="4192230"/>
                <a:ext cx="17604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290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49639D-C45A-3F4A-F024-14E3573FD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AE7ED-1ED5-A62F-B5AE-2A088294A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Theorems on Eccentricity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C7AC07-6255-C580-B9AB-9A8F867E7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2" y="1323975"/>
            <a:ext cx="5736351" cy="4479925"/>
          </a:xfrm>
        </p:spPr>
        <p:txBody>
          <a:bodyPr/>
          <a:lstStyle/>
          <a:p>
            <a:pPr marL="634365" indent="-514350">
              <a:spcBef>
                <a:spcPts val="200"/>
              </a:spcBef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Eccentricity of adjacent vertices </a:t>
            </a:r>
            <a:r>
              <a:rPr lang="en-US" dirty="0">
                <a:solidFill>
                  <a:srgbClr val="0070C0"/>
                </a:solidFill>
              </a:rPr>
              <a:t>cannot </a:t>
            </a:r>
            <a:r>
              <a:rPr lang="en-US" dirty="0">
                <a:solidFill>
                  <a:srgbClr val="FF0000"/>
                </a:solidFill>
              </a:rPr>
              <a:t>differ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by more than 1</a:t>
            </a:r>
          </a:p>
          <a:p>
            <a:pPr marL="1548765" lvl="2" indent="-514350">
              <a:spcBef>
                <a:spcPts val="200"/>
              </a:spcBef>
              <a:buSzPct val="95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634365" indent="-514350">
              <a:spcBef>
                <a:spcPts val="200"/>
              </a:spcBef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Connected graph with ≥ 2 vertices has </a:t>
            </a:r>
            <a:r>
              <a:rPr lang="en-US" dirty="0">
                <a:solidFill>
                  <a:srgbClr val="0070C0"/>
                </a:solidFill>
              </a:rPr>
              <a:t>2 or more</a:t>
            </a:r>
            <a:r>
              <a:rPr lang="en-US" dirty="0">
                <a:solidFill>
                  <a:schemeClr val="tx1"/>
                </a:solidFill>
              </a:rPr>
              <a:t> vertices with </a:t>
            </a:r>
            <a:r>
              <a:rPr lang="en-US" dirty="0">
                <a:solidFill>
                  <a:srgbClr val="FF0000"/>
                </a:solidFill>
              </a:rPr>
              <a:t>maximum</a:t>
            </a:r>
            <a:r>
              <a:rPr lang="en-US" dirty="0">
                <a:solidFill>
                  <a:schemeClr val="tx1"/>
                </a:solidFill>
              </a:rPr>
              <a:t> eccentricity</a:t>
            </a:r>
          </a:p>
          <a:p>
            <a:pPr marL="1548765" lvl="2" indent="-514350">
              <a:spcBef>
                <a:spcPts val="200"/>
              </a:spcBef>
              <a:buSzPct val="95000"/>
              <a:buFont typeface="+mj-lt"/>
              <a:buAutoNum type="arabicPeriod"/>
            </a:pPr>
            <a:endParaRPr lang="en-US" dirty="0">
              <a:solidFill>
                <a:schemeClr val="tx1"/>
              </a:solidFill>
            </a:endParaRPr>
          </a:p>
          <a:p>
            <a:pPr marL="634365" indent="-514350">
              <a:spcBef>
                <a:spcPts val="200"/>
              </a:spcBef>
              <a:buSzPct val="95000"/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Smallest eccentricity is at least </a:t>
            </a:r>
            <a:r>
              <a:rPr lang="en-US" dirty="0">
                <a:solidFill>
                  <a:srgbClr val="FF0000"/>
                </a:solidFill>
              </a:rPr>
              <a:t>half</a:t>
            </a:r>
            <a:r>
              <a:rPr lang="en-US" dirty="0">
                <a:solidFill>
                  <a:schemeClr val="tx1"/>
                </a:solidFill>
              </a:rPr>
              <a:t> of diameter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81E40-FEBE-21EF-96C7-6CCA61DB1A0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/>
              <a:t>F-Diam: Fast Exact Diameter Computation of Sparse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2E8D5-6B89-E091-B01F-71F4698F07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Google Shape;133;p18" title="final.dot.bmp">
            <a:extLst>
              <a:ext uri="{FF2B5EF4-FFF2-40B4-BE49-F238E27FC236}">
                <a16:creationId xmlns:a16="http://schemas.microsoft.com/office/drawing/2014/main" id="{980580C9-803E-3829-7511-729655598B7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4313" y="1323975"/>
            <a:ext cx="2689123" cy="4210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05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829C-DEF8-F0D9-C01C-1BD9AA7C5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120" y="3109050"/>
            <a:ext cx="5445760" cy="639900"/>
          </a:xfrm>
        </p:spPr>
        <p:txBody>
          <a:bodyPr/>
          <a:lstStyle/>
          <a:p>
            <a:r>
              <a:rPr lang="en-US" dirty="0"/>
              <a:t>F-Diam Implementation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31D700-D47D-9F81-529B-78987D9F5A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9AFC41-CD96-D4C4-C930-F71EEE388D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4170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6446-5E47-BD79-6FB1-6DBE9229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67;p22" title="initial.bmp">
            <a:extLst>
              <a:ext uri="{FF2B5EF4-FFF2-40B4-BE49-F238E27FC236}">
                <a16:creationId xmlns:a16="http://schemas.microsoft.com/office/drawing/2014/main" id="{2E50D225-47D4-DCEA-53E8-3E04BBF01E0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27562" y="1321943"/>
            <a:ext cx="2923813" cy="42947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3F448-704C-D973-DD3D-794BDD3C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Initial Diameter Bound (2-Sweep)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A40B-7FA8-FCEF-7386-668DFDDA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226425" cy="4479925"/>
          </a:xfrm>
        </p:spPr>
        <p:txBody>
          <a:bodyPr/>
          <a:lstStyle/>
          <a:p>
            <a:pPr>
              <a:spcBef>
                <a:spcPts val="2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Compute </a:t>
            </a:r>
            <a:r>
              <a:rPr lang="en-US" dirty="0">
                <a:solidFill>
                  <a:srgbClr val="FF0000"/>
                </a:solidFill>
              </a:rPr>
              <a:t>lower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bound</a:t>
            </a:r>
            <a:r>
              <a:rPr lang="en-US" dirty="0">
                <a:solidFill>
                  <a:schemeClr val="tx1"/>
                </a:solidFill>
              </a:rPr>
              <a:t> for diameter</a:t>
            </a:r>
          </a:p>
          <a:p>
            <a:pPr lvl="1">
              <a:spcBef>
                <a:spcPts val="2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Compute </a:t>
            </a:r>
            <a:r>
              <a:rPr lang="en-US" i="1" dirty="0">
                <a:solidFill>
                  <a:schemeClr val="tx1"/>
                </a:solidFill>
              </a:rPr>
              <a:t>ecc(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200"/>
              </a:spcBef>
              <a:buSzPct val="95000"/>
            </a:pPr>
            <a:r>
              <a:rPr lang="en-US" i="1" dirty="0">
                <a:solidFill>
                  <a:schemeClr val="tx1"/>
                </a:solidFill>
              </a:rPr>
              <a:t>d</a:t>
            </a:r>
            <a:r>
              <a:rPr lang="en-US" dirty="0">
                <a:solidFill>
                  <a:schemeClr val="tx1"/>
                </a:solidFill>
              </a:rPr>
              <a:t> = vertex from final BFS worklist</a:t>
            </a:r>
          </a:p>
          <a:p>
            <a:pPr lvl="1">
              <a:spcBef>
                <a:spcPts val="2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Compute </a:t>
            </a:r>
            <a:r>
              <a:rPr lang="en-US" i="1" dirty="0">
                <a:solidFill>
                  <a:schemeClr val="tx1"/>
                </a:solidFill>
              </a:rPr>
              <a:t>ecc(d) → bound</a:t>
            </a:r>
          </a:p>
          <a:p>
            <a:pPr>
              <a:spcBef>
                <a:spcPts val="2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Choice of vertex </a:t>
            </a:r>
            <a:r>
              <a:rPr lang="en-US" i="1" dirty="0">
                <a:solidFill>
                  <a:schemeClr val="tx1"/>
                </a:solidFill>
              </a:rPr>
              <a:t>i</a:t>
            </a:r>
            <a:endParaRPr lang="en-US" dirty="0">
              <a:solidFill>
                <a:schemeClr val="tx1"/>
              </a:solidFill>
            </a:endParaRPr>
          </a:p>
          <a:p>
            <a:pPr lvl="1">
              <a:spcBef>
                <a:spcPts val="20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Highest degree</a:t>
            </a:r>
            <a:r>
              <a:rPr lang="en-US" dirty="0">
                <a:solidFill>
                  <a:schemeClr val="tx1"/>
                </a:solidFill>
              </a:rPr>
              <a:t> vertex</a:t>
            </a:r>
          </a:p>
          <a:p>
            <a:pPr lvl="1">
              <a:spcBef>
                <a:spcPts val="2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Centrally located in the graph</a:t>
            </a:r>
          </a:p>
          <a:p>
            <a:pPr>
              <a:spcBef>
                <a:spcPts val="2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Choice of vertex </a:t>
            </a:r>
            <a:r>
              <a:rPr lang="en-US" i="1" dirty="0">
                <a:solidFill>
                  <a:schemeClr val="tx1"/>
                </a:solidFill>
              </a:rPr>
              <a:t>d</a:t>
            </a:r>
          </a:p>
          <a:p>
            <a:pPr lvl="1">
              <a:spcBef>
                <a:spcPts val="20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Maximally distant</a:t>
            </a:r>
            <a:r>
              <a:rPr lang="en-US" dirty="0">
                <a:solidFill>
                  <a:schemeClr val="tx1"/>
                </a:solidFill>
              </a:rPr>
              <a:t> from </a:t>
            </a:r>
            <a:r>
              <a:rPr lang="en-US" i="1" dirty="0" err="1">
                <a:solidFill>
                  <a:schemeClr val="tx1"/>
                </a:solidFill>
              </a:rPr>
              <a:t>i</a:t>
            </a:r>
            <a:endParaRPr lang="en-US" i="1" dirty="0">
              <a:solidFill>
                <a:schemeClr val="tx1"/>
              </a:solidFill>
            </a:endParaRPr>
          </a:p>
          <a:p>
            <a:pPr lvl="1">
              <a:spcBef>
                <a:spcPts val="200"/>
              </a:spcBef>
              <a:buSzPct val="95000"/>
            </a:pPr>
            <a:r>
              <a:rPr lang="en-US" i="1" dirty="0" err="1">
                <a:solidFill>
                  <a:schemeClr val="tx1"/>
                </a:solidFill>
              </a:rPr>
              <a:t>ecc</a:t>
            </a:r>
            <a:r>
              <a:rPr lang="en-US" i="1" dirty="0">
                <a:solidFill>
                  <a:schemeClr val="tx1"/>
                </a:solidFill>
              </a:rPr>
              <a:t>(d) = </a:t>
            </a:r>
            <a:r>
              <a:rPr lang="en-US" dirty="0">
                <a:solidFill>
                  <a:schemeClr val="tx1"/>
                </a:solidFill>
              </a:rPr>
              <a:t>6 (in example)</a:t>
            </a:r>
            <a:endParaRPr lang="en-US" i="1" dirty="0">
              <a:solidFill>
                <a:schemeClr val="tx1"/>
              </a:solidFill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4C66AB-6C20-76C7-55A2-72551507D7B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2EE53-FF8E-9EB2-33B1-51697F42A5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6587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6446-5E47-BD79-6FB1-6DBE9229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76;p23" title="winnow.bmp">
            <a:extLst>
              <a:ext uri="{FF2B5EF4-FFF2-40B4-BE49-F238E27FC236}">
                <a16:creationId xmlns:a16="http://schemas.microsoft.com/office/drawing/2014/main" id="{64663B7B-9109-4FDA-897D-2E70B9060FB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9799" y="1983860"/>
            <a:ext cx="4155173" cy="26619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3F448-704C-D973-DD3D-794BDD3C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Winnowing (Key New Step)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A40B-7FA8-FCEF-7386-668DFDDA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229600" cy="4479925"/>
          </a:xfrm>
        </p:spPr>
        <p:txBody>
          <a:bodyPr/>
          <a:lstStyle/>
          <a:p>
            <a:pPr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Use </a:t>
            </a:r>
            <a:r>
              <a:rPr lang="en-US" dirty="0">
                <a:solidFill>
                  <a:srgbClr val="FF0000"/>
                </a:solidFill>
              </a:rPr>
              <a:t>Theorems 2 and 3</a:t>
            </a:r>
            <a:r>
              <a:rPr lang="en-US" dirty="0">
                <a:solidFill>
                  <a:schemeClr val="tx1"/>
                </a:solidFill>
              </a:rPr>
              <a:t> to remove vertices from consideration</a:t>
            </a: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Pick a vertex </a:t>
            </a:r>
            <a:r>
              <a:rPr lang="en-US" i="1" dirty="0">
                <a:solidFill>
                  <a:schemeClr val="tx1"/>
                </a:solidFill>
              </a:rPr>
              <a:t>c</a:t>
            </a:r>
          </a:p>
          <a:p>
            <a:pPr lvl="1"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Mark vertices around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removed</a:t>
            </a:r>
          </a:p>
          <a:p>
            <a:pPr lvl="2">
              <a:spcBef>
                <a:spcPts val="600"/>
              </a:spcBef>
              <a:buSzPct val="95000"/>
            </a:pPr>
            <a:r>
              <a:rPr lang="en-US" dirty="0">
                <a:solidFill>
                  <a:schemeClr val="tx1"/>
                </a:solidFill>
              </a:rPr>
              <a:t>All vertices within distance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i="1" dirty="0">
                <a:solidFill>
                  <a:schemeClr val="tx1"/>
                </a:solidFill>
              </a:rPr>
              <a:t>bound / </a:t>
            </a:r>
            <a:r>
              <a:rPr lang="en-US" dirty="0">
                <a:solidFill>
                  <a:schemeClr val="tx1"/>
                </a:solidFill>
              </a:rPr>
              <a:t>2 (yellow)</a:t>
            </a:r>
          </a:p>
          <a:p>
            <a:pPr lvl="4">
              <a:spcBef>
                <a:spcPts val="600"/>
              </a:spcBef>
              <a:buSzPct val="95000"/>
            </a:pPr>
            <a:endParaRPr lang="en-US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buSzPct val="95000"/>
            </a:pPr>
            <a:r>
              <a:rPr lang="en-US" dirty="0">
                <a:solidFill>
                  <a:srgbClr val="0070C0"/>
                </a:solidFill>
              </a:rPr>
              <a:t>Guarantees</a:t>
            </a:r>
            <a:r>
              <a:rPr lang="en-US" dirty="0">
                <a:solidFill>
                  <a:schemeClr val="tx1"/>
                </a:solidFill>
              </a:rPr>
              <a:t> there still exists at least 1 vertex with maximum eccentricity </a:t>
            </a:r>
            <a:r>
              <a:rPr lang="en-US" dirty="0">
                <a:solidFill>
                  <a:srgbClr val="FF0000"/>
                </a:solidFill>
              </a:rPr>
              <a:t>not removed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1CE93-87DB-1A4A-AC75-73C90A5A5D4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B87B0E-1D0B-318D-61FA-B872276209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9387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B6446-5E47-BD79-6FB1-6DBE92294B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86;p24" title="chain.jpg">
            <a:extLst>
              <a:ext uri="{FF2B5EF4-FFF2-40B4-BE49-F238E27FC236}">
                <a16:creationId xmlns:a16="http://schemas.microsoft.com/office/drawing/2014/main" id="{78CED91D-4177-2D71-716F-DC5F850975B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6828" y="2830909"/>
            <a:ext cx="4680155" cy="27370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EB3F448-704C-D973-DD3D-794BDD3C4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547688"/>
            <a:ext cx="8229600" cy="639762"/>
          </a:xfrm>
        </p:spPr>
        <p:txBody>
          <a:bodyPr wrap="square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Chain Processing (New Step)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BA40B-7FA8-FCEF-7386-668DFDDAF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383" y="1323975"/>
            <a:ext cx="8097341" cy="4479925"/>
          </a:xfrm>
        </p:spPr>
        <p:txBody>
          <a:bodyPr/>
          <a:lstStyle/>
          <a:p>
            <a:pPr>
              <a:spcBef>
                <a:spcPts val="300"/>
              </a:spcBef>
              <a:buSzPct val="95000"/>
            </a:pPr>
            <a:r>
              <a:rPr lang="en-US" sz="2800" dirty="0">
                <a:solidFill>
                  <a:schemeClr val="tx1"/>
                </a:solidFill>
              </a:rPr>
              <a:t>A chain starts with a </a:t>
            </a:r>
            <a:r>
              <a:rPr lang="en-US" sz="2800" dirty="0">
                <a:solidFill>
                  <a:srgbClr val="FF0000"/>
                </a:solidFill>
              </a:rPr>
              <a:t>degree-1 vertex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</a:p>
          <a:p>
            <a:pPr>
              <a:spcBef>
                <a:spcPts val="300"/>
              </a:spcBef>
              <a:buSzPct val="95000"/>
            </a:pPr>
            <a:r>
              <a:rPr lang="en-US" sz="2800" dirty="0">
                <a:solidFill>
                  <a:schemeClr val="tx1"/>
                </a:solidFill>
              </a:rPr>
              <a:t>Any shortest path contains adjacent neighbor</a:t>
            </a:r>
          </a:p>
          <a:p>
            <a:pPr>
              <a:spcBef>
                <a:spcPts val="300"/>
              </a:spcBef>
              <a:buSzPct val="95000"/>
            </a:pPr>
            <a:r>
              <a:rPr lang="en-US" sz="2800" dirty="0">
                <a:solidFill>
                  <a:schemeClr val="tx1"/>
                </a:solidFill>
              </a:rPr>
              <a:t>Vertices along chain have </a:t>
            </a:r>
            <a:r>
              <a:rPr lang="en-US" sz="2800" i="1" dirty="0" err="1">
                <a:solidFill>
                  <a:schemeClr val="tx1"/>
                </a:solidFill>
              </a:rPr>
              <a:t>ecc</a:t>
            </a:r>
            <a:r>
              <a:rPr lang="en-US" sz="2800" i="1" dirty="0">
                <a:solidFill>
                  <a:schemeClr val="tx1"/>
                </a:solidFill>
              </a:rPr>
              <a:t>(x) – s</a:t>
            </a:r>
            <a:r>
              <a:rPr lang="en-US" sz="2800" dirty="0">
                <a:solidFill>
                  <a:schemeClr val="tx1"/>
                </a:solidFill>
              </a:rPr>
              <a:t> if </a:t>
            </a:r>
            <a:r>
              <a:rPr lang="en-US" sz="2800" i="1" dirty="0">
                <a:solidFill>
                  <a:schemeClr val="tx1"/>
                </a:solidFill>
              </a:rPr>
              <a:t>s</a:t>
            </a:r>
            <a:r>
              <a:rPr lang="en-US" sz="2800" dirty="0">
                <a:solidFill>
                  <a:schemeClr val="tx1"/>
                </a:solidFill>
              </a:rPr>
              <a:t> steps from </a:t>
            </a:r>
            <a:r>
              <a:rPr lang="en-US" sz="2800" i="1" dirty="0">
                <a:solidFill>
                  <a:schemeClr val="tx1"/>
                </a:solidFill>
              </a:rPr>
              <a:t>x</a:t>
            </a:r>
          </a:p>
          <a:p>
            <a:pPr>
              <a:spcBef>
                <a:spcPts val="300"/>
              </a:spcBef>
              <a:buSzPct val="95000"/>
            </a:pPr>
            <a:r>
              <a:rPr lang="en-US" sz="2800" dirty="0">
                <a:solidFill>
                  <a:schemeClr val="tx1"/>
                </a:solidFill>
              </a:rPr>
              <a:t>Can </a:t>
            </a:r>
            <a:r>
              <a:rPr lang="en-US" sz="2800" dirty="0">
                <a:solidFill>
                  <a:srgbClr val="FF0000"/>
                </a:solidFill>
              </a:rPr>
              <a:t>remove</a:t>
            </a:r>
            <a:r>
              <a:rPr lang="en-US" sz="2800" dirty="0">
                <a:solidFill>
                  <a:schemeClr val="tx1"/>
                </a:solidFill>
              </a:rPr>
              <a:t> further from last chain vertex</a:t>
            </a:r>
          </a:p>
          <a:p>
            <a:pPr lvl="1">
              <a:spcBef>
                <a:spcPts val="300"/>
              </a:spcBef>
              <a:buSzPct val="95000"/>
            </a:pPr>
            <a:r>
              <a:rPr lang="en-US" sz="2400" dirty="0">
                <a:solidFill>
                  <a:schemeClr val="tx1"/>
                </a:solidFill>
              </a:rPr>
              <a:t>Based on </a:t>
            </a:r>
            <a:r>
              <a:rPr lang="en-US" sz="2400" dirty="0">
                <a:solidFill>
                  <a:srgbClr val="0070C0"/>
                </a:solidFill>
              </a:rPr>
              <a:t>Theorem 1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8B5DA-4C3C-D9F9-72B9-8C573BD0E74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F-Diam: Fast Exact Diameter Computation of Sparse Graphs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1A6808-A599-144F-C044-53DD3675989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394552260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2123</TotalTime>
  <Words>888</Words>
  <Application>Microsoft Office PowerPoint</Application>
  <PresentationFormat>On-screen Show (4:3)</PresentationFormat>
  <Paragraphs>184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Tahoma</vt:lpstr>
      <vt:lpstr>Calibri</vt:lpstr>
      <vt:lpstr>Arial</vt:lpstr>
      <vt:lpstr>Noto Sans Symbols</vt:lpstr>
      <vt:lpstr>Blends</vt:lpstr>
      <vt:lpstr>F-Diam: Fast Exact Diameter Computation of Sparse Graphs</vt:lpstr>
      <vt:lpstr>Diameter</vt:lpstr>
      <vt:lpstr>Diameter (cont.)</vt:lpstr>
      <vt:lpstr>Breadth-First Search</vt:lpstr>
      <vt:lpstr>Theorems on Eccentricity</vt:lpstr>
      <vt:lpstr>F-Diam Implementation</vt:lpstr>
      <vt:lpstr>Initial Diameter Bound (2-Sweep)</vt:lpstr>
      <vt:lpstr>Winnowing (Key New Step)</vt:lpstr>
      <vt:lpstr>Chain Processing (New Step)</vt:lpstr>
      <vt:lpstr>Eliminate (Partially New Step)</vt:lpstr>
      <vt:lpstr>Hybrid Direction-Optimized BFS</vt:lpstr>
      <vt:lpstr>Evaluation Methodology</vt:lpstr>
      <vt:lpstr>Input Graphs</vt:lpstr>
      <vt:lpstr>Results (Throughput) </vt:lpstr>
      <vt:lpstr>Scalability</vt:lpstr>
      <vt:lpstr>Number of BFS Traversals</vt:lpstr>
      <vt:lpstr>Percentage of Vertices Removed</vt:lpstr>
      <vt:lpstr>Runtime Breakdown</vt:lpstr>
      <vt:lpstr>Effectiveness of Stages in F-Diam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Cameron Bradley</dc:creator>
  <cp:lastModifiedBy>Burtscher, Martin</cp:lastModifiedBy>
  <cp:revision>39</cp:revision>
  <dcterms:modified xsi:type="dcterms:W3CDTF">2025-09-06T12:30:18Z</dcterms:modified>
</cp:coreProperties>
</file>