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273" r:id="rId2"/>
    <p:sldId id="259" r:id="rId3"/>
    <p:sldId id="270" r:id="rId4"/>
    <p:sldId id="260" r:id="rId5"/>
    <p:sldId id="271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55000"/>
      <a:buFont typeface="Wingdings" pitchFamily="2" charset="2"/>
      <a:buChar char="n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1BF0"/>
    <a:srgbClr val="374EF0"/>
    <a:srgbClr val="A6D86E"/>
    <a:srgbClr val="EE7676"/>
    <a:srgbClr val="F5D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1" autoAdjust="0"/>
    <p:restoredTop sz="95639" autoAdjust="0"/>
  </p:normalViewPr>
  <p:slideViewPr>
    <p:cSldViewPr snapToGrid="0">
      <p:cViewPr varScale="1">
        <p:scale>
          <a:sx n="106" d="100"/>
          <a:sy n="106" d="100"/>
        </p:scale>
        <p:origin x="1688" y="176"/>
      </p:cViewPr>
      <p:guideLst/>
    </p:cSldViewPr>
  </p:slideViewPr>
  <p:outlineViewPr>
    <p:cViewPr>
      <p:scale>
        <a:sx n="33" d="100"/>
        <a:sy n="33" d="100"/>
      </p:scale>
      <p:origin x="0" y="-405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FBC34-EBCC-4331-859F-9243004CD95F}" type="datetimeFigureOut">
              <a:rPr lang="en-US" smtClean="0"/>
              <a:t>6/12/25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30B98-B676-4B1C-A68C-5DC70CAE2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36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67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9726C5-A55A-DE8B-666B-24820E70F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1895207-7527-C265-44BB-BC265C97BA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398B5F-26F8-F1F0-9B50-14A23FE9A3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FF57F-2159-57B5-67A1-7700219B8F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65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2DA-FE3E-1332-F805-2BF70F107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BD2AF9-BC4C-DBD6-5BB9-BD0F52F2E6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C98E5C2-325D-EFD8-31BA-91C801D9A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28393B-2E17-D749-C991-EBF0FE7139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99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58517-4F04-6309-64F3-E62FDF4CF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61B93B-3FEA-A51E-D3FD-D684DF635F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8B7F39-6B0E-E6D5-9A1C-86B6737A1C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2F47D8-07C9-3BC1-584E-44BF542B57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10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48B4B4-5C60-B7F5-40CB-524321001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21FD75-5685-485D-3A7F-2F55036BB9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3C093C-2CB9-51C2-B1F5-F458447176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E69F0-8EA6-E18F-95AB-35796260CD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9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2F62A-DFF4-828D-17D5-03AA9CB20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7DE4D4-682F-485A-6CFF-3E1E7952AA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C7C868-B9E4-6F72-DB3D-4454DD5304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19691-05DF-8372-6533-FC4839AB6A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85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C85F0E-9682-7059-D064-53A520D468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0DA77B-D16A-8A94-5050-03C7050361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E2D8EC-BA8B-3FB9-C776-B71023E930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E8B04-C2EA-6498-F369-94247F63DA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86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ADBB42-4196-A74F-6403-972B0E8AA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59C758-264B-4153-F649-67EC0B0BC1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B7D1E4-83B6-2D90-5450-7DD27D2021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9EFA2-1269-F6EF-1776-9BB0C1223B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27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F60272-CA25-F42E-4975-B23673CD4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5FE4CE-2911-F234-9CAC-A89FDC3D2D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61E2F6-52B5-9FB7-DEA2-3B76BFA508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8F1B7-1C6D-3385-2824-B838B41A26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56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E88AC-5B5A-CB2B-72CB-BD03F6928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E59CCA-80D1-6966-FC65-62D0643D82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E9807F-31A8-192A-F1EE-2E103B1B3D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BB811-43D2-D842-6533-BD27C3E3E6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72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60800-AC73-C9DE-4694-3E8A335E5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8D9233-0C25-50F0-83C3-7A641BC936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85110D8-2DBC-3F3D-C75B-D787F11693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35CF0-27B8-EA70-C05D-9BDB15A758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90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C561D6-AAAC-2D2C-C0A5-FD73574809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0E0D08-468F-04BA-D4CC-60C26DF461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04DB43-2890-364A-EA44-69EDC6DA89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615CA-4571-D451-2797-AB8CA6016F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730B98-B676-4B1C-A68C-5DC70CAE266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19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55613" y="1141413"/>
            <a:ext cx="8226425" cy="1919287"/>
          </a:xfrm>
        </p:spPr>
        <p:txBody>
          <a:bodyPr lIns="91440"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563938"/>
            <a:ext cx="8226425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F84A48AA-3C98-334B-80FB-2330E587C8B5}" type="datetime1">
              <a:rPr lang="en-IN" smtClean="0"/>
              <a:t>12/06/25</a:t>
            </a:fld>
            <a:endParaRPr lang="en-US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gray">
          <a:xfrm>
            <a:off x="547688" y="3325812"/>
            <a:ext cx="8043862" cy="26988"/>
          </a:xfrm>
          <a:prstGeom prst="rect">
            <a:avLst/>
          </a:prstGeom>
          <a:gradFill rotWithShape="0">
            <a:gsLst>
              <a:gs pos="0">
                <a:srgbClr val="333395">
                  <a:gamma/>
                  <a:tint val="24706"/>
                  <a:invGamma/>
                </a:srgbClr>
              </a:gs>
              <a:gs pos="50000">
                <a:srgbClr val="333395"/>
              </a:gs>
              <a:gs pos="100000">
                <a:srgbClr val="333395">
                  <a:gamma/>
                  <a:tint val="2470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US" sz="2400" dirty="0"/>
          </a:p>
        </p:txBody>
      </p:sp>
      <p:pic>
        <p:nvPicPr>
          <p:cNvPr id="65556" name="Picture 20" descr="C:\Martin\Talks\JobTalk\menu0bild.jpg"/>
          <p:cNvPicPr>
            <a:picLocks noChangeAspect="1" noChangeArrowheads="1"/>
          </p:cNvPicPr>
          <p:nvPr/>
        </p:nvPicPr>
        <p:blipFill>
          <a:blip r:embed="rId2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-328613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57" name="Picture 21" descr="C:\Martin\Talks\JobTalk\menu0bildmir.JPG"/>
          <p:cNvPicPr>
            <a:picLocks noChangeAspect="1" noChangeArrowheads="1"/>
          </p:cNvPicPr>
          <p:nvPr/>
        </p:nvPicPr>
        <p:blipFill>
          <a:blip r:embed="rId3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264621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E264BB-B4EC-AE40-AF72-DA7F8A4B0614}" type="datetime1">
              <a:rPr lang="en-IN" smtClean="0"/>
              <a:t>12/06/25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5550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47688"/>
            <a:ext cx="2057400" cy="5256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7688"/>
            <a:ext cx="6019800" cy="5256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FCDC14-9F82-C04C-BC51-A69FDE8763B4}" type="datetime1">
              <a:rPr lang="en-IN" smtClean="0"/>
              <a:t>12/06/25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6100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23975"/>
            <a:ext cx="8226425" cy="2163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40138"/>
            <a:ext cx="8226425" cy="2163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6497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4A7101D-D0ED-1C4F-8C7E-C54C210A6B47}" type="datetime1">
              <a:rPr lang="en-IN" smtClean="0"/>
              <a:t>12/06/25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5613" y="5969000"/>
            <a:ext cx="6907212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9837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8783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16DBCDC4-2A04-174F-B740-DFF886402763}" type="datetime1">
              <a:rPr lang="en-IN" smtClean="0"/>
              <a:t>12/06/25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5612" y="5969000"/>
            <a:ext cx="7069137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3863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23975"/>
            <a:ext cx="8226425" cy="447992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52593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E8794EF6-B9CF-E944-AC89-8F8E94D23002}" type="datetime1">
              <a:rPr lang="en-IN" smtClean="0"/>
              <a:t>12/06/25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5613" y="5940425"/>
            <a:ext cx="726916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110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63261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75D62C52-CAB3-EC47-AD9E-B9DD893E1A11}" type="datetime1">
              <a:rPr lang="en-IN" smtClean="0"/>
              <a:t>12/06/25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212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77B0FB-F475-6A40-A0CF-0720B5E3E0C2}" type="datetime1">
              <a:rPr lang="en-IN" smtClean="0"/>
              <a:t>12/06/25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3387" y="5969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021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63261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40C27DF2-8367-824E-95F6-E05B3827F3A8}" type="datetime1">
              <a:rPr lang="en-IN" smtClean="0"/>
              <a:t>12/06/25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785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14FEAF-C027-1442-BF38-84F0F9F1E924}" type="datetime1">
              <a:rPr lang="en-IN" smtClean="0"/>
              <a:t>12/06/25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2530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725987" cy="457200"/>
          </a:xfrm>
        </p:spPr>
        <p:txBody>
          <a:bodyPr/>
          <a:lstStyle>
            <a:lvl1pPr>
              <a:defRPr/>
            </a:lvl1pPr>
          </a:lstStyle>
          <a:p>
            <a:fld id="{D3D31070-269F-DA41-973D-2AA4FB14E37F}" type="datetime1">
              <a:rPr lang="en-IN" smtClean="0"/>
              <a:t>12/06/25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048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346E76-E769-D04D-A249-48954B5F83D3}" type="datetime1">
              <a:rPr lang="en-IN" smtClean="0"/>
              <a:t>12/06/25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1832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4F09A9-EFAC-624C-B458-B761C3DC7C76}" type="datetime1">
              <a:rPr lang="en-IN" smtClean="0"/>
              <a:t>12/06/25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3403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9D6E3C-502A-7E4C-A599-9EB71B230532}" type="datetime1">
              <a:rPr lang="en-IN" smtClean="0"/>
              <a:t>12/06/25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Multi-GPU Algorithm for Computing Maximal Independent Sets in Large Graphs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932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37" name="Picture 25" descr="C:\Martin\Talks\JobTalk\menu0bildmir.JPG"/>
          <p:cNvPicPr>
            <a:picLocks noChangeAspect="1" noChangeArrowheads="1"/>
          </p:cNvPicPr>
          <p:nvPr/>
        </p:nvPicPr>
        <p:blipFill>
          <a:blip r:embed="rId16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36" name="Picture 24" descr="C:\Martin\Talks\JobTalk\menu0bild.jpg"/>
          <p:cNvPicPr>
            <a:picLocks noChangeAspect="1" noChangeArrowheads="1"/>
          </p:cNvPicPr>
          <p:nvPr/>
        </p:nvPicPr>
        <p:blipFill>
          <a:blip r:embed="rId17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-319088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768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14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23975"/>
            <a:ext cx="8226425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59690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</a:defRPr>
            </a:lvl1pPr>
          </a:lstStyle>
          <a:p>
            <a:fld id="{7634FBE7-137A-4C40-89CD-EF253DB8C157}" type="datetime1">
              <a:rPr lang="en-IN" smtClean="0"/>
              <a:t>12/06/25</a:t>
            </a:fld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5613" y="5969000"/>
            <a:ext cx="692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  <a:cs typeface="Times New Roman" charset="0"/>
              </a:defRPr>
            </a:lvl1pPr>
          </a:lstStyle>
          <a:p>
            <a:r>
              <a:rPr lang="en-US"/>
              <a:t>A Multi-GPU Algorithm for Computing Maximal Independent Sets in Large Graphs</a:t>
            </a:r>
            <a:endParaRPr lang="en-US" dirty="0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fld id="{DA667172-72BD-4DFB-AF2C-DDFDD55EEB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0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ransition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B7BD1"/>
        </a:buClr>
        <a:buSzPct val="95000"/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282D4"/>
        </a:buClr>
        <a:buSzPct val="90000"/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A8AD6"/>
        </a:buClr>
        <a:buSzPct val="80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DF58-3683-CBAC-EF31-92316D6F8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141413"/>
            <a:ext cx="9144000" cy="1722739"/>
          </a:xfrm>
        </p:spPr>
        <p:txBody>
          <a:bodyPr/>
          <a:lstStyle/>
          <a:p>
            <a:r>
              <a:rPr lang="en-IN" sz="3600" b="1" dirty="0"/>
              <a:t>A Multi-GPU Algorithm for Computing Maximal Independent Sets in Large Graphs </a:t>
            </a:r>
            <a:endParaRPr lang="en-US" sz="39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1F8D2D-A2DC-CEC7-3768-4310E76C6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787" y="3522133"/>
            <a:ext cx="8226425" cy="2481102"/>
          </a:xfrm>
        </p:spPr>
        <p:txBody>
          <a:bodyPr/>
          <a:lstStyle/>
          <a:p>
            <a:r>
              <a:rPr lang="en-IN" sz="2400" dirty="0"/>
              <a:t>Anju Mongandampulath Akathoott, </a:t>
            </a:r>
            <a:r>
              <a:rPr lang="en-US" sz="2400" dirty="0"/>
              <a:t>Benila Virgin Jerald Xavier </a:t>
            </a:r>
            <a:r>
              <a:rPr lang="en-IN" sz="2400" dirty="0"/>
              <a:t> and Martin Burtscher</a:t>
            </a:r>
          </a:p>
          <a:p>
            <a:r>
              <a:rPr lang="en-IN" sz="2400" dirty="0"/>
              <a:t>Department of Computer Science</a:t>
            </a:r>
          </a:p>
          <a:p>
            <a:r>
              <a:rPr lang="en-IN" sz="2400" dirty="0"/>
              <a:t>Texas State University</a:t>
            </a:r>
          </a:p>
          <a:p>
            <a:endParaRPr lang="en-US" sz="2400" dirty="0"/>
          </a:p>
        </p:txBody>
      </p:sp>
      <p:pic>
        <p:nvPicPr>
          <p:cNvPr id="5" name="Picture 4" descr="Texas State University's logo">
            <a:extLst>
              <a:ext uri="{FF2B5EF4-FFF2-40B4-BE49-F238E27FC236}">
                <a16:creationId xmlns:a16="http://schemas.microsoft.com/office/drawing/2014/main" id="{305B5135-074A-B055-FF75-D8C5F6E35FD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05" b="16558"/>
          <a:stretch/>
        </p:blipFill>
        <p:spPr>
          <a:xfrm>
            <a:off x="458787" y="4695012"/>
            <a:ext cx="2580243" cy="944168"/>
          </a:xfrm>
          <a:prstGeom prst="rect">
            <a:avLst/>
          </a:prstGeom>
        </p:spPr>
      </p:pic>
      <p:pic>
        <p:nvPicPr>
          <p:cNvPr id="9" name="Picture 2" descr="Efficient Computing Laboratory's logo">
            <a:extLst>
              <a:ext uri="{FF2B5EF4-FFF2-40B4-BE49-F238E27FC236}">
                <a16:creationId xmlns:a16="http://schemas.microsoft.com/office/drawing/2014/main" id="{DE69DC9E-A8AA-17BE-AA75-C418E1A14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14" y="4695011"/>
            <a:ext cx="1621113" cy="1009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10517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5C32C-A0A2-A493-8322-8B26C0A0F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8C321-6451-C983-8EF1-EF8B2E6CF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Evaluation Methodology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B9BE8-9A51-8CEC-663C-FB73AD6D0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8" y="1323975"/>
            <a:ext cx="8825290" cy="4893945"/>
          </a:xfrm>
        </p:spPr>
        <p:txBody>
          <a:bodyPr wrap="square">
            <a:normAutofit lnSpcReduction="10000"/>
          </a:bodyPr>
          <a:lstStyle/>
          <a:p>
            <a:r>
              <a:rPr lang="en-IN" dirty="0"/>
              <a:t>ECL-MIS-UVM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State-of-the-art single-GPU code extended to use UVM</a:t>
            </a:r>
          </a:p>
          <a:p>
            <a:pPr lvl="1"/>
            <a:r>
              <a:rPr lang="en-US" dirty="0"/>
              <a:t>No bulk transfers</a:t>
            </a:r>
          </a:p>
          <a:p>
            <a:pPr lvl="1"/>
            <a:r>
              <a:rPr lang="en-US" dirty="0"/>
              <a:t>Remote memory accesses for priority of remote neighbors</a:t>
            </a:r>
          </a:p>
          <a:p>
            <a:r>
              <a:rPr lang="en-US" dirty="0"/>
              <a:t>System details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4 </a:t>
            </a:r>
            <a:r>
              <a:rPr lang="en-US" dirty="0">
                <a:solidFill>
                  <a:srgbClr val="FF0000"/>
                </a:solidFill>
              </a:rPr>
              <a:t>V100</a:t>
            </a:r>
            <a:r>
              <a:rPr lang="en-US" dirty="0">
                <a:solidFill>
                  <a:srgbClr val="0070C0"/>
                </a:solidFill>
              </a:rPr>
              <a:t> GPUs</a:t>
            </a:r>
            <a:r>
              <a:rPr lang="en-US" dirty="0"/>
              <a:t>, each with </a:t>
            </a:r>
            <a:r>
              <a:rPr lang="en-US" dirty="0">
                <a:solidFill>
                  <a:srgbClr val="0070C0"/>
                </a:solidFill>
              </a:rPr>
              <a:t>32 GB </a:t>
            </a:r>
            <a:r>
              <a:rPr lang="en-US" dirty="0"/>
              <a:t>memory, </a:t>
            </a:r>
            <a:r>
              <a:rPr lang="en-US" dirty="0" err="1"/>
              <a:t>NVLink</a:t>
            </a:r>
            <a:r>
              <a:rPr lang="en-US" dirty="0"/>
              <a:t> and P2P </a:t>
            </a:r>
          </a:p>
          <a:p>
            <a:r>
              <a:rPr lang="en-US" dirty="0"/>
              <a:t>Input graphs with various sizes and degrees</a:t>
            </a:r>
          </a:p>
          <a:p>
            <a:pPr lvl="1"/>
            <a:r>
              <a:rPr lang="en-US" dirty="0"/>
              <a:t>Generated using </a:t>
            </a:r>
            <a:r>
              <a:rPr lang="en-US" dirty="0">
                <a:solidFill>
                  <a:srgbClr val="FF0000"/>
                </a:solidFill>
              </a:rPr>
              <a:t>Graph500 </a:t>
            </a:r>
            <a:r>
              <a:rPr lang="en-US" dirty="0"/>
              <a:t>and</a:t>
            </a:r>
            <a:r>
              <a:rPr lang="en-US" dirty="0">
                <a:solidFill>
                  <a:srgbClr val="FF0000"/>
                </a:solidFill>
              </a:rPr>
              <a:t> Indigo3 </a:t>
            </a:r>
          </a:p>
          <a:p>
            <a:r>
              <a:rPr lang="en-US" dirty="0"/>
              <a:t>Performance metric: </a:t>
            </a:r>
            <a:r>
              <a:rPr lang="en-US" dirty="0">
                <a:solidFill>
                  <a:srgbClr val="0070C0"/>
                </a:solidFill>
              </a:rPr>
              <a:t>throughput</a:t>
            </a:r>
          </a:p>
          <a:p>
            <a:pPr lvl="1"/>
            <a:r>
              <a:rPr lang="en-US" dirty="0"/>
              <a:t>Edges processed per second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24921-3B3A-23B9-768C-D2AFD071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876F0-8BE2-1E82-D540-83F3EF89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363454952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869E9-D773-6C4E-D54C-5BC15E23A4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C1E9-B1F3-15B7-708A-D6EA085A6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Comparison with ECL-MIS-UVM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C394B-B29E-DB62-D2AD-53F5DB67D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525" y="5042685"/>
            <a:ext cx="7505776" cy="1327672"/>
          </a:xfrm>
        </p:spPr>
        <p:txBody>
          <a:bodyPr wrap="square"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Geomean </a:t>
            </a:r>
            <a:r>
              <a:rPr lang="en-US" dirty="0">
                <a:solidFill>
                  <a:srgbClr val="0070C0"/>
                </a:solidFill>
              </a:rPr>
              <a:t>speedups</a:t>
            </a:r>
            <a:r>
              <a:rPr lang="en-US" dirty="0"/>
              <a:t> on the 10 </a:t>
            </a:r>
            <a:r>
              <a:rPr lang="en-US" dirty="0">
                <a:solidFill>
                  <a:srgbClr val="0070C0"/>
                </a:solidFill>
              </a:rPr>
              <a:t>large</a:t>
            </a:r>
            <a:r>
              <a:rPr lang="en-US" dirty="0"/>
              <a:t> graphs</a:t>
            </a:r>
          </a:p>
          <a:p>
            <a:pPr lvl="1">
              <a:spcBef>
                <a:spcPts val="0"/>
              </a:spcBef>
            </a:pPr>
            <a:r>
              <a:rPr lang="en-IN" dirty="0">
                <a:solidFill>
                  <a:srgbClr val="FF0000"/>
                </a:solidFill>
              </a:rPr>
              <a:t>13.7x</a:t>
            </a:r>
            <a:r>
              <a:rPr lang="en-IN" dirty="0"/>
              <a:t>, </a:t>
            </a:r>
            <a:r>
              <a:rPr lang="en-IN" dirty="0">
                <a:solidFill>
                  <a:srgbClr val="FF0000"/>
                </a:solidFill>
              </a:rPr>
              <a:t>15.9x</a:t>
            </a:r>
            <a:r>
              <a:rPr lang="en-IN" dirty="0"/>
              <a:t>, and </a:t>
            </a:r>
            <a:r>
              <a:rPr lang="en-IN" dirty="0">
                <a:solidFill>
                  <a:srgbClr val="FF0000"/>
                </a:solidFill>
              </a:rPr>
              <a:t>17.7x </a:t>
            </a:r>
            <a:r>
              <a:rPr lang="en-IN" dirty="0"/>
              <a:t>with 2, 3, and 4 GPUs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846FE-C11A-F54C-1D50-B43495DF4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11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96D25B4-E108-EB9B-AA54-F7C83BBD7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225" y="1187450"/>
            <a:ext cx="6412376" cy="398684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007BD-2B6C-E564-18DE-7AD63AA64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136288543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BD628-1C25-32B1-AE4A-BC4D896D4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2F7B5-2584-C77C-06F0-A3FFC2DCF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 of Other Key Results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ED90E-8EF0-356E-23E9-82495C896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7" y="1323975"/>
            <a:ext cx="8495413" cy="4893945"/>
          </a:xfrm>
        </p:spPr>
        <p:txBody>
          <a:bodyPr wrap="square">
            <a:normAutofit/>
          </a:bodyPr>
          <a:lstStyle/>
          <a:p>
            <a:r>
              <a:rPr lang="en-IN" dirty="0"/>
              <a:t>Varying size of data transfer buffers</a:t>
            </a:r>
          </a:p>
          <a:p>
            <a:pPr lvl="1"/>
            <a:r>
              <a:rPr lang="en-IN" dirty="0"/>
              <a:t>Best to use the </a:t>
            </a:r>
            <a:r>
              <a:rPr lang="en-IN" dirty="0">
                <a:solidFill>
                  <a:srgbClr val="FF0000"/>
                </a:solidFill>
              </a:rPr>
              <a:t>maximum possible buffer size</a:t>
            </a:r>
          </a:p>
          <a:p>
            <a:r>
              <a:rPr lang="en-IN" dirty="0"/>
              <a:t>Storing the buffers in </a:t>
            </a:r>
            <a:r>
              <a:rPr lang="en-IN" dirty="0">
                <a:solidFill>
                  <a:srgbClr val="0070C0"/>
                </a:solidFill>
              </a:rPr>
              <a:t>UVM</a:t>
            </a:r>
          </a:p>
          <a:p>
            <a:pPr lvl="1"/>
            <a:r>
              <a:rPr lang="en-IN" dirty="0"/>
              <a:t>Lowers performance significantly</a:t>
            </a:r>
          </a:p>
          <a:p>
            <a:r>
              <a:rPr lang="en-IN" dirty="0">
                <a:solidFill>
                  <a:srgbClr val="0070C0"/>
                </a:solidFill>
              </a:rPr>
              <a:t>Disabling P2P</a:t>
            </a:r>
            <a:r>
              <a:rPr lang="en-IN" dirty="0"/>
              <a:t> (Peer-To-Peer) access support </a:t>
            </a:r>
          </a:p>
          <a:p>
            <a:pPr lvl="1"/>
            <a:r>
              <a:rPr lang="en-IN" dirty="0"/>
              <a:t>Lowers performance</a:t>
            </a:r>
          </a:p>
          <a:p>
            <a:r>
              <a:rPr lang="en-IN" dirty="0"/>
              <a:t>Size of MIS</a:t>
            </a:r>
          </a:p>
          <a:p>
            <a:pPr lvl="1"/>
            <a:r>
              <a:rPr lang="en-IN" dirty="0"/>
              <a:t>Only</a:t>
            </a:r>
            <a:r>
              <a:rPr lang="en-IN" dirty="0">
                <a:solidFill>
                  <a:srgbClr val="0070C0"/>
                </a:solidFill>
              </a:rPr>
              <a:t> 1.5 – 2.0% smaller </a:t>
            </a:r>
            <a:r>
              <a:rPr lang="en-IN" dirty="0"/>
              <a:t>than that by ECL-MIS-UVM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CE7E7-BEA4-226F-5F83-FEBFE6B12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52AB9-9DEE-109C-121A-C68DA334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195106063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26559-2F1D-556B-EDC2-3E56666EB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6725D-3E0D-1747-795D-BBCC86BF3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Conclusions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0709F-3DA7-598A-EF01-13B3E33EF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7" y="1323975"/>
            <a:ext cx="8952613" cy="4775883"/>
          </a:xfrm>
        </p:spPr>
        <p:txBody>
          <a:bodyPr wrap="square">
            <a:normAutofit fontScale="92500" lnSpcReduction="20000"/>
          </a:bodyPr>
          <a:lstStyle/>
          <a:p>
            <a:r>
              <a:rPr lang="en-IN" dirty="0"/>
              <a:t>Use multiple GPUs to compute MIS of large graphs </a:t>
            </a:r>
          </a:p>
          <a:p>
            <a:pPr lvl="1"/>
            <a:r>
              <a:rPr lang="en-IN" dirty="0">
                <a:solidFill>
                  <a:srgbClr val="FF0000"/>
                </a:solidFill>
              </a:rPr>
              <a:t>Minimize volume &amp; frequency of inter-GPU data transfers</a:t>
            </a:r>
            <a:r>
              <a:rPr lang="en-IN" dirty="0"/>
              <a:t> </a:t>
            </a:r>
          </a:p>
          <a:p>
            <a:pPr lvl="1"/>
            <a:r>
              <a:rPr lang="en-IN" dirty="0"/>
              <a:t>Separate communication and computation phases</a:t>
            </a:r>
          </a:p>
          <a:p>
            <a:pPr lvl="1"/>
            <a:r>
              <a:rPr lang="en-IN" dirty="0"/>
              <a:t>Gives better performance than single-GPU solution</a:t>
            </a:r>
          </a:p>
          <a:p>
            <a:r>
              <a:rPr lang="en-IN" dirty="0"/>
              <a:t>Use single-GPU solution for small inputs</a:t>
            </a:r>
          </a:p>
          <a:p>
            <a:endParaRPr lang="en-IN" dirty="0"/>
          </a:p>
          <a:p>
            <a:r>
              <a:rPr lang="en-IN" dirty="0"/>
              <a:t>Acknowledgements: </a:t>
            </a:r>
          </a:p>
          <a:p>
            <a:pPr lvl="1"/>
            <a:r>
              <a:rPr lang="en-IN" dirty="0"/>
              <a:t>NSF, Expanse, ACCESS</a:t>
            </a:r>
          </a:p>
          <a:p>
            <a:pPr lvl="1"/>
            <a:r>
              <a:rPr lang="en-IN" dirty="0"/>
              <a:t>ACM SIGHPC for the travel grant</a:t>
            </a:r>
          </a:p>
          <a:p>
            <a:r>
              <a:rPr lang="en-IN" dirty="0"/>
              <a:t>Code available at: </a:t>
            </a:r>
            <a:r>
              <a:rPr lang="en-IN" dirty="0" err="1">
                <a:solidFill>
                  <a:srgbClr val="FF0000"/>
                </a:solidFill>
              </a:rPr>
              <a:t>github.com</a:t>
            </a:r>
            <a:r>
              <a:rPr lang="en-IN" dirty="0">
                <a:solidFill>
                  <a:srgbClr val="FF0000"/>
                </a:solidFill>
              </a:rPr>
              <a:t>/</a:t>
            </a:r>
            <a:r>
              <a:rPr lang="en-IN" dirty="0" err="1">
                <a:solidFill>
                  <a:srgbClr val="FF0000"/>
                </a:solidFill>
              </a:rPr>
              <a:t>burtscher</a:t>
            </a:r>
            <a:r>
              <a:rPr lang="en-IN" dirty="0">
                <a:solidFill>
                  <a:srgbClr val="FF0000"/>
                </a:solidFill>
              </a:rPr>
              <a:t>/MG-MIS</a:t>
            </a:r>
          </a:p>
          <a:p>
            <a:r>
              <a:rPr lang="en-IN" dirty="0"/>
              <a:t>Contact: </a:t>
            </a:r>
            <a:r>
              <a:rPr lang="en-IN" dirty="0" err="1">
                <a:solidFill>
                  <a:srgbClr val="0070C0"/>
                </a:solidFill>
              </a:rPr>
              <a:t>anju.m.a@txstate.edu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EB726-1591-90D2-D300-C786EDF1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6F1694-31A6-C899-C68E-41EDB6FA91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832" y="5590116"/>
            <a:ext cx="1672168" cy="1672168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9464E-A0D8-ADD4-59AB-6DE320BFB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3988818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7FA5-74D0-0693-12B1-594803CB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Maximal Independent Sets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6E5E8-8E88-A997-A8CC-A2831D315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23975"/>
            <a:ext cx="6718042" cy="2877635"/>
          </a:xfrm>
        </p:spPr>
        <p:txBody>
          <a:bodyPr wrap="square">
            <a:normAutofit fontScale="85000" lnSpcReduction="20000"/>
          </a:bodyPr>
          <a:lstStyle/>
          <a:p>
            <a:r>
              <a:rPr lang="en-US" sz="3500" dirty="0"/>
              <a:t>Independent set in an undirected graph</a:t>
            </a:r>
          </a:p>
          <a:p>
            <a:pPr lvl="1"/>
            <a:r>
              <a:rPr lang="en-US" sz="3000" dirty="0"/>
              <a:t>A subset of non-adjacent vertices</a:t>
            </a:r>
          </a:p>
          <a:p>
            <a:r>
              <a:rPr lang="en-US" sz="3500" dirty="0">
                <a:solidFill>
                  <a:srgbClr val="FF0000"/>
                </a:solidFill>
              </a:rPr>
              <a:t>Maximal Independent Set (MIS)</a:t>
            </a:r>
          </a:p>
          <a:p>
            <a:pPr lvl="1"/>
            <a:r>
              <a:rPr lang="en-US" sz="3000" dirty="0"/>
              <a:t>Cannot add new vertices without removing current ones in the set</a:t>
            </a:r>
          </a:p>
          <a:p>
            <a:r>
              <a:rPr lang="en-US" sz="3500" dirty="0">
                <a:solidFill>
                  <a:srgbClr val="0070C0"/>
                </a:solidFill>
              </a:rPr>
              <a:t>Maximum</a:t>
            </a:r>
            <a:r>
              <a:rPr lang="en-US" sz="3500" dirty="0"/>
              <a:t> Independent Set</a:t>
            </a:r>
          </a:p>
          <a:p>
            <a:pPr lvl="1"/>
            <a:r>
              <a:rPr lang="en-US" sz="3000" dirty="0"/>
              <a:t>An MIS with maximum cardinality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14BED-7881-1F50-F66A-F4504BFE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43778F-59CE-6720-D671-4C2B667012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4419" y="1825754"/>
            <a:ext cx="1440395" cy="13016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28EA569-C54E-0E35-E798-B76223D6E1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8433" y="3724389"/>
            <a:ext cx="1440395" cy="12910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D360B6-238E-10B1-B12B-65C2807A403A}"/>
              </a:ext>
            </a:extLst>
          </p:cNvPr>
          <p:cNvSpPr txBox="1"/>
          <p:nvPr/>
        </p:nvSpPr>
        <p:spPr>
          <a:xfrm>
            <a:off x="1414778" y="5636666"/>
            <a:ext cx="3860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/>
              <a:t>Two </a:t>
            </a:r>
            <a:r>
              <a:rPr lang="en-US" sz="2000" dirty="0">
                <a:solidFill>
                  <a:srgbClr val="0070C0"/>
                </a:solidFill>
              </a:rPr>
              <a:t>maximum</a:t>
            </a:r>
            <a:r>
              <a:rPr lang="en-US" sz="2000" dirty="0"/>
              <a:t> independent sets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F2785A-CF04-BA8A-1EEF-769CF1309915}"/>
              </a:ext>
            </a:extLst>
          </p:cNvPr>
          <p:cNvSpPr txBox="1"/>
          <p:nvPr/>
        </p:nvSpPr>
        <p:spPr>
          <a:xfrm>
            <a:off x="6800259" y="4956174"/>
            <a:ext cx="20088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2000" dirty="0"/>
              <a:t>A </a:t>
            </a:r>
            <a:r>
              <a:rPr lang="en-US" sz="2000" dirty="0">
                <a:solidFill>
                  <a:srgbClr val="FF0000"/>
                </a:solidFill>
              </a:rPr>
              <a:t>maximal</a:t>
            </a:r>
            <a:r>
              <a:rPr lang="en-US" sz="2000" dirty="0"/>
              <a:t> </a:t>
            </a:r>
          </a:p>
          <a:p>
            <a:pPr algn="ctr">
              <a:buNone/>
            </a:pPr>
            <a:r>
              <a:rPr lang="en-US" sz="2000" dirty="0"/>
              <a:t>independent set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2FD4D2A-578E-F7E0-C4CA-AE919069AB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0176" y="4444995"/>
            <a:ext cx="3509811" cy="12520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FF3494D-4ED5-85BF-D886-5F1B7D2D040D}"/>
              </a:ext>
            </a:extLst>
          </p:cNvPr>
          <p:cNvSpPr txBox="1"/>
          <p:nvPr/>
        </p:nvSpPr>
        <p:spPr>
          <a:xfrm>
            <a:off x="6609824" y="3080893"/>
            <a:ext cx="2393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/>
              <a:t>An independent set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EC19A1A-FF96-D9F1-F79A-F82C92D93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235859146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8CC6A8-7F49-51B6-44FF-67521AAE6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531FC-450A-2847-FF78-81489C4C7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Maximal Independent Sets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AACD-EDF8-FE85-FA6E-B554ADAA9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23975"/>
            <a:ext cx="8229600" cy="4479925"/>
          </a:xfrm>
        </p:spPr>
        <p:txBody>
          <a:bodyPr wrap="square">
            <a:normAutofit/>
          </a:bodyPr>
          <a:lstStyle/>
          <a:p>
            <a:r>
              <a:rPr lang="en-US" dirty="0"/>
              <a:t>Relevance of MIS</a:t>
            </a:r>
          </a:p>
          <a:p>
            <a:pPr lvl="1"/>
            <a:r>
              <a:rPr lang="en-US" dirty="0"/>
              <a:t>Maximum independent sets are costly to compute</a:t>
            </a:r>
          </a:p>
          <a:p>
            <a:pPr lvl="1"/>
            <a:r>
              <a:rPr lang="en-US" dirty="0"/>
              <a:t>A large MIS serves as a good approximation</a:t>
            </a:r>
          </a:p>
          <a:p>
            <a:r>
              <a:rPr lang="en-US" dirty="0"/>
              <a:t>Applications of MIS</a:t>
            </a:r>
          </a:p>
          <a:p>
            <a:pPr lvl="1"/>
            <a:r>
              <a:rPr lang="en-US" dirty="0"/>
              <a:t>Job scheduling, structural analysis of proteins, </a:t>
            </a:r>
            <a:r>
              <a:rPr lang="en-US" sz="3000" dirty="0"/>
              <a:t>…</a:t>
            </a:r>
          </a:p>
          <a:p>
            <a:r>
              <a:rPr lang="en-US" dirty="0"/>
              <a:t>Computing MIS</a:t>
            </a:r>
          </a:p>
          <a:p>
            <a:pPr lvl="1"/>
            <a:r>
              <a:rPr lang="en-US" dirty="0"/>
              <a:t>Several parallel algorithms exist</a:t>
            </a:r>
          </a:p>
          <a:p>
            <a:pPr lvl="1"/>
            <a:r>
              <a:rPr lang="en-US" dirty="0"/>
              <a:t>Major considerations: </a:t>
            </a:r>
            <a:r>
              <a:rPr lang="en-US" dirty="0">
                <a:solidFill>
                  <a:srgbClr val="FF0000"/>
                </a:solidFill>
              </a:rPr>
              <a:t>speed + set size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6B066A-232A-D618-BD5C-B38EAFB8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2D356-D006-744E-E3B3-674F5FAF6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1000248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141E9-AE26-20FE-8247-A3199AD98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2178D-7351-AF44-3A82-2090A8BE6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Luby’s</a:t>
            </a:r>
            <a:r>
              <a:rPr lang="en-IN" dirty="0"/>
              <a:t> Parallel MIS Algorithm</a:t>
            </a:r>
            <a:r>
              <a:rPr lang="en-IN" baseline="30000" dirty="0"/>
              <a:t>1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CFC05-35A0-6A62-E089-5DEB50BC1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6" y="1323976"/>
            <a:ext cx="8495413" cy="4217898"/>
          </a:xfrm>
        </p:spPr>
        <p:txBody>
          <a:bodyPr wrap="square"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en-US" sz="3200" dirty="0"/>
              <a:t>Initialization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Assign random priorities to vertices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Possible status of a vertex</a:t>
            </a:r>
          </a:p>
          <a:p>
            <a:pPr lvl="1">
              <a:spcBef>
                <a:spcPts val="600"/>
              </a:spcBef>
            </a:pPr>
            <a:r>
              <a:rPr lang="en-US" sz="2800" i="1" dirty="0"/>
              <a:t>undecided</a:t>
            </a:r>
            <a:r>
              <a:rPr lang="en-US" sz="2800" dirty="0"/>
              <a:t>, </a:t>
            </a:r>
            <a:r>
              <a:rPr lang="en-US" sz="2800" i="1" dirty="0"/>
              <a:t>in</a:t>
            </a:r>
            <a:r>
              <a:rPr lang="en-US" sz="2800" dirty="0"/>
              <a:t>, </a:t>
            </a:r>
            <a:r>
              <a:rPr lang="en-US" sz="2800" i="1" dirty="0"/>
              <a:t>out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Key idea</a:t>
            </a:r>
          </a:p>
          <a:p>
            <a:pPr lvl="1">
              <a:spcBef>
                <a:spcPts val="600"/>
              </a:spcBef>
            </a:pPr>
            <a:r>
              <a:rPr lang="en-US" sz="2800" dirty="0">
                <a:solidFill>
                  <a:srgbClr val="FF0000"/>
                </a:solidFill>
              </a:rPr>
              <a:t>Include vertices with highest local priority in parallel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State-of-the-art single-GPU algorithm (</a:t>
            </a:r>
            <a:r>
              <a:rPr lang="en-US" sz="3200" dirty="0">
                <a:solidFill>
                  <a:srgbClr val="0070C0"/>
                </a:solidFill>
              </a:rPr>
              <a:t>ECL-MIS</a:t>
            </a:r>
            <a:r>
              <a:rPr lang="en-US" sz="3200" baseline="30000" dirty="0"/>
              <a:t>2</a:t>
            </a:r>
            <a:r>
              <a:rPr lang="en-US" sz="3200" dirty="0"/>
              <a:t>)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Uses degree-based priorities to boost set sizes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72509-5185-6EB9-95E7-66B4FA8B0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B418E-B543-A085-5DB9-D54D4AE85F54}"/>
              </a:ext>
            </a:extLst>
          </p:cNvPr>
          <p:cNvSpPr txBox="1"/>
          <p:nvPr/>
        </p:nvSpPr>
        <p:spPr>
          <a:xfrm>
            <a:off x="297027" y="5357162"/>
            <a:ext cx="8232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/>
              <a:t>[1] Michael Luby, “A Simple Parallel Algorithm for the Maximal Independent Set Problem”, SIAM, 1986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ED7D0BA-E9B4-3289-AFAE-9B839810FAAF}"/>
              </a:ext>
            </a:extLst>
          </p:cNvPr>
          <p:cNvSpPr txBox="1"/>
          <p:nvPr/>
        </p:nvSpPr>
        <p:spPr>
          <a:xfrm>
            <a:off x="297027" y="5634161"/>
            <a:ext cx="88244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/>
              <a:t>[2] Burtscher et al. “A High-Quality and Fast Maximal Independent Set Implementation for GPUs”, TOPC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AE76E-B010-DBFC-40AF-00B270A4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21041380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E60473-F4AF-F1CD-006A-6074E76EB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B75F-79DC-FDCC-F5D9-A714792C5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Working of Luby’s Algorithm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46F96-2A99-85C1-CBE6-8760BF9BF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7" y="1323975"/>
            <a:ext cx="4149119" cy="1824339"/>
          </a:xfrm>
        </p:spPr>
        <p:txBody>
          <a:bodyPr wrap="square">
            <a:normAutofit fontScale="92500" lnSpcReduction="20000"/>
          </a:bodyPr>
          <a:lstStyle/>
          <a:p>
            <a:r>
              <a:rPr lang="en-US" sz="2800" dirty="0"/>
              <a:t>If any neighbor of v is </a:t>
            </a:r>
            <a:r>
              <a:rPr lang="en-US" sz="2800" i="1" dirty="0"/>
              <a:t>in</a:t>
            </a:r>
            <a:r>
              <a:rPr lang="en-US" sz="2800" dirty="0"/>
              <a:t> MIS, </a:t>
            </a:r>
            <a:r>
              <a:rPr lang="en-US" sz="2800" dirty="0">
                <a:solidFill>
                  <a:srgbClr val="FF0000"/>
                </a:solidFill>
              </a:rPr>
              <a:t>status[v] = </a:t>
            </a:r>
            <a:r>
              <a:rPr lang="en-US" sz="2800" i="1" dirty="0">
                <a:solidFill>
                  <a:srgbClr val="FF0000"/>
                </a:solidFill>
              </a:rPr>
              <a:t>out</a:t>
            </a:r>
          </a:p>
          <a:p>
            <a:r>
              <a:rPr lang="en-US" sz="2800" dirty="0"/>
              <a:t>If v has higher priority than all its undecided neighbors, </a:t>
            </a:r>
            <a:r>
              <a:rPr lang="en-US" sz="2800" dirty="0">
                <a:solidFill>
                  <a:srgbClr val="FF0000"/>
                </a:solidFill>
              </a:rPr>
              <a:t>status[v] = </a:t>
            </a:r>
            <a:r>
              <a:rPr lang="en-US" sz="2800" i="1" dirty="0">
                <a:solidFill>
                  <a:srgbClr val="FF0000"/>
                </a:solidFill>
              </a:rPr>
              <a:t>in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0EB75-6FFE-2A18-5853-883FDC2AA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5</a:t>
            </a:fld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8F9E938-92CF-84E0-BD0F-C9FE38272E3B}"/>
              </a:ext>
            </a:extLst>
          </p:cNvPr>
          <p:cNvSpPr/>
          <p:nvPr/>
        </p:nvSpPr>
        <p:spPr>
          <a:xfrm>
            <a:off x="2365649" y="3345091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A: 13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B756FAA-2FF8-8452-B35A-B6F9B27239FF}"/>
              </a:ext>
            </a:extLst>
          </p:cNvPr>
          <p:cNvSpPr/>
          <p:nvPr/>
        </p:nvSpPr>
        <p:spPr>
          <a:xfrm>
            <a:off x="3340217" y="3345090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B: 2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A6F8086-87B6-C96C-DFCB-20B9983E8A9D}"/>
              </a:ext>
            </a:extLst>
          </p:cNvPr>
          <p:cNvSpPr/>
          <p:nvPr/>
        </p:nvSpPr>
        <p:spPr>
          <a:xfrm>
            <a:off x="2365649" y="4693414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C: 4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37CE6FB-0AE2-FC7E-4C67-BA8F1B3A6F35}"/>
              </a:ext>
            </a:extLst>
          </p:cNvPr>
          <p:cNvSpPr/>
          <p:nvPr/>
        </p:nvSpPr>
        <p:spPr>
          <a:xfrm>
            <a:off x="3340217" y="4693413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D: 7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7D7ABF1-7D3B-36C1-DC19-406C90B99D24}"/>
              </a:ext>
            </a:extLst>
          </p:cNvPr>
          <p:cNvSpPr/>
          <p:nvPr/>
        </p:nvSpPr>
        <p:spPr>
          <a:xfrm>
            <a:off x="2850688" y="4019251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E: 9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D338D44-36F9-CFEF-AEF0-0294A8ACB8FD}"/>
              </a:ext>
            </a:extLst>
          </p:cNvPr>
          <p:cNvSpPr/>
          <p:nvPr/>
        </p:nvSpPr>
        <p:spPr>
          <a:xfrm>
            <a:off x="2850688" y="5365390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F: 6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9546219-DC22-2A9E-6154-68D4897B839E}"/>
              </a:ext>
            </a:extLst>
          </p:cNvPr>
          <p:cNvCxnSpPr>
            <a:stCxn id="45" idx="6"/>
            <a:endCxn id="46" idx="2"/>
          </p:cNvCxnSpPr>
          <p:nvPr/>
        </p:nvCxnSpPr>
        <p:spPr>
          <a:xfrm>
            <a:off x="2883759" y="3524737"/>
            <a:ext cx="456458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288601-CCCC-63F3-2453-FACB829929B9}"/>
              </a:ext>
            </a:extLst>
          </p:cNvPr>
          <p:cNvCxnSpPr>
            <a:cxnSpLocks/>
            <a:stCxn id="45" idx="4"/>
            <a:endCxn id="47" idx="0"/>
          </p:cNvCxnSpPr>
          <p:nvPr/>
        </p:nvCxnSpPr>
        <p:spPr>
          <a:xfrm>
            <a:off x="2624704" y="3704383"/>
            <a:ext cx="0" cy="98903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4D41B81-696E-6262-4799-CF7571CE2A88}"/>
              </a:ext>
            </a:extLst>
          </p:cNvPr>
          <p:cNvCxnSpPr>
            <a:cxnSpLocks/>
            <a:stCxn id="47" idx="6"/>
            <a:endCxn id="48" idx="2"/>
          </p:cNvCxnSpPr>
          <p:nvPr/>
        </p:nvCxnSpPr>
        <p:spPr>
          <a:xfrm flipV="1">
            <a:off x="2883759" y="4873060"/>
            <a:ext cx="456458" cy="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B1D3CC2-FE37-D1F9-A839-B625CDCDECFD}"/>
              </a:ext>
            </a:extLst>
          </p:cNvPr>
          <p:cNvCxnSpPr>
            <a:cxnSpLocks/>
            <a:stCxn id="47" idx="4"/>
            <a:endCxn id="50" idx="1"/>
          </p:cNvCxnSpPr>
          <p:nvPr/>
        </p:nvCxnSpPr>
        <p:spPr>
          <a:xfrm>
            <a:off x="2624704" y="5052707"/>
            <a:ext cx="301858" cy="36530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FDDBBB4-6BAA-DEE1-08DE-4AFA6B97F7BF}"/>
              </a:ext>
            </a:extLst>
          </p:cNvPr>
          <p:cNvCxnSpPr>
            <a:cxnSpLocks/>
            <a:stCxn id="48" idx="4"/>
            <a:endCxn id="50" idx="7"/>
          </p:cNvCxnSpPr>
          <p:nvPr/>
        </p:nvCxnSpPr>
        <p:spPr>
          <a:xfrm flipH="1">
            <a:off x="3292922" y="5052706"/>
            <a:ext cx="306351" cy="36530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6C3A57D-C33D-BEA3-E2C9-0A730BEFF6E9}"/>
              </a:ext>
            </a:extLst>
          </p:cNvPr>
          <p:cNvCxnSpPr>
            <a:cxnSpLocks/>
            <a:stCxn id="49" idx="3"/>
            <a:endCxn id="47" idx="0"/>
          </p:cNvCxnSpPr>
          <p:nvPr/>
        </p:nvCxnSpPr>
        <p:spPr>
          <a:xfrm flipH="1">
            <a:off x="2624704" y="4325928"/>
            <a:ext cx="301858" cy="367486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183B22F-CCCA-CEB6-4D8F-C2BDCE1A866B}"/>
              </a:ext>
            </a:extLst>
          </p:cNvPr>
          <p:cNvCxnSpPr>
            <a:cxnSpLocks/>
            <a:stCxn id="49" idx="5"/>
            <a:endCxn id="48" idx="0"/>
          </p:cNvCxnSpPr>
          <p:nvPr/>
        </p:nvCxnSpPr>
        <p:spPr>
          <a:xfrm>
            <a:off x="3292922" y="4325928"/>
            <a:ext cx="306351" cy="36748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A531088F-7C52-F13C-2CE1-7F8261A2C3D4}"/>
              </a:ext>
            </a:extLst>
          </p:cNvPr>
          <p:cNvSpPr/>
          <p:nvPr/>
        </p:nvSpPr>
        <p:spPr>
          <a:xfrm>
            <a:off x="4572000" y="3345089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I: 11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D98D8DE2-D9EE-B14B-CFCE-0B2B28F1A5C6}"/>
              </a:ext>
            </a:extLst>
          </p:cNvPr>
          <p:cNvSpPr/>
          <p:nvPr/>
        </p:nvSpPr>
        <p:spPr>
          <a:xfrm>
            <a:off x="4572000" y="4693417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G: 8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CBC680E6-9348-3862-76BB-9506A7930E33}"/>
              </a:ext>
            </a:extLst>
          </p:cNvPr>
          <p:cNvSpPr/>
          <p:nvPr/>
        </p:nvSpPr>
        <p:spPr>
          <a:xfrm>
            <a:off x="4572000" y="4019251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H: 10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9E66F9E9-1ED5-80FC-A4A1-A353BCBE168F}"/>
              </a:ext>
            </a:extLst>
          </p:cNvPr>
          <p:cNvSpPr/>
          <p:nvPr/>
        </p:nvSpPr>
        <p:spPr>
          <a:xfrm>
            <a:off x="4570264" y="5362263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J: 3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912BE113-0AE6-5120-9E52-D59C96142690}"/>
              </a:ext>
            </a:extLst>
          </p:cNvPr>
          <p:cNvSpPr/>
          <p:nvPr/>
        </p:nvSpPr>
        <p:spPr>
          <a:xfrm>
            <a:off x="5589437" y="4693413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K: 1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10BFE94F-0BC2-75BE-3311-F24D8873E1E7}"/>
              </a:ext>
            </a:extLst>
          </p:cNvPr>
          <p:cNvSpPr/>
          <p:nvPr/>
        </p:nvSpPr>
        <p:spPr>
          <a:xfrm>
            <a:off x="5589437" y="5362263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L: 5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8E160837-08B6-0DE7-ACAC-DA8B2327356D}"/>
              </a:ext>
            </a:extLst>
          </p:cNvPr>
          <p:cNvSpPr/>
          <p:nvPr/>
        </p:nvSpPr>
        <p:spPr>
          <a:xfrm>
            <a:off x="6566876" y="4693413"/>
            <a:ext cx="518109" cy="359293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M: 12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7814274-2D58-2272-DA4A-A01B592E8AD2}"/>
              </a:ext>
            </a:extLst>
          </p:cNvPr>
          <p:cNvCxnSpPr>
            <a:cxnSpLocks/>
            <a:stCxn id="58" idx="2"/>
            <a:endCxn id="49" idx="7"/>
          </p:cNvCxnSpPr>
          <p:nvPr/>
        </p:nvCxnSpPr>
        <p:spPr>
          <a:xfrm flipH="1">
            <a:off x="3292922" y="3524736"/>
            <a:ext cx="1279078" cy="547132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DF3F2A0-3617-DD42-F567-A17377DF7012}"/>
              </a:ext>
            </a:extLst>
          </p:cNvPr>
          <p:cNvCxnSpPr>
            <a:cxnSpLocks/>
            <a:stCxn id="60" idx="2"/>
            <a:endCxn id="49" idx="6"/>
          </p:cNvCxnSpPr>
          <p:nvPr/>
        </p:nvCxnSpPr>
        <p:spPr>
          <a:xfrm flipH="1">
            <a:off x="3368797" y="4198898"/>
            <a:ext cx="1203202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1F8497E-DD8B-BF29-0CF4-D2797A232D68}"/>
              </a:ext>
            </a:extLst>
          </p:cNvPr>
          <p:cNvCxnSpPr>
            <a:cxnSpLocks/>
            <a:stCxn id="59" idx="2"/>
            <a:endCxn id="48" idx="6"/>
          </p:cNvCxnSpPr>
          <p:nvPr/>
        </p:nvCxnSpPr>
        <p:spPr>
          <a:xfrm flipH="1" flipV="1">
            <a:off x="3858327" y="4873060"/>
            <a:ext cx="713672" cy="4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B0F60DD-C1A3-BA03-516E-2961BE91D0BB}"/>
              </a:ext>
            </a:extLst>
          </p:cNvPr>
          <p:cNvCxnSpPr>
            <a:cxnSpLocks/>
            <a:stCxn id="48" idx="6"/>
            <a:endCxn id="63" idx="1"/>
          </p:cNvCxnSpPr>
          <p:nvPr/>
        </p:nvCxnSpPr>
        <p:spPr>
          <a:xfrm>
            <a:off x="3858327" y="4873060"/>
            <a:ext cx="1806985" cy="54182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E206636-D382-57B1-1452-B050F8B4354F}"/>
              </a:ext>
            </a:extLst>
          </p:cNvPr>
          <p:cNvCxnSpPr>
            <a:cxnSpLocks/>
            <a:stCxn id="61" idx="2"/>
            <a:endCxn id="50" idx="6"/>
          </p:cNvCxnSpPr>
          <p:nvPr/>
        </p:nvCxnSpPr>
        <p:spPr>
          <a:xfrm flipH="1">
            <a:off x="3368797" y="5541910"/>
            <a:ext cx="1201468" cy="312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3054EE0-7FCC-343C-F4E6-6ED492EE8B56}"/>
              </a:ext>
            </a:extLst>
          </p:cNvPr>
          <p:cNvCxnSpPr>
            <a:cxnSpLocks/>
            <a:stCxn id="58" idx="4"/>
            <a:endCxn id="60" idx="0"/>
          </p:cNvCxnSpPr>
          <p:nvPr/>
        </p:nvCxnSpPr>
        <p:spPr>
          <a:xfrm>
            <a:off x="4831054" y="3704382"/>
            <a:ext cx="0" cy="314869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BDDE253-FD9A-9CEB-DA71-6AA2BA7FAA9F}"/>
              </a:ext>
            </a:extLst>
          </p:cNvPr>
          <p:cNvCxnSpPr>
            <a:cxnSpLocks/>
            <a:stCxn id="60" idx="4"/>
            <a:endCxn id="59" idx="0"/>
          </p:cNvCxnSpPr>
          <p:nvPr/>
        </p:nvCxnSpPr>
        <p:spPr>
          <a:xfrm>
            <a:off x="4831054" y="4378545"/>
            <a:ext cx="0" cy="314872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5F24CE2-2B74-C674-8704-B17A9BD30183}"/>
              </a:ext>
            </a:extLst>
          </p:cNvPr>
          <p:cNvCxnSpPr>
            <a:cxnSpLocks/>
            <a:stCxn id="63" idx="2"/>
            <a:endCxn id="61" idx="6"/>
          </p:cNvCxnSpPr>
          <p:nvPr/>
        </p:nvCxnSpPr>
        <p:spPr>
          <a:xfrm flipH="1">
            <a:off x="5088375" y="5541910"/>
            <a:ext cx="501062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EA546DD-724B-29CD-AC79-39928F238E67}"/>
              </a:ext>
            </a:extLst>
          </p:cNvPr>
          <p:cNvCxnSpPr>
            <a:cxnSpLocks/>
            <a:stCxn id="63" idx="1"/>
            <a:endCxn id="59" idx="5"/>
          </p:cNvCxnSpPr>
          <p:nvPr/>
        </p:nvCxnSpPr>
        <p:spPr>
          <a:xfrm flipH="1" flipV="1">
            <a:off x="5014234" y="5000093"/>
            <a:ext cx="651079" cy="41478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34018D5-4AA5-F1FC-0B6C-F13DC528FC6E}"/>
              </a:ext>
            </a:extLst>
          </p:cNvPr>
          <p:cNvCxnSpPr>
            <a:cxnSpLocks/>
            <a:stCxn id="62" idx="2"/>
            <a:endCxn id="59" idx="6"/>
          </p:cNvCxnSpPr>
          <p:nvPr/>
        </p:nvCxnSpPr>
        <p:spPr>
          <a:xfrm flipH="1">
            <a:off x="5090109" y="4873060"/>
            <a:ext cx="499328" cy="4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C5189A0-6F31-7FA5-7624-99761616B898}"/>
              </a:ext>
            </a:extLst>
          </p:cNvPr>
          <p:cNvCxnSpPr>
            <a:cxnSpLocks/>
            <a:stCxn id="64" idx="2"/>
            <a:endCxn id="62" idx="6"/>
          </p:cNvCxnSpPr>
          <p:nvPr/>
        </p:nvCxnSpPr>
        <p:spPr>
          <a:xfrm flipH="1">
            <a:off x="6107547" y="4873060"/>
            <a:ext cx="459328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2CB7E433-A5B9-9D64-BAAC-375BB8ABA5F2}"/>
              </a:ext>
            </a:extLst>
          </p:cNvPr>
          <p:cNvCxnSpPr>
            <a:cxnSpLocks/>
            <a:stCxn id="62" idx="4"/>
            <a:endCxn id="63" idx="0"/>
          </p:cNvCxnSpPr>
          <p:nvPr/>
        </p:nvCxnSpPr>
        <p:spPr>
          <a:xfrm>
            <a:off x="5848492" y="5052706"/>
            <a:ext cx="0" cy="30955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FEA61E3-9917-2166-6B06-CB59D34BA2C8}"/>
              </a:ext>
            </a:extLst>
          </p:cNvPr>
          <p:cNvCxnSpPr>
            <a:cxnSpLocks/>
            <a:stCxn id="64" idx="3"/>
            <a:endCxn id="63" idx="7"/>
          </p:cNvCxnSpPr>
          <p:nvPr/>
        </p:nvCxnSpPr>
        <p:spPr>
          <a:xfrm flipH="1">
            <a:off x="6031672" y="5000089"/>
            <a:ext cx="611079" cy="41479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E53AF-2BB4-F584-2AA5-A7CE68D688C2}"/>
              </a:ext>
            </a:extLst>
          </p:cNvPr>
          <p:cNvCxnSpPr>
            <a:cxnSpLocks/>
            <a:stCxn id="64" idx="0"/>
            <a:endCxn id="58" idx="6"/>
          </p:cNvCxnSpPr>
          <p:nvPr/>
        </p:nvCxnSpPr>
        <p:spPr>
          <a:xfrm flipH="1" flipV="1">
            <a:off x="5090109" y="3524736"/>
            <a:ext cx="1735821" cy="1168677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60DDB748-C3F6-6ED7-012F-90AF673E14FF}"/>
              </a:ext>
            </a:extLst>
          </p:cNvPr>
          <p:cNvSpPr txBox="1"/>
          <p:nvPr/>
        </p:nvSpPr>
        <p:spPr>
          <a:xfrm>
            <a:off x="3969531" y="5780092"/>
            <a:ext cx="1269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>
                <a:latin typeface="+mn-lt"/>
              </a:rPr>
              <a:t>Iteration 1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CC798F51-196F-346C-16D9-E1E29748B173}"/>
              </a:ext>
            </a:extLst>
          </p:cNvPr>
          <p:cNvSpPr/>
          <p:nvPr/>
        </p:nvSpPr>
        <p:spPr>
          <a:xfrm>
            <a:off x="2365649" y="3346800"/>
            <a:ext cx="518109" cy="359293"/>
          </a:xfrm>
          <a:prstGeom prst="ellipse">
            <a:avLst/>
          </a:prstGeom>
          <a:noFill/>
          <a:ln w="25400" cap="flat" cmpd="sng" algn="ctr">
            <a:solidFill>
              <a:srgbClr val="374EF0"/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74EF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A: 13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EC9156BA-0A5E-7C13-AF11-7F16F3B18985}"/>
              </a:ext>
            </a:extLst>
          </p:cNvPr>
          <p:cNvSpPr/>
          <p:nvPr/>
        </p:nvSpPr>
        <p:spPr>
          <a:xfrm>
            <a:off x="6566876" y="4695122"/>
            <a:ext cx="518109" cy="359293"/>
          </a:xfrm>
          <a:prstGeom prst="ellipse">
            <a:avLst/>
          </a:prstGeom>
          <a:noFill/>
          <a:ln w="25400" cap="flat" cmpd="sng" algn="ctr">
            <a:solidFill>
              <a:srgbClr val="374EF0"/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74EF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M: 12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43E74B7-E76A-B5AC-4BB0-7B82B214716A}"/>
              </a:ext>
            </a:extLst>
          </p:cNvPr>
          <p:cNvSpPr txBox="1"/>
          <p:nvPr/>
        </p:nvSpPr>
        <p:spPr>
          <a:xfrm>
            <a:off x="3969531" y="5782801"/>
            <a:ext cx="1269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>
                <a:latin typeface="+mn-lt"/>
              </a:rPr>
              <a:t>Iteration 2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A5DF7905-73E3-D83B-280A-3FB57307C4C6}"/>
              </a:ext>
            </a:extLst>
          </p:cNvPr>
          <p:cNvSpPr/>
          <p:nvPr/>
        </p:nvSpPr>
        <p:spPr>
          <a:xfrm>
            <a:off x="4570264" y="4017867"/>
            <a:ext cx="518109" cy="359293"/>
          </a:xfrm>
          <a:prstGeom prst="ellipse">
            <a:avLst/>
          </a:prstGeom>
          <a:noFill/>
          <a:ln w="25400" cap="flat" cmpd="sng" algn="ctr">
            <a:solidFill>
              <a:srgbClr val="374EF0"/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74EF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H: 10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7715EA3-1B11-992F-5725-60939D887C33}"/>
              </a:ext>
            </a:extLst>
          </p:cNvPr>
          <p:cNvSpPr txBox="1"/>
          <p:nvPr/>
        </p:nvSpPr>
        <p:spPr>
          <a:xfrm>
            <a:off x="3969531" y="5774621"/>
            <a:ext cx="1269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>
                <a:latin typeface="+mn-lt"/>
              </a:rPr>
              <a:t>Iteration 3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CF6E7518-6EC1-20A4-8B49-F00726C25589}"/>
              </a:ext>
            </a:extLst>
          </p:cNvPr>
          <p:cNvSpPr/>
          <p:nvPr/>
        </p:nvSpPr>
        <p:spPr>
          <a:xfrm>
            <a:off x="3341232" y="4690972"/>
            <a:ext cx="518109" cy="359293"/>
          </a:xfrm>
          <a:prstGeom prst="ellipse">
            <a:avLst/>
          </a:prstGeom>
          <a:noFill/>
          <a:ln w="25400" cap="flat" cmpd="sng" algn="ctr">
            <a:solidFill>
              <a:srgbClr val="374EF0"/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74EF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D: 7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58F5E94-C496-FC7C-4318-5570E5C720E2}"/>
              </a:ext>
            </a:extLst>
          </p:cNvPr>
          <p:cNvSpPr txBox="1"/>
          <p:nvPr/>
        </p:nvSpPr>
        <p:spPr>
          <a:xfrm>
            <a:off x="3969531" y="5778400"/>
            <a:ext cx="1269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>
                <a:latin typeface="+mn-lt"/>
              </a:rPr>
              <a:t>Iteration 4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BB92968A-4FDA-E8C6-A7CB-ACD3A3549BA0}"/>
              </a:ext>
            </a:extLst>
          </p:cNvPr>
          <p:cNvSpPr/>
          <p:nvPr/>
        </p:nvSpPr>
        <p:spPr>
          <a:xfrm>
            <a:off x="4571787" y="5365390"/>
            <a:ext cx="518109" cy="359293"/>
          </a:xfrm>
          <a:prstGeom prst="ellipse">
            <a:avLst/>
          </a:prstGeom>
          <a:noFill/>
          <a:ln w="25400" cap="flat" cmpd="sng" algn="ctr">
            <a:solidFill>
              <a:srgbClr val="374EF0"/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74EF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J: 3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9CC5159-B83C-E670-69D3-04B03046209F}"/>
              </a:ext>
            </a:extLst>
          </p:cNvPr>
          <p:cNvSpPr txBox="1">
            <a:spLocks/>
          </p:cNvSpPr>
          <p:nvPr/>
        </p:nvSpPr>
        <p:spPr bwMode="auto">
          <a:xfrm>
            <a:off x="4669756" y="1352811"/>
            <a:ext cx="4370071" cy="182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/>
              <a:t>If v has an undecided higher priority neighbor, </a:t>
            </a:r>
            <a:r>
              <a:rPr lang="en-US" sz="2800" kern="0" dirty="0">
                <a:solidFill>
                  <a:srgbClr val="0070C0"/>
                </a:solidFill>
              </a:rPr>
              <a:t>v must wait </a:t>
            </a:r>
            <a:r>
              <a:rPr lang="en-US" sz="2800" kern="0" dirty="0"/>
              <a:t>to decide its status</a:t>
            </a:r>
          </a:p>
          <a:p>
            <a:r>
              <a:rPr lang="en-US" sz="2800" kern="0" dirty="0"/>
              <a:t>Terminates when all vertices are decided</a:t>
            </a:r>
          </a:p>
          <a:p>
            <a:pPr marL="457200" lvl="1" indent="0">
              <a:buFont typeface="Wingdings" pitchFamily="2" charset="2"/>
              <a:buNone/>
            </a:pPr>
            <a:endParaRPr lang="en-US" kern="0" dirty="0"/>
          </a:p>
          <a:p>
            <a:pPr lvl="1"/>
            <a:endParaRPr lang="en-US" kern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59DBD-FAC4-1567-0DC2-02EC7797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17348341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1"/>
      <p:bldP spid="80" grpId="0" animBg="1"/>
      <p:bldP spid="81" grpId="0" animBg="1"/>
      <p:bldP spid="86" grpId="0"/>
      <p:bldP spid="86" grpId="1"/>
      <p:bldP spid="87" grpId="0" animBg="1"/>
      <p:bldP spid="88" grpId="0"/>
      <p:bldP spid="88" grpId="1"/>
      <p:bldP spid="89" grpId="0" animBg="1"/>
      <p:bldP spid="90" grpId="0"/>
      <p:bldP spid="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A7836-83D7-4DED-6EEF-A497A95FBA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7269B-C20C-2C53-5712-EC4E6ED53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Multi-GPU MIS Computation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C47D5-7AB7-15B1-099E-844940BC5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6" y="1323975"/>
            <a:ext cx="8633637" cy="4479925"/>
          </a:xfrm>
        </p:spPr>
        <p:txBody>
          <a:bodyPr wrap="square">
            <a:normAutofit/>
          </a:bodyPr>
          <a:lstStyle/>
          <a:p>
            <a:r>
              <a:rPr lang="en-IN" dirty="0"/>
              <a:t>GPU’s </a:t>
            </a:r>
            <a:r>
              <a:rPr lang="en-IN" dirty="0">
                <a:solidFill>
                  <a:srgbClr val="0070C0"/>
                </a:solidFill>
              </a:rPr>
              <a:t>global memory </a:t>
            </a:r>
            <a:r>
              <a:rPr lang="en-IN" dirty="0"/>
              <a:t>has</a:t>
            </a:r>
            <a:r>
              <a:rPr lang="en-IN" dirty="0">
                <a:solidFill>
                  <a:srgbClr val="0070C0"/>
                </a:solidFill>
              </a:rPr>
              <a:t> limited capacity</a:t>
            </a:r>
          </a:p>
          <a:p>
            <a:r>
              <a:rPr lang="en-IN" dirty="0"/>
              <a:t>If the graph does not fit</a:t>
            </a:r>
          </a:p>
          <a:p>
            <a:pPr lvl="1"/>
            <a:r>
              <a:rPr lang="en-IN" dirty="0"/>
              <a:t>Go back to a CPU-parallel solution</a:t>
            </a:r>
          </a:p>
          <a:p>
            <a:pPr lvl="1"/>
            <a:r>
              <a:rPr lang="en-IN" dirty="0">
                <a:solidFill>
                  <a:srgbClr val="0070C0"/>
                </a:solidFill>
              </a:rPr>
              <a:t>Employ multiple GPUs </a:t>
            </a:r>
            <a:r>
              <a:rPr lang="en-IN" dirty="0"/>
              <a:t>- divide the work among the GPUs</a:t>
            </a:r>
          </a:p>
          <a:p>
            <a:r>
              <a:rPr lang="en-IN" dirty="0"/>
              <a:t>Key challenge in a multi-GPU solution</a:t>
            </a:r>
          </a:p>
          <a:p>
            <a:pPr lvl="1"/>
            <a:r>
              <a:rPr lang="en-IN" dirty="0">
                <a:solidFill>
                  <a:srgbClr val="FF0000"/>
                </a:solidFill>
              </a:rPr>
              <a:t>Inter-device communications - the main bottleneck</a:t>
            </a:r>
          </a:p>
          <a:p>
            <a:pPr lvl="1"/>
            <a:r>
              <a:rPr lang="en-IN" dirty="0"/>
              <a:t>Needs to be addressed at the algorithmic level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A587D-6294-30DF-436D-FAE6F94BF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3A31C-D0EA-9B6C-862B-F7E8E4791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266242003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C1728-A216-8B5B-052D-7175F239E6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C6869-5BE8-3AC1-FFF1-565E46E34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MG-MIS: A Multi-GPU MIS Algorithm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1AC99-077E-599F-F2C3-64AA7BE64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6" y="1323975"/>
            <a:ext cx="8633637" cy="4479925"/>
          </a:xfrm>
        </p:spPr>
        <p:txBody>
          <a:bodyPr wrap="square">
            <a:normAutofit/>
          </a:bodyPr>
          <a:lstStyle/>
          <a:p>
            <a:r>
              <a:rPr lang="en-US" dirty="0"/>
              <a:t>First multi-GPU algorithm for MIS</a:t>
            </a:r>
          </a:p>
          <a:p>
            <a:r>
              <a:rPr lang="en-US" dirty="0"/>
              <a:t>Supports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graphs exceeding global memory size</a:t>
            </a:r>
          </a:p>
          <a:p>
            <a:r>
              <a:rPr lang="en-IN" dirty="0"/>
              <a:t>Local and remote memory access phases</a:t>
            </a:r>
          </a:p>
          <a:p>
            <a:r>
              <a:rPr lang="en-IN" dirty="0"/>
              <a:t>Performs </a:t>
            </a:r>
            <a:r>
              <a:rPr lang="en-IN" dirty="0">
                <a:solidFill>
                  <a:srgbClr val="FF0000"/>
                </a:solidFill>
              </a:rPr>
              <a:t>data transfers </a:t>
            </a:r>
            <a:r>
              <a:rPr lang="en-IN" dirty="0"/>
              <a:t>only in </a:t>
            </a:r>
            <a:r>
              <a:rPr lang="en-IN" dirty="0">
                <a:solidFill>
                  <a:srgbClr val="FF0000"/>
                </a:solidFill>
              </a:rPr>
              <a:t>bulk mode</a:t>
            </a:r>
          </a:p>
          <a:p>
            <a:r>
              <a:rPr lang="en-IN" dirty="0">
                <a:solidFill>
                  <a:srgbClr val="0070C0"/>
                </a:solidFill>
              </a:rPr>
              <a:t>Avoids communication </a:t>
            </a:r>
            <a:r>
              <a:rPr lang="en-IN" dirty="0"/>
              <a:t>of priority values altogether</a:t>
            </a:r>
          </a:p>
          <a:p>
            <a:r>
              <a:rPr lang="en-IN" dirty="0"/>
              <a:t>Significantly outperforms ECL-MIS extended with Unified Virtual Memory (UVM) on large graphs</a:t>
            </a:r>
          </a:p>
          <a:p>
            <a:endParaRPr lang="en-IN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E7001-34B5-0A77-EF7E-2B49B6938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DA2DD-2343-2946-1F29-E58F6BBC9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279950552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530C9B-615A-0E2B-790D-F29D89E90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46FDF-45BB-50C7-A644-8934F3076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Avoiding Communication of Priorities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230EE-2898-B136-07FB-B9D8D09E6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5" y="1323975"/>
            <a:ext cx="3764595" cy="4647057"/>
          </a:xfrm>
        </p:spPr>
        <p:txBody>
          <a:bodyPr wrap="square"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3900" dirty="0">
                <a:solidFill>
                  <a:srgbClr val="371BF0"/>
                </a:solidFill>
              </a:rPr>
              <a:t>Local</a:t>
            </a:r>
            <a:r>
              <a:rPr lang="en-US" sz="3900" dirty="0"/>
              <a:t> vs. </a:t>
            </a:r>
            <a:r>
              <a:rPr lang="en-US" sz="3900" dirty="0">
                <a:solidFill>
                  <a:srgbClr val="FF0000"/>
                </a:solidFill>
              </a:rPr>
              <a:t>remote</a:t>
            </a:r>
            <a:r>
              <a:rPr lang="en-US" sz="3900" dirty="0"/>
              <a:t> neighbors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3400" dirty="0"/>
              <a:t>Remote ⟹ data on another GPU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3900" dirty="0"/>
              <a:t>Need all neighbors’ priority for deciding a vertex’s status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3400" dirty="0">
                <a:solidFill>
                  <a:srgbClr val="FF0000"/>
                </a:solidFill>
              </a:rPr>
              <a:t>Priority(v) = hash(v)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3400" dirty="0"/>
              <a:t>Avoids many remote memory accesses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C3077-EFEC-6D47-4D4F-D0B335EA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8</a:t>
            </a:fld>
            <a:endParaRPr lang="en-US" dirty="0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C0A348FA-B8DD-6F02-975D-3871E42C70E5}"/>
              </a:ext>
            </a:extLst>
          </p:cNvPr>
          <p:cNvSpPr/>
          <p:nvPr/>
        </p:nvSpPr>
        <p:spPr>
          <a:xfrm>
            <a:off x="3955983" y="2488749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A: 13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C39E7D1D-DE67-B480-7A1E-138DBF11A04C}"/>
              </a:ext>
            </a:extLst>
          </p:cNvPr>
          <p:cNvSpPr/>
          <p:nvPr/>
        </p:nvSpPr>
        <p:spPr>
          <a:xfrm>
            <a:off x="4968866" y="2488749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B: 2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9FFCA4DC-A479-49AE-E607-A2EA1BC217AE}"/>
              </a:ext>
            </a:extLst>
          </p:cNvPr>
          <p:cNvSpPr/>
          <p:nvPr/>
        </p:nvSpPr>
        <p:spPr>
          <a:xfrm>
            <a:off x="3955983" y="3784825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C: 4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FAF0BB42-7100-7A73-F413-8A67B7DEB014}"/>
              </a:ext>
            </a:extLst>
          </p:cNvPr>
          <p:cNvSpPr/>
          <p:nvPr/>
        </p:nvSpPr>
        <p:spPr>
          <a:xfrm>
            <a:off x="4968866" y="3784824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D: 7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360F86A0-06F7-5548-D132-194F1212FAE3}"/>
              </a:ext>
            </a:extLst>
          </p:cNvPr>
          <p:cNvSpPr/>
          <p:nvPr/>
        </p:nvSpPr>
        <p:spPr>
          <a:xfrm>
            <a:off x="4460090" y="3136786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E: 9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BD5D8D48-6E3C-3AD5-1B74-5549A12CB548}"/>
              </a:ext>
            </a:extLst>
          </p:cNvPr>
          <p:cNvSpPr/>
          <p:nvPr/>
        </p:nvSpPr>
        <p:spPr>
          <a:xfrm>
            <a:off x="4460090" y="4430762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F: 6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01E64D00-038D-65FB-15B7-D02DB71A1123}"/>
              </a:ext>
            </a:extLst>
          </p:cNvPr>
          <p:cNvCxnSpPr>
            <a:stCxn id="116" idx="6"/>
            <a:endCxn id="117" idx="2"/>
          </p:cNvCxnSpPr>
          <p:nvPr/>
        </p:nvCxnSpPr>
        <p:spPr>
          <a:xfrm>
            <a:off x="4494462" y="2661434"/>
            <a:ext cx="474404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2B170B87-9444-6B57-541A-E1D1456F7778}"/>
              </a:ext>
            </a:extLst>
          </p:cNvPr>
          <p:cNvCxnSpPr>
            <a:cxnSpLocks/>
            <a:stCxn id="116" idx="4"/>
            <a:endCxn id="118" idx="0"/>
          </p:cNvCxnSpPr>
          <p:nvPr/>
        </p:nvCxnSpPr>
        <p:spPr>
          <a:xfrm>
            <a:off x="4225223" y="2834119"/>
            <a:ext cx="0" cy="950706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CEBB4528-449F-5F8F-E34E-9C620483472B}"/>
              </a:ext>
            </a:extLst>
          </p:cNvPr>
          <p:cNvCxnSpPr>
            <a:cxnSpLocks/>
            <a:stCxn id="118" idx="6"/>
            <a:endCxn id="119" idx="2"/>
          </p:cNvCxnSpPr>
          <p:nvPr/>
        </p:nvCxnSpPr>
        <p:spPr>
          <a:xfrm flipV="1">
            <a:off x="4494462" y="3957510"/>
            <a:ext cx="474404" cy="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6DF04958-7F98-4A10-F12D-26E87482EE7E}"/>
              </a:ext>
            </a:extLst>
          </p:cNvPr>
          <p:cNvCxnSpPr>
            <a:cxnSpLocks/>
            <a:stCxn id="118" idx="4"/>
            <a:endCxn id="121" idx="1"/>
          </p:cNvCxnSpPr>
          <p:nvPr/>
        </p:nvCxnSpPr>
        <p:spPr>
          <a:xfrm>
            <a:off x="4225223" y="4130195"/>
            <a:ext cx="313726" cy="351144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9C2B04BF-F8A6-663D-92D0-B7274B255B59}"/>
              </a:ext>
            </a:extLst>
          </p:cNvPr>
          <p:cNvCxnSpPr>
            <a:cxnSpLocks/>
            <a:stCxn id="119" idx="4"/>
            <a:endCxn id="121" idx="7"/>
          </p:cNvCxnSpPr>
          <p:nvPr/>
        </p:nvCxnSpPr>
        <p:spPr>
          <a:xfrm flipH="1">
            <a:off x="4919711" y="4130195"/>
            <a:ext cx="318395" cy="35114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47CFD6A4-7E8B-5B67-C026-34404F6B17EB}"/>
              </a:ext>
            </a:extLst>
          </p:cNvPr>
          <p:cNvCxnSpPr>
            <a:cxnSpLocks/>
            <a:stCxn id="120" idx="3"/>
            <a:endCxn id="118" idx="0"/>
          </p:cNvCxnSpPr>
          <p:nvPr/>
        </p:nvCxnSpPr>
        <p:spPr>
          <a:xfrm flipH="1">
            <a:off x="4225223" y="3431579"/>
            <a:ext cx="313726" cy="353246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2ADC0507-09CC-89EA-CE63-8F83822EDF58}"/>
              </a:ext>
            </a:extLst>
          </p:cNvPr>
          <p:cNvCxnSpPr>
            <a:cxnSpLocks/>
            <a:stCxn id="120" idx="5"/>
            <a:endCxn id="119" idx="0"/>
          </p:cNvCxnSpPr>
          <p:nvPr/>
        </p:nvCxnSpPr>
        <p:spPr>
          <a:xfrm>
            <a:off x="4919711" y="3431579"/>
            <a:ext cx="318395" cy="35324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29" name="Oval 128">
            <a:extLst>
              <a:ext uri="{FF2B5EF4-FFF2-40B4-BE49-F238E27FC236}">
                <a16:creationId xmlns:a16="http://schemas.microsoft.com/office/drawing/2014/main" id="{361A3027-4201-9A35-29E3-AF6D73C7C1A8}"/>
              </a:ext>
            </a:extLst>
          </p:cNvPr>
          <p:cNvSpPr/>
          <p:nvPr/>
        </p:nvSpPr>
        <p:spPr>
          <a:xfrm>
            <a:off x="6249075" y="2488748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I: 11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FA57B778-FE83-108B-0ACE-A5BD4D1381E2}"/>
              </a:ext>
            </a:extLst>
          </p:cNvPr>
          <p:cNvSpPr/>
          <p:nvPr/>
        </p:nvSpPr>
        <p:spPr>
          <a:xfrm>
            <a:off x="6249075" y="3784828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G: 8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155D3698-F64C-126C-A54A-1A358C76D688}"/>
              </a:ext>
            </a:extLst>
          </p:cNvPr>
          <p:cNvSpPr/>
          <p:nvPr/>
        </p:nvSpPr>
        <p:spPr>
          <a:xfrm>
            <a:off x="6249075" y="3136786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H: 10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FE7E5246-6378-AAC3-4F67-D52CBC2B0D24}"/>
              </a:ext>
            </a:extLst>
          </p:cNvPr>
          <p:cNvSpPr/>
          <p:nvPr/>
        </p:nvSpPr>
        <p:spPr>
          <a:xfrm>
            <a:off x="6247272" y="4427756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J: 3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8A187BF8-F3DC-F45C-0FAE-56A06DF3E74D}"/>
              </a:ext>
            </a:extLst>
          </p:cNvPr>
          <p:cNvSpPr/>
          <p:nvPr/>
        </p:nvSpPr>
        <p:spPr>
          <a:xfrm>
            <a:off x="7306513" y="3784824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K: 1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EA5178C4-21FD-72BB-625B-B428077759F1}"/>
              </a:ext>
            </a:extLst>
          </p:cNvPr>
          <p:cNvSpPr/>
          <p:nvPr/>
        </p:nvSpPr>
        <p:spPr>
          <a:xfrm>
            <a:off x="7306513" y="4427756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L: 5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BAB7B904-5887-C4EF-89C7-F93DCFB75F83}"/>
              </a:ext>
            </a:extLst>
          </p:cNvPr>
          <p:cNvSpPr/>
          <p:nvPr/>
        </p:nvSpPr>
        <p:spPr>
          <a:xfrm>
            <a:off x="8322378" y="3784824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M: 12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7F987E73-D635-B5EE-714F-0968495B1719}"/>
              </a:ext>
            </a:extLst>
          </p:cNvPr>
          <p:cNvCxnSpPr>
            <a:cxnSpLocks/>
            <a:stCxn id="129" idx="2"/>
            <a:endCxn id="120" idx="7"/>
          </p:cNvCxnSpPr>
          <p:nvPr/>
        </p:nvCxnSpPr>
        <p:spPr>
          <a:xfrm flipH="1">
            <a:off x="4919711" y="2661434"/>
            <a:ext cx="1329364" cy="52593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8235133-0FB5-762D-BA50-C8541D078AEE}"/>
              </a:ext>
            </a:extLst>
          </p:cNvPr>
          <p:cNvCxnSpPr>
            <a:cxnSpLocks/>
            <a:stCxn id="131" idx="2"/>
            <a:endCxn id="120" idx="6"/>
          </p:cNvCxnSpPr>
          <p:nvPr/>
        </p:nvCxnSpPr>
        <p:spPr>
          <a:xfrm flipH="1">
            <a:off x="4998569" y="3309472"/>
            <a:ext cx="1250506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BE299E85-DD23-662B-3F6F-2C03754B7595}"/>
              </a:ext>
            </a:extLst>
          </p:cNvPr>
          <p:cNvCxnSpPr>
            <a:cxnSpLocks/>
            <a:stCxn id="130" idx="2"/>
            <a:endCxn id="119" idx="6"/>
          </p:cNvCxnSpPr>
          <p:nvPr/>
        </p:nvCxnSpPr>
        <p:spPr>
          <a:xfrm flipH="1" flipV="1">
            <a:off x="5507345" y="3957510"/>
            <a:ext cx="741730" cy="4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A9F9C802-908D-007A-B4EB-3C577991B8E5}"/>
              </a:ext>
            </a:extLst>
          </p:cNvPr>
          <p:cNvCxnSpPr>
            <a:cxnSpLocks/>
            <a:stCxn id="119" idx="6"/>
            <a:endCxn id="134" idx="1"/>
          </p:cNvCxnSpPr>
          <p:nvPr/>
        </p:nvCxnSpPr>
        <p:spPr>
          <a:xfrm>
            <a:off x="5507345" y="3957510"/>
            <a:ext cx="1878026" cy="52082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CDC9A515-FDA0-54D1-26EB-6A4AAD8E3760}"/>
              </a:ext>
            </a:extLst>
          </p:cNvPr>
          <p:cNvCxnSpPr>
            <a:cxnSpLocks/>
            <a:stCxn id="132" idx="2"/>
            <a:endCxn id="121" idx="6"/>
          </p:cNvCxnSpPr>
          <p:nvPr/>
        </p:nvCxnSpPr>
        <p:spPr>
          <a:xfrm flipH="1">
            <a:off x="4998569" y="4600442"/>
            <a:ext cx="1248703" cy="300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0556B0C5-7C1F-B120-878F-5E65631C16ED}"/>
              </a:ext>
            </a:extLst>
          </p:cNvPr>
          <p:cNvCxnSpPr>
            <a:cxnSpLocks/>
            <a:stCxn id="129" idx="4"/>
            <a:endCxn id="131" idx="0"/>
          </p:cNvCxnSpPr>
          <p:nvPr/>
        </p:nvCxnSpPr>
        <p:spPr>
          <a:xfrm>
            <a:off x="6518314" y="2834118"/>
            <a:ext cx="0" cy="302668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972DCB0D-B3A9-C5CD-E40D-C659C3318FD7}"/>
              </a:ext>
            </a:extLst>
          </p:cNvPr>
          <p:cNvCxnSpPr>
            <a:cxnSpLocks/>
            <a:stCxn id="131" idx="4"/>
            <a:endCxn id="130" idx="0"/>
          </p:cNvCxnSpPr>
          <p:nvPr/>
        </p:nvCxnSpPr>
        <p:spPr>
          <a:xfrm>
            <a:off x="6518314" y="3482157"/>
            <a:ext cx="0" cy="30267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13AAAE01-2E48-4311-FF5B-7026FEBBF4D9}"/>
              </a:ext>
            </a:extLst>
          </p:cNvPr>
          <p:cNvCxnSpPr>
            <a:cxnSpLocks/>
            <a:stCxn id="134" idx="2"/>
            <a:endCxn id="132" idx="6"/>
          </p:cNvCxnSpPr>
          <p:nvPr/>
        </p:nvCxnSpPr>
        <p:spPr>
          <a:xfrm flipH="1">
            <a:off x="6785751" y="4600442"/>
            <a:ext cx="520761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5ABDA37F-8F31-E497-8DB2-28C43F8103AA}"/>
              </a:ext>
            </a:extLst>
          </p:cNvPr>
          <p:cNvCxnSpPr>
            <a:cxnSpLocks/>
            <a:stCxn id="134" idx="1"/>
            <a:endCxn id="130" idx="5"/>
          </p:cNvCxnSpPr>
          <p:nvPr/>
        </p:nvCxnSpPr>
        <p:spPr>
          <a:xfrm flipH="1" flipV="1">
            <a:off x="6708695" y="4079621"/>
            <a:ext cx="676676" cy="398714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E3825AB1-F48E-584E-4183-312994D7FA72}"/>
              </a:ext>
            </a:extLst>
          </p:cNvPr>
          <p:cNvCxnSpPr>
            <a:cxnSpLocks/>
            <a:stCxn id="133" idx="2"/>
            <a:endCxn id="130" idx="6"/>
          </p:cNvCxnSpPr>
          <p:nvPr/>
        </p:nvCxnSpPr>
        <p:spPr>
          <a:xfrm flipH="1">
            <a:off x="6787554" y="3957510"/>
            <a:ext cx="518959" cy="4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DE52D7D4-A712-650F-17F7-22E336E1BC23}"/>
              </a:ext>
            </a:extLst>
          </p:cNvPr>
          <p:cNvCxnSpPr>
            <a:cxnSpLocks/>
            <a:stCxn id="135" idx="2"/>
            <a:endCxn id="133" idx="6"/>
          </p:cNvCxnSpPr>
          <p:nvPr/>
        </p:nvCxnSpPr>
        <p:spPr>
          <a:xfrm flipH="1">
            <a:off x="7844992" y="3957510"/>
            <a:ext cx="477386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0E8E8558-3AA5-7024-323C-DFD1539388F3}"/>
              </a:ext>
            </a:extLst>
          </p:cNvPr>
          <p:cNvCxnSpPr>
            <a:cxnSpLocks/>
            <a:stCxn id="133" idx="4"/>
            <a:endCxn id="134" idx="0"/>
          </p:cNvCxnSpPr>
          <p:nvPr/>
        </p:nvCxnSpPr>
        <p:spPr>
          <a:xfrm>
            <a:off x="7575752" y="4130195"/>
            <a:ext cx="0" cy="297562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4AAF6115-C222-08C7-14A9-C1F522DBDB13}"/>
              </a:ext>
            </a:extLst>
          </p:cNvPr>
          <p:cNvCxnSpPr>
            <a:cxnSpLocks/>
            <a:stCxn id="135" idx="3"/>
            <a:endCxn id="134" idx="7"/>
          </p:cNvCxnSpPr>
          <p:nvPr/>
        </p:nvCxnSpPr>
        <p:spPr>
          <a:xfrm flipH="1">
            <a:off x="7766133" y="4079617"/>
            <a:ext cx="635103" cy="398718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3D8E6908-B2DF-5372-BE10-E5964E7E180F}"/>
              </a:ext>
            </a:extLst>
          </p:cNvPr>
          <p:cNvCxnSpPr>
            <a:cxnSpLocks/>
            <a:stCxn id="135" idx="0"/>
            <a:endCxn id="129" idx="6"/>
          </p:cNvCxnSpPr>
          <p:nvPr/>
        </p:nvCxnSpPr>
        <p:spPr>
          <a:xfrm flipH="1" flipV="1">
            <a:off x="6787554" y="2661434"/>
            <a:ext cx="1804064" cy="112339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F84E7708-E429-D5BF-C2D6-61C7CE394F4A}"/>
              </a:ext>
            </a:extLst>
          </p:cNvPr>
          <p:cNvCxnSpPr>
            <a:cxnSpLocks/>
          </p:cNvCxnSpPr>
          <p:nvPr/>
        </p:nvCxnSpPr>
        <p:spPr>
          <a:xfrm flipV="1">
            <a:off x="5874925" y="2329164"/>
            <a:ext cx="0" cy="3032108"/>
          </a:xfrm>
          <a:prstGeom prst="line">
            <a:avLst/>
          </a:prstGeom>
          <a:noFill/>
          <a:ln w="19050" cap="flat" cmpd="sng" algn="ctr">
            <a:solidFill>
              <a:srgbClr val="0070C0"/>
            </a:solidFill>
            <a:prstDash val="dash"/>
            <a:miter lim="800000"/>
          </a:ln>
          <a:effectLst/>
        </p:spPr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1CB5CE33-F9BF-CDDF-78F9-0A167EE3FCBF}"/>
              </a:ext>
            </a:extLst>
          </p:cNvPr>
          <p:cNvSpPr txBox="1"/>
          <p:nvPr/>
        </p:nvSpPr>
        <p:spPr>
          <a:xfrm>
            <a:off x="4108786" y="5089696"/>
            <a:ext cx="1684288" cy="1960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>
                <a:solidFill>
                  <a:prstClr val="black"/>
                </a:solidFill>
                <a:latin typeface="Aptos" panose="020B0004020202020204" pitchFamily="34" charset="0"/>
              </a:rPr>
              <a:t>Nodes owned by GPU#0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3930655-1904-9BBB-C3C4-7F242EEE4B76}"/>
              </a:ext>
            </a:extLst>
          </p:cNvPr>
          <p:cNvSpPr txBox="1"/>
          <p:nvPr/>
        </p:nvSpPr>
        <p:spPr>
          <a:xfrm>
            <a:off x="6293768" y="5088412"/>
            <a:ext cx="1684288" cy="1960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>
                <a:solidFill>
                  <a:prstClr val="black"/>
                </a:solidFill>
                <a:latin typeface="Aptos" panose="020B0004020202020204" pitchFamily="34" charset="0"/>
              </a:rPr>
              <a:t>Nodes owned by GPU#1</a:t>
            </a: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00F98672-383A-3171-54CB-D68BE2DD7274}"/>
              </a:ext>
            </a:extLst>
          </p:cNvPr>
          <p:cNvSpPr/>
          <p:nvPr/>
        </p:nvSpPr>
        <p:spPr bwMode="auto">
          <a:xfrm>
            <a:off x="4405355" y="4373734"/>
            <a:ext cx="647950" cy="510004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9713EC66-0C13-13C9-64B7-13388A144EF2}"/>
              </a:ext>
            </a:extLst>
          </p:cNvPr>
          <p:cNvSpPr/>
          <p:nvPr/>
        </p:nvSpPr>
        <p:spPr bwMode="auto">
          <a:xfrm>
            <a:off x="3903303" y="3707918"/>
            <a:ext cx="647950" cy="510004"/>
          </a:xfrm>
          <a:prstGeom prst="ellipse">
            <a:avLst/>
          </a:prstGeom>
          <a:noFill/>
          <a:ln w="25400" cap="flat" cmpd="sng" algn="ctr">
            <a:solidFill>
              <a:srgbClr val="374E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41C94C84-F7CA-1E5C-874F-634B525D60E2}"/>
              </a:ext>
            </a:extLst>
          </p:cNvPr>
          <p:cNvSpPr/>
          <p:nvPr/>
        </p:nvSpPr>
        <p:spPr bwMode="auto">
          <a:xfrm>
            <a:off x="4913889" y="3725696"/>
            <a:ext cx="647950" cy="510004"/>
          </a:xfrm>
          <a:prstGeom prst="ellipse">
            <a:avLst/>
          </a:prstGeom>
          <a:noFill/>
          <a:ln w="25400" cap="flat" cmpd="sng" algn="ctr">
            <a:solidFill>
              <a:srgbClr val="374E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33A66B44-C424-5398-361D-7F89DF82FEF6}"/>
              </a:ext>
            </a:extLst>
          </p:cNvPr>
          <p:cNvSpPr txBox="1"/>
          <p:nvPr/>
        </p:nvSpPr>
        <p:spPr>
          <a:xfrm>
            <a:off x="4410351" y="3552106"/>
            <a:ext cx="65114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solidFill>
                  <a:srgbClr val="371BF0"/>
                </a:solidFill>
              </a:rPr>
              <a:t>Local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E0E5E767-444A-7BE2-F321-1822150587E1}"/>
              </a:ext>
            </a:extLst>
          </p:cNvPr>
          <p:cNvSpPr txBox="1"/>
          <p:nvPr/>
        </p:nvSpPr>
        <p:spPr>
          <a:xfrm>
            <a:off x="6197679" y="4732502"/>
            <a:ext cx="8418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solidFill>
                  <a:srgbClr val="FF0000"/>
                </a:solidFill>
              </a:rPr>
              <a:t>Remote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C7949DB3-5D58-8973-C604-79DEE2EC8AC5}"/>
              </a:ext>
            </a:extLst>
          </p:cNvPr>
          <p:cNvSpPr/>
          <p:nvPr/>
        </p:nvSpPr>
        <p:spPr bwMode="auto">
          <a:xfrm>
            <a:off x="6194339" y="4326816"/>
            <a:ext cx="647950" cy="51000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B2C30-81B3-C810-307B-A03731F8A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20823421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A3FD3-6F9B-3D5D-0815-373AADEE3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1FFFF-53AC-F93D-9D59-806A2EA3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Working of MG-MIS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BDCC6-D03D-F55A-8BA0-0B51DB9EE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7" y="1323975"/>
            <a:ext cx="3791318" cy="4647057"/>
          </a:xfrm>
        </p:spPr>
        <p:txBody>
          <a:bodyPr wrap="square">
            <a:normAutofit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Local computation</a:t>
            </a:r>
          </a:p>
          <a:p>
            <a:r>
              <a:rPr lang="en-US" dirty="0">
                <a:solidFill>
                  <a:srgbClr val="FF0000"/>
                </a:solidFill>
              </a:rPr>
              <a:t>Exclude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remote</a:t>
            </a:r>
            <a:r>
              <a:rPr lang="en-US" dirty="0"/>
              <a:t> neighbors of vertices included in MIS</a:t>
            </a:r>
          </a:p>
          <a:p>
            <a:r>
              <a:rPr lang="en-US" dirty="0"/>
              <a:t>Query the status of higher-priority remote neighbors</a:t>
            </a:r>
          </a:p>
          <a:p>
            <a:pPr lvl="1"/>
            <a:r>
              <a:rPr lang="en-US" dirty="0"/>
              <a:t>Queries and responses packed into </a:t>
            </a:r>
            <a:r>
              <a:rPr lang="en-US" dirty="0">
                <a:solidFill>
                  <a:srgbClr val="FF0000"/>
                </a:solidFill>
              </a:rPr>
              <a:t>buffers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F7068-D63C-3A9B-7C88-CE2E340D6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67172-72BD-4DFB-AF2C-DDFDD55EEB33}" type="slidenum">
              <a:rPr lang="en-US" smtClean="0"/>
              <a:t>9</a:t>
            </a:fld>
            <a:endParaRPr lang="en-US" dirty="0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2FFC8A79-14CF-12CC-8897-DC1B33C2C96B}"/>
              </a:ext>
            </a:extLst>
          </p:cNvPr>
          <p:cNvSpPr/>
          <p:nvPr/>
        </p:nvSpPr>
        <p:spPr>
          <a:xfrm>
            <a:off x="4077286" y="2488749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A: 13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86A00EF4-354A-0F9B-5F11-ED33200099C6}"/>
              </a:ext>
            </a:extLst>
          </p:cNvPr>
          <p:cNvSpPr/>
          <p:nvPr/>
        </p:nvSpPr>
        <p:spPr>
          <a:xfrm>
            <a:off x="5090169" y="2488749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B: 2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FA0F3806-3FCF-33AE-4AD0-5B26218A7098}"/>
              </a:ext>
            </a:extLst>
          </p:cNvPr>
          <p:cNvSpPr/>
          <p:nvPr/>
        </p:nvSpPr>
        <p:spPr>
          <a:xfrm>
            <a:off x="4077286" y="3784825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C: 4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965A6095-DD23-4B47-EBEC-BA8F4792027D}"/>
              </a:ext>
            </a:extLst>
          </p:cNvPr>
          <p:cNvSpPr/>
          <p:nvPr/>
        </p:nvSpPr>
        <p:spPr>
          <a:xfrm>
            <a:off x="5090169" y="3784824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D: 7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C8C36AC4-696F-A8D7-7DFC-4A5ECA96283D}"/>
              </a:ext>
            </a:extLst>
          </p:cNvPr>
          <p:cNvSpPr/>
          <p:nvPr/>
        </p:nvSpPr>
        <p:spPr>
          <a:xfrm>
            <a:off x="4581393" y="3136786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E: 9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3C78FD54-10BA-512D-A909-AB703C50589E}"/>
              </a:ext>
            </a:extLst>
          </p:cNvPr>
          <p:cNvSpPr/>
          <p:nvPr/>
        </p:nvSpPr>
        <p:spPr>
          <a:xfrm>
            <a:off x="4581393" y="4430762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F: 6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30768A15-0053-3604-EB97-15E55E325795}"/>
              </a:ext>
            </a:extLst>
          </p:cNvPr>
          <p:cNvCxnSpPr>
            <a:stCxn id="116" idx="6"/>
            <a:endCxn id="117" idx="2"/>
          </p:cNvCxnSpPr>
          <p:nvPr/>
        </p:nvCxnSpPr>
        <p:spPr>
          <a:xfrm>
            <a:off x="4615765" y="2661434"/>
            <a:ext cx="474404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DC8AC1C-3E44-4A63-9C6C-B86D5101A58B}"/>
              </a:ext>
            </a:extLst>
          </p:cNvPr>
          <p:cNvCxnSpPr>
            <a:cxnSpLocks/>
            <a:stCxn id="116" idx="4"/>
            <a:endCxn id="118" idx="0"/>
          </p:cNvCxnSpPr>
          <p:nvPr/>
        </p:nvCxnSpPr>
        <p:spPr>
          <a:xfrm>
            <a:off x="4346526" y="2834119"/>
            <a:ext cx="0" cy="950706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B4E7FDE1-1012-E82B-3447-66F3DA566147}"/>
              </a:ext>
            </a:extLst>
          </p:cNvPr>
          <p:cNvCxnSpPr>
            <a:cxnSpLocks/>
            <a:stCxn id="118" idx="6"/>
            <a:endCxn id="119" idx="2"/>
          </p:cNvCxnSpPr>
          <p:nvPr/>
        </p:nvCxnSpPr>
        <p:spPr>
          <a:xfrm flipV="1">
            <a:off x="4615765" y="3957510"/>
            <a:ext cx="474404" cy="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9F1105D2-27A0-0541-CD48-62DC3505D006}"/>
              </a:ext>
            </a:extLst>
          </p:cNvPr>
          <p:cNvCxnSpPr>
            <a:cxnSpLocks/>
            <a:stCxn id="118" idx="4"/>
            <a:endCxn id="121" idx="1"/>
          </p:cNvCxnSpPr>
          <p:nvPr/>
        </p:nvCxnSpPr>
        <p:spPr>
          <a:xfrm>
            <a:off x="4346526" y="4130195"/>
            <a:ext cx="313726" cy="351144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7BCFA160-A2EB-098E-C290-FAA56E17B66B}"/>
              </a:ext>
            </a:extLst>
          </p:cNvPr>
          <p:cNvCxnSpPr>
            <a:cxnSpLocks/>
            <a:stCxn id="119" idx="4"/>
            <a:endCxn id="121" idx="7"/>
          </p:cNvCxnSpPr>
          <p:nvPr/>
        </p:nvCxnSpPr>
        <p:spPr>
          <a:xfrm flipH="1">
            <a:off x="5041014" y="4130195"/>
            <a:ext cx="318395" cy="35114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9F0F5C75-DD4F-EFB9-A518-BAA99777E9DC}"/>
              </a:ext>
            </a:extLst>
          </p:cNvPr>
          <p:cNvCxnSpPr>
            <a:cxnSpLocks/>
            <a:stCxn id="120" idx="3"/>
            <a:endCxn id="118" idx="0"/>
          </p:cNvCxnSpPr>
          <p:nvPr/>
        </p:nvCxnSpPr>
        <p:spPr>
          <a:xfrm flipH="1">
            <a:off x="4346526" y="3431579"/>
            <a:ext cx="313726" cy="353246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AB575180-B0B1-3489-964F-3BC1AC566316}"/>
              </a:ext>
            </a:extLst>
          </p:cNvPr>
          <p:cNvCxnSpPr>
            <a:cxnSpLocks/>
            <a:stCxn id="120" idx="5"/>
            <a:endCxn id="119" idx="0"/>
          </p:cNvCxnSpPr>
          <p:nvPr/>
        </p:nvCxnSpPr>
        <p:spPr>
          <a:xfrm>
            <a:off x="5041014" y="3431579"/>
            <a:ext cx="318395" cy="35324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29" name="Oval 128">
            <a:extLst>
              <a:ext uri="{FF2B5EF4-FFF2-40B4-BE49-F238E27FC236}">
                <a16:creationId xmlns:a16="http://schemas.microsoft.com/office/drawing/2014/main" id="{04DFB4A9-1E59-545D-AD39-52C62E43B204}"/>
              </a:ext>
            </a:extLst>
          </p:cNvPr>
          <p:cNvSpPr/>
          <p:nvPr/>
        </p:nvSpPr>
        <p:spPr>
          <a:xfrm>
            <a:off x="6370378" y="2488748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I: 11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F3E6E110-1E77-3723-E01B-57CC19BD7CF8}"/>
              </a:ext>
            </a:extLst>
          </p:cNvPr>
          <p:cNvSpPr/>
          <p:nvPr/>
        </p:nvSpPr>
        <p:spPr>
          <a:xfrm>
            <a:off x="6370378" y="3784828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G: 8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5C1918E5-5C9E-784A-704F-BB623269EDBE}"/>
              </a:ext>
            </a:extLst>
          </p:cNvPr>
          <p:cNvSpPr/>
          <p:nvPr/>
        </p:nvSpPr>
        <p:spPr>
          <a:xfrm>
            <a:off x="6370378" y="3136786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H: 10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3228D444-A587-DC6D-CAE1-73578C41FB25}"/>
              </a:ext>
            </a:extLst>
          </p:cNvPr>
          <p:cNvSpPr/>
          <p:nvPr/>
        </p:nvSpPr>
        <p:spPr>
          <a:xfrm>
            <a:off x="6368575" y="4427756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J: 3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FDB56531-DE84-1036-9CF0-612C3C9AE5BB}"/>
              </a:ext>
            </a:extLst>
          </p:cNvPr>
          <p:cNvSpPr/>
          <p:nvPr/>
        </p:nvSpPr>
        <p:spPr>
          <a:xfrm>
            <a:off x="7427816" y="3784824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K: 1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392370B5-584B-C54F-2BC0-F4B7D2CAD1FA}"/>
              </a:ext>
            </a:extLst>
          </p:cNvPr>
          <p:cNvSpPr/>
          <p:nvPr/>
        </p:nvSpPr>
        <p:spPr>
          <a:xfrm>
            <a:off x="7427816" y="4427756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L: 5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C4FAA936-9E5A-E254-C816-76F066A458A3}"/>
              </a:ext>
            </a:extLst>
          </p:cNvPr>
          <p:cNvSpPr/>
          <p:nvPr/>
        </p:nvSpPr>
        <p:spPr>
          <a:xfrm>
            <a:off x="8443681" y="3784824"/>
            <a:ext cx="538479" cy="345371"/>
          </a:xfrm>
          <a:prstGeom prst="ellipse">
            <a:avLst/>
          </a:prstGeom>
          <a:noFill/>
          <a:ln w="12700" cap="flat" cmpd="sng" algn="ctr">
            <a:solidFill>
              <a:srgbClr val="156082">
                <a:shade val="1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</a:rPr>
              <a:t>M: 12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3963D6F0-313C-8517-5563-4CDD8504B848}"/>
              </a:ext>
            </a:extLst>
          </p:cNvPr>
          <p:cNvCxnSpPr>
            <a:cxnSpLocks/>
            <a:stCxn id="129" idx="2"/>
            <a:endCxn id="120" idx="7"/>
          </p:cNvCxnSpPr>
          <p:nvPr/>
        </p:nvCxnSpPr>
        <p:spPr>
          <a:xfrm flipH="1">
            <a:off x="5041014" y="2661434"/>
            <a:ext cx="1329364" cy="52593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C99B05B9-5127-4D60-05C5-EAB40982C1D9}"/>
              </a:ext>
            </a:extLst>
          </p:cNvPr>
          <p:cNvCxnSpPr>
            <a:cxnSpLocks/>
            <a:stCxn id="131" idx="2"/>
            <a:endCxn id="120" idx="6"/>
          </p:cNvCxnSpPr>
          <p:nvPr/>
        </p:nvCxnSpPr>
        <p:spPr>
          <a:xfrm flipH="1">
            <a:off x="5119872" y="3309472"/>
            <a:ext cx="1250506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E0605DF4-90DA-73B5-A3E4-4296305D8BDA}"/>
              </a:ext>
            </a:extLst>
          </p:cNvPr>
          <p:cNvCxnSpPr>
            <a:cxnSpLocks/>
            <a:stCxn id="130" idx="2"/>
            <a:endCxn id="119" idx="6"/>
          </p:cNvCxnSpPr>
          <p:nvPr/>
        </p:nvCxnSpPr>
        <p:spPr>
          <a:xfrm flipH="1" flipV="1">
            <a:off x="5628648" y="3957510"/>
            <a:ext cx="741730" cy="4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76C18FA3-E7BF-B28C-3118-00FFF4C3E79C}"/>
              </a:ext>
            </a:extLst>
          </p:cNvPr>
          <p:cNvCxnSpPr>
            <a:cxnSpLocks/>
            <a:stCxn id="119" idx="6"/>
            <a:endCxn id="134" idx="1"/>
          </p:cNvCxnSpPr>
          <p:nvPr/>
        </p:nvCxnSpPr>
        <p:spPr>
          <a:xfrm>
            <a:off x="5628648" y="3957510"/>
            <a:ext cx="1878026" cy="52082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FEE5A08F-CD66-1A1F-987C-F0689CACFA9E}"/>
              </a:ext>
            </a:extLst>
          </p:cNvPr>
          <p:cNvCxnSpPr>
            <a:cxnSpLocks/>
            <a:stCxn id="132" idx="2"/>
            <a:endCxn id="121" idx="6"/>
          </p:cNvCxnSpPr>
          <p:nvPr/>
        </p:nvCxnSpPr>
        <p:spPr>
          <a:xfrm flipH="1">
            <a:off x="5119872" y="4600442"/>
            <a:ext cx="1248703" cy="3005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8F2B2BAA-D8AE-1123-5E79-1F127613BEFA}"/>
              </a:ext>
            </a:extLst>
          </p:cNvPr>
          <p:cNvCxnSpPr>
            <a:cxnSpLocks/>
            <a:stCxn id="129" idx="4"/>
            <a:endCxn id="131" idx="0"/>
          </p:cNvCxnSpPr>
          <p:nvPr/>
        </p:nvCxnSpPr>
        <p:spPr>
          <a:xfrm>
            <a:off x="6639617" y="2834118"/>
            <a:ext cx="0" cy="302668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9ECBE212-E516-08E1-5D8C-932B06C27BEB}"/>
              </a:ext>
            </a:extLst>
          </p:cNvPr>
          <p:cNvCxnSpPr>
            <a:cxnSpLocks/>
            <a:stCxn id="131" idx="4"/>
            <a:endCxn id="130" idx="0"/>
          </p:cNvCxnSpPr>
          <p:nvPr/>
        </p:nvCxnSpPr>
        <p:spPr>
          <a:xfrm>
            <a:off x="6639617" y="3482157"/>
            <a:ext cx="0" cy="30267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688D1337-4EF3-D307-DB09-E14A5F4ADB64}"/>
              </a:ext>
            </a:extLst>
          </p:cNvPr>
          <p:cNvCxnSpPr>
            <a:cxnSpLocks/>
            <a:stCxn id="134" idx="2"/>
            <a:endCxn id="132" idx="6"/>
          </p:cNvCxnSpPr>
          <p:nvPr/>
        </p:nvCxnSpPr>
        <p:spPr>
          <a:xfrm flipH="1">
            <a:off x="6907054" y="4600442"/>
            <a:ext cx="520761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DDE20583-7DE0-325F-47CF-945103C9A50B}"/>
              </a:ext>
            </a:extLst>
          </p:cNvPr>
          <p:cNvCxnSpPr>
            <a:cxnSpLocks/>
            <a:stCxn id="134" idx="1"/>
            <a:endCxn id="130" idx="5"/>
          </p:cNvCxnSpPr>
          <p:nvPr/>
        </p:nvCxnSpPr>
        <p:spPr>
          <a:xfrm flipH="1" flipV="1">
            <a:off x="6829998" y="4079621"/>
            <a:ext cx="676676" cy="398714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8621EEB-A1CD-6522-E99C-37CB279001C8}"/>
              </a:ext>
            </a:extLst>
          </p:cNvPr>
          <p:cNvCxnSpPr>
            <a:cxnSpLocks/>
            <a:stCxn id="133" idx="2"/>
            <a:endCxn id="130" idx="6"/>
          </p:cNvCxnSpPr>
          <p:nvPr/>
        </p:nvCxnSpPr>
        <p:spPr>
          <a:xfrm flipH="1">
            <a:off x="6908857" y="3957510"/>
            <a:ext cx="518959" cy="4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68796DA8-261F-C7BB-4596-CC5E108D8513}"/>
              </a:ext>
            </a:extLst>
          </p:cNvPr>
          <p:cNvCxnSpPr>
            <a:cxnSpLocks/>
            <a:stCxn id="135" idx="2"/>
            <a:endCxn id="133" idx="6"/>
          </p:cNvCxnSpPr>
          <p:nvPr/>
        </p:nvCxnSpPr>
        <p:spPr>
          <a:xfrm flipH="1">
            <a:off x="7966295" y="3957510"/>
            <a:ext cx="477386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CD911FD-6A60-5FAD-197B-9F49733E393A}"/>
              </a:ext>
            </a:extLst>
          </p:cNvPr>
          <p:cNvCxnSpPr>
            <a:cxnSpLocks/>
            <a:stCxn id="133" idx="4"/>
            <a:endCxn id="134" idx="0"/>
          </p:cNvCxnSpPr>
          <p:nvPr/>
        </p:nvCxnSpPr>
        <p:spPr>
          <a:xfrm>
            <a:off x="7697055" y="4130195"/>
            <a:ext cx="0" cy="297562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CF154D84-E15E-1025-7BA5-E552023709F8}"/>
              </a:ext>
            </a:extLst>
          </p:cNvPr>
          <p:cNvCxnSpPr>
            <a:cxnSpLocks/>
            <a:stCxn id="135" idx="3"/>
            <a:endCxn id="134" idx="7"/>
          </p:cNvCxnSpPr>
          <p:nvPr/>
        </p:nvCxnSpPr>
        <p:spPr>
          <a:xfrm flipH="1">
            <a:off x="7887436" y="4079617"/>
            <a:ext cx="635103" cy="398718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3CB0CDB9-76CD-78F5-2B2C-676ED63ABE8B}"/>
              </a:ext>
            </a:extLst>
          </p:cNvPr>
          <p:cNvCxnSpPr>
            <a:cxnSpLocks/>
            <a:stCxn id="135" idx="0"/>
            <a:endCxn id="129" idx="6"/>
          </p:cNvCxnSpPr>
          <p:nvPr/>
        </p:nvCxnSpPr>
        <p:spPr>
          <a:xfrm flipH="1" flipV="1">
            <a:off x="6908857" y="2661434"/>
            <a:ext cx="1804064" cy="112339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56A5CC57-9509-3C6C-4654-5A543C94CDBD}"/>
              </a:ext>
            </a:extLst>
          </p:cNvPr>
          <p:cNvCxnSpPr>
            <a:cxnSpLocks/>
          </p:cNvCxnSpPr>
          <p:nvPr/>
        </p:nvCxnSpPr>
        <p:spPr>
          <a:xfrm flipV="1">
            <a:off x="5996228" y="2329164"/>
            <a:ext cx="0" cy="3032108"/>
          </a:xfrm>
          <a:prstGeom prst="line">
            <a:avLst/>
          </a:prstGeom>
          <a:noFill/>
          <a:ln w="19050" cap="flat" cmpd="sng" algn="ctr">
            <a:solidFill>
              <a:srgbClr val="0070C0"/>
            </a:solidFill>
            <a:prstDash val="dash"/>
            <a:miter lim="800000"/>
          </a:ln>
          <a:effectLst/>
        </p:spPr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21C7572B-A5EC-CF19-202A-79E4D06C954B}"/>
              </a:ext>
            </a:extLst>
          </p:cNvPr>
          <p:cNvSpPr txBox="1"/>
          <p:nvPr/>
        </p:nvSpPr>
        <p:spPr>
          <a:xfrm>
            <a:off x="4054633" y="5089696"/>
            <a:ext cx="18672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Aptos" panose="020B0004020202020204" pitchFamily="34" charset="0"/>
              </a:rPr>
              <a:t>Nodes owned by GPU#0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EBEE6EB-2059-CBAE-1829-9A7C3A179B07}"/>
              </a:ext>
            </a:extLst>
          </p:cNvPr>
          <p:cNvSpPr txBox="1"/>
          <p:nvPr/>
        </p:nvSpPr>
        <p:spPr>
          <a:xfrm>
            <a:off x="6323594" y="5088412"/>
            <a:ext cx="18672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Aptos" panose="020B0004020202020204" pitchFamily="34" charset="0"/>
              </a:rPr>
              <a:t>Nodes owned by GPU#1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BD89F6-F763-EC57-E493-0CF8F7EEB8F6}"/>
              </a:ext>
            </a:extLst>
          </p:cNvPr>
          <p:cNvSpPr txBox="1"/>
          <p:nvPr/>
        </p:nvSpPr>
        <p:spPr>
          <a:xfrm>
            <a:off x="5473127" y="548037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/>
              <a:t>Iteration 1</a:t>
            </a:r>
          </a:p>
        </p:txBody>
      </p:sp>
      <p:pic>
        <p:nvPicPr>
          <p:cNvPr id="8" name="Graphic 7" descr="Question Mark with solid fill">
            <a:extLst>
              <a:ext uri="{FF2B5EF4-FFF2-40B4-BE49-F238E27FC236}">
                <a16:creationId xmlns:a16="http://schemas.microsoft.com/office/drawing/2014/main" id="{30E6B762-097E-F9BC-886F-571616FAB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28293" y="2834117"/>
            <a:ext cx="268332" cy="268332"/>
          </a:xfrm>
          <a:prstGeom prst="rect">
            <a:avLst/>
          </a:prstGeom>
        </p:spPr>
      </p:pic>
      <p:pic>
        <p:nvPicPr>
          <p:cNvPr id="9" name="Graphic 8" descr="Question Mark with solid fill">
            <a:extLst>
              <a:ext uri="{FF2B5EF4-FFF2-40B4-BE49-F238E27FC236}">
                <a16:creationId xmlns:a16="http://schemas.microsoft.com/office/drawing/2014/main" id="{D72006E9-15F5-357C-E6B8-DAAEF9E6D5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55160" y="3657612"/>
            <a:ext cx="268332" cy="268332"/>
          </a:xfrm>
          <a:prstGeom prst="rect">
            <a:avLst/>
          </a:prstGeom>
        </p:spPr>
      </p:pic>
      <p:pic>
        <p:nvPicPr>
          <p:cNvPr id="10" name="Graphic 9" descr="Question Mark with solid fill">
            <a:extLst>
              <a:ext uri="{FF2B5EF4-FFF2-40B4-BE49-F238E27FC236}">
                <a16:creationId xmlns:a16="http://schemas.microsoft.com/office/drawing/2014/main" id="{9FBD01D3-8924-19CE-71F8-A9B6826F1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1873" y="4285789"/>
            <a:ext cx="268332" cy="2683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2A6BFAC-B0C3-C9D0-053D-790C5218C28E}"/>
              </a:ext>
            </a:extLst>
          </p:cNvPr>
          <p:cNvSpPr txBox="1"/>
          <p:nvPr/>
        </p:nvSpPr>
        <p:spPr>
          <a:xfrm>
            <a:off x="5473127" y="5479090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/>
              <a:t>Iteration 2</a:t>
            </a:r>
          </a:p>
        </p:txBody>
      </p:sp>
      <p:pic>
        <p:nvPicPr>
          <p:cNvPr id="14" name="Graphic 13" descr="Question Mark with solid fill">
            <a:extLst>
              <a:ext uri="{FF2B5EF4-FFF2-40B4-BE49-F238E27FC236}">
                <a16:creationId xmlns:a16="http://schemas.microsoft.com/office/drawing/2014/main" id="{1FE0F5FC-9F00-7DCE-6969-33DA536E5F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55160" y="3666074"/>
            <a:ext cx="268332" cy="268332"/>
          </a:xfrm>
          <a:prstGeom prst="rect">
            <a:avLst/>
          </a:prstGeom>
        </p:spPr>
      </p:pic>
      <p:pic>
        <p:nvPicPr>
          <p:cNvPr id="15" name="Graphic 14" descr="Question Mark with solid fill">
            <a:extLst>
              <a:ext uri="{FF2B5EF4-FFF2-40B4-BE49-F238E27FC236}">
                <a16:creationId xmlns:a16="http://schemas.microsoft.com/office/drawing/2014/main" id="{B0A1B81A-5C59-E477-651C-0A04AF8068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9790" y="4292306"/>
            <a:ext cx="268332" cy="2683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E305379-57A5-6D53-3F5E-B45601516EE8}"/>
              </a:ext>
            </a:extLst>
          </p:cNvPr>
          <p:cNvSpPr txBox="1"/>
          <p:nvPr/>
        </p:nvSpPr>
        <p:spPr>
          <a:xfrm>
            <a:off x="5473127" y="5475880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/>
              <a:t>Iteration 3</a:t>
            </a:r>
          </a:p>
        </p:txBody>
      </p:sp>
      <p:pic>
        <p:nvPicPr>
          <p:cNvPr id="17" name="Graphic 16" descr="Question Mark with solid fill">
            <a:extLst>
              <a:ext uri="{FF2B5EF4-FFF2-40B4-BE49-F238E27FC236}">
                <a16:creationId xmlns:a16="http://schemas.microsoft.com/office/drawing/2014/main" id="{F454D236-3BA6-607E-90F9-BCC6C5E89E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99337" y="4280348"/>
            <a:ext cx="268332" cy="268332"/>
          </a:xfrm>
          <a:prstGeom prst="rect">
            <a:avLst/>
          </a:prstGeom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BFA1319-4022-7F99-76F8-C51B08C91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 Multi-GPU Algorithm for Computing Maximal Independent Sets in Large Graphs</a:t>
            </a:r>
          </a:p>
        </p:txBody>
      </p:sp>
    </p:spTree>
    <p:extLst>
      <p:ext uri="{BB962C8B-B14F-4D97-AF65-F5344CB8AC3E}">
        <p14:creationId xmlns:p14="http://schemas.microsoft.com/office/powerpoint/2010/main" val="9267218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32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32FF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432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432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32FF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432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432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32FF"/>
                                      </p:to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432FF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432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BEBEB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5" grpId="0"/>
      <p:bldP spid="7" grpId="0"/>
      <p:bldP spid="7" grpId="1"/>
      <p:bldP spid="16" grpId="0"/>
    </p:bldLst>
  </p:timing>
</p:sld>
</file>

<file path=ppt/theme/theme1.xml><?xml version="1.0" encoding="utf-8"?>
<a:theme xmlns:a="http://schemas.openxmlformats.org/drawingml/2006/main" name="ECL PPT Theme (unstretched)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L PPT Theme (unstretched)" id="{5D83F191-4623-4526-BFB5-FCCCB2DD7B4C}" vid="{5C8A9589-AB1D-4DAE-A2F1-BEAEEC56C1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 PPT Theme (unstretched)</Template>
  <TotalTime>6718</TotalTime>
  <Words>961</Words>
  <Application>Microsoft Macintosh PowerPoint</Application>
  <PresentationFormat>On-screen Show (4:3)</PresentationFormat>
  <Paragraphs>196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Tahoma</vt:lpstr>
      <vt:lpstr>Wingdings</vt:lpstr>
      <vt:lpstr>ECL PPT Theme (unstretched)</vt:lpstr>
      <vt:lpstr>A Multi-GPU Algorithm for Computing Maximal Independent Sets in Large Graphs </vt:lpstr>
      <vt:lpstr>Maximal Independent Sets</vt:lpstr>
      <vt:lpstr>Maximal Independent Sets</vt:lpstr>
      <vt:lpstr>Luby’s Parallel MIS Algorithm1</vt:lpstr>
      <vt:lpstr>Working of Luby’s Algorithm</vt:lpstr>
      <vt:lpstr>Multi-GPU MIS Computation</vt:lpstr>
      <vt:lpstr>MG-MIS: A Multi-GPU MIS Algorithm</vt:lpstr>
      <vt:lpstr>Avoiding Communication of Priorities</vt:lpstr>
      <vt:lpstr>Working of MG-MIS</vt:lpstr>
      <vt:lpstr>Evaluation Methodology</vt:lpstr>
      <vt:lpstr>Comparison with ECL-MIS-UVM</vt:lpstr>
      <vt:lpstr>Summary of Other Key Results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Avery Vanausdal</dc:creator>
  <cp:lastModifiedBy>Anju M A</cp:lastModifiedBy>
  <cp:revision>403</cp:revision>
  <dcterms:created xsi:type="dcterms:W3CDTF">2024-09-09T20:38:41Z</dcterms:created>
  <dcterms:modified xsi:type="dcterms:W3CDTF">2025-06-12T13:29:44Z</dcterms:modified>
</cp:coreProperties>
</file>