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57" r:id="rId1"/>
  </p:sldMasterIdLst>
  <p:notesMasterIdLst>
    <p:notesMasterId r:id="rId27"/>
  </p:notesMasterIdLst>
  <p:handoutMasterIdLst>
    <p:handoutMasterId r:id="rId28"/>
  </p:handoutMasterIdLst>
  <p:sldIdLst>
    <p:sldId id="580" r:id="rId2"/>
    <p:sldId id="576" r:id="rId3"/>
    <p:sldId id="670" r:id="rId4"/>
    <p:sldId id="694" r:id="rId5"/>
    <p:sldId id="672" r:id="rId6"/>
    <p:sldId id="696" r:id="rId7"/>
    <p:sldId id="695" r:id="rId8"/>
    <p:sldId id="697" r:id="rId9"/>
    <p:sldId id="698" r:id="rId10"/>
    <p:sldId id="905" r:id="rId11"/>
    <p:sldId id="674" r:id="rId12"/>
    <p:sldId id="678" r:id="rId13"/>
    <p:sldId id="679" r:id="rId14"/>
    <p:sldId id="680" r:id="rId15"/>
    <p:sldId id="638" r:id="rId16"/>
    <p:sldId id="877" r:id="rId17"/>
    <p:sldId id="689" r:id="rId18"/>
    <p:sldId id="879" r:id="rId19"/>
    <p:sldId id="880" r:id="rId20"/>
    <p:sldId id="883" r:id="rId21"/>
    <p:sldId id="884" r:id="rId22"/>
    <p:sldId id="881" r:id="rId23"/>
    <p:sldId id="882" r:id="rId24"/>
    <p:sldId id="885" r:id="rId25"/>
    <p:sldId id="887" r:id="rId26"/>
  </p:sldIdLst>
  <p:sldSz cx="9144000" cy="6858000" type="screen4x3"/>
  <p:notesSz cx="6946900" cy="92075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C6D9F1"/>
    <a:srgbClr val="3544A1"/>
    <a:srgbClr val="9E021F"/>
    <a:srgbClr val="C9C5BA"/>
    <a:srgbClr val="FFFFCC"/>
    <a:srgbClr val="FFFFFF"/>
    <a:srgbClr val="969696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5" autoAdjust="0"/>
    <p:restoredTop sz="84345" autoAdjust="0"/>
  </p:normalViewPr>
  <p:slideViewPr>
    <p:cSldViewPr>
      <p:cViewPr varScale="1">
        <p:scale>
          <a:sx n="75" d="100"/>
          <a:sy n="75" d="100"/>
        </p:scale>
        <p:origin x="91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489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DD978F5E-19E5-42A7-A065-E4EA71ECC8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70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3563"/>
            <a:ext cx="5095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63EA9836-303D-4056-B115-97A20F820B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59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64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722F0-863D-030E-8368-15CB4E4DB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919919-118A-6182-EA2A-2B4132B4E3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3C8393-4996-2606-FE6B-4E11075DD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56A1B-E093-67BA-7066-02C07156E3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74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73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31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3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92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98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C315F-3229-2081-6AF7-55C76FE86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5BD39E-B809-6DD6-8917-B539214FC0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D6EF16-D65A-BBF0-91CB-CA19CD89BA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B4EB8-2F71-6B50-A3CB-666D3DCABA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69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56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1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11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0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54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85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31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05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31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25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BC0CA-9786-687A-A5A6-53E6B3E9B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205866-5CE0-A623-2677-BB9E479227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4E0C12-BCAB-B56A-25A6-D7D4376E99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BC46E-D8CB-4071-6378-24978F46B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95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92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F839C-9C4C-D444-0A50-54D78415A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F30B19-44C3-8F1F-9911-4BEB332DB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FCFF33-D5AC-BCC0-652C-5EE74BA20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6FFEE-0D61-84F3-3A5E-304E124A4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91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45F17-3462-139E-9A32-41E7DF6EE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6AA7C5-7DA0-0C30-1D83-520D57333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9162EE-F844-36C4-0156-2654C5BD61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738EA-56C6-5F45-9728-CAC385AA68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80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AE0C5-5394-6059-9582-458F90331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4165F1-06AE-DFC1-DA01-0FDD33A206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A1CFEE-4E5D-337B-2C76-49BD93081E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C3E74-73DE-0A57-156F-042EB4CF0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41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6BD41-7854-AF1D-22AA-27D621700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E75967-F285-2EB8-2956-A8EBC2D5B9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7DF91B-92A9-9284-6976-8013893C5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C8822-F997-2726-6027-6FA52C788C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9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March 2011</a:t>
            </a:r>
            <a:endParaRPr lang="en-US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9491F1F5-4FD5-4701-8651-B6E66F92959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5554" name="Rectangle 18"/>
          <p:cNvSpPr>
            <a:spLocks noChangeArrowheads="1"/>
          </p:cNvSpPr>
          <p:nvPr userDrawn="1"/>
        </p:nvSpPr>
        <p:spPr bwMode="gray">
          <a:xfrm>
            <a:off x="547688" y="3276600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28613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 userDrawn="1"/>
        </p:nvPicPr>
        <p:blipFill>
          <a:blip r:embed="rId3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 b="0">
                <a:latin typeface="Calibri" pitchFamily="34" charset="0"/>
              </a:defRPr>
            </a:lvl1pPr>
          </a:lstStyle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640387" cy="457200"/>
          </a:xfrm>
        </p:spPr>
        <p:txBody>
          <a:bodyPr/>
          <a:lstStyle>
            <a:lvl1pPr>
              <a:defRPr b="0">
                <a:latin typeface="Calibri" pitchFamily="34" charset="0"/>
              </a:defRPr>
            </a:lvl1pPr>
          </a:lstStyle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716587" cy="457200"/>
          </a:xfrm>
        </p:spPr>
        <p:txBody>
          <a:bodyPr/>
          <a:lstStyle>
            <a:lvl1pPr>
              <a:defRPr b="0">
                <a:latin typeface="Calibri" pitchFamily="34" charset="0"/>
              </a:defRPr>
            </a:lvl1pPr>
          </a:lstStyle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BD80475-FB4C-4631-B1F6-3BF1B3F77F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630987" cy="457200"/>
          </a:xfrm>
        </p:spPr>
        <p:txBody>
          <a:bodyPr/>
          <a:lstStyle>
            <a:lvl1pPr>
              <a:defRPr b="0">
                <a:latin typeface="Calibri" pitchFamily="34" charset="0"/>
              </a:defRPr>
            </a:lvl1pPr>
          </a:lstStyle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28C3A0-0B0F-41AE-8690-F6AFB346F1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630987" cy="457200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707187" cy="457200"/>
          </a:xfrm>
        </p:spPr>
        <p:txBody>
          <a:bodyPr/>
          <a:lstStyle>
            <a:lvl1pPr>
              <a:defRPr b="0">
                <a:latin typeface="Calibri" pitchFamily="34" charset="0"/>
              </a:defRPr>
            </a:lvl1pPr>
          </a:lstStyle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A3A3E02-7133-44D2-A69A-0DB94D074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707187" cy="457200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021387" cy="457200"/>
          </a:xfrm>
        </p:spPr>
        <p:txBody>
          <a:bodyPr/>
          <a:lstStyle>
            <a:lvl1pPr>
              <a:defRPr sz="1400" b="0">
                <a:latin typeface="+mn-lt"/>
              </a:defRPr>
            </a:lvl1pPr>
          </a:lstStyle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fld id="{CB6DC2A9-8E48-4712-9145-167BB8E3D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554787" cy="4572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 userDrawn="1"/>
        </p:nvPicPr>
        <p:blipFill>
          <a:blip r:embed="rId16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 userDrawn="1"/>
        </p:nvPicPr>
        <p:blipFill>
          <a:blip r:embed="rId17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9088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6097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1C1C1C"/>
                </a:solidFill>
                <a:latin typeface="+mn-lt"/>
              </a:defRPr>
            </a:lvl1pPr>
          </a:lstStyle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5969000"/>
            <a:ext cx="548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/>
  <p:hf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08461"/>
            <a:ext cx="9144000" cy="1830387"/>
          </a:xfrm>
        </p:spPr>
        <p:txBody>
          <a:bodyPr anchor="ctr"/>
          <a:lstStyle/>
          <a:p>
            <a:r>
              <a:rPr lang="en-US" sz="3200" b="1" dirty="0"/>
              <a:t>Fast and Effective Lossy Compression on GPUs</a:t>
            </a:r>
            <a:br>
              <a:rPr lang="en-US" sz="3200" b="1" dirty="0"/>
            </a:br>
            <a:r>
              <a:rPr lang="en-US" sz="3200" b="1" dirty="0"/>
              <a:t>and CPUs with Guaranteed Error Bounds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3D6DD298-C950-9A20-CA28-77003F6ABC6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8787" y="3542953"/>
            <a:ext cx="8226425" cy="2400647"/>
          </a:xfrm>
        </p:spPr>
        <p:txBody>
          <a:bodyPr/>
          <a:lstStyle/>
          <a:p>
            <a:r>
              <a:rPr lang="en-US" sz="2000" b="1" dirty="0"/>
              <a:t>Alex Fallin</a:t>
            </a:r>
            <a:r>
              <a:rPr lang="en-US" sz="2000" b="1" baseline="30000" dirty="0"/>
              <a:t>1</a:t>
            </a:r>
            <a:r>
              <a:rPr lang="en-US" sz="2000" b="1" dirty="0"/>
              <a:t>, Noushin Azami</a:t>
            </a:r>
            <a:r>
              <a:rPr lang="en-US" sz="2000" b="1" baseline="30000" dirty="0"/>
              <a:t>1</a:t>
            </a:r>
            <a:r>
              <a:rPr lang="en-US" sz="2000" b="1" dirty="0"/>
              <a:t>, Sheng Di</a:t>
            </a:r>
            <a:r>
              <a:rPr lang="en-US" sz="2000" b="1" baseline="30000" dirty="0"/>
              <a:t>2</a:t>
            </a:r>
            <a:r>
              <a:rPr lang="en-US" sz="2000" b="1" dirty="0"/>
              <a:t>, Franck Cappello</a:t>
            </a:r>
            <a:r>
              <a:rPr lang="en-US" sz="2000" b="1" baseline="30000" dirty="0"/>
              <a:t>2</a:t>
            </a:r>
            <a:r>
              <a:rPr lang="en-US" sz="2000" b="1" dirty="0"/>
              <a:t>, Martin Burtscher</a:t>
            </a:r>
            <a:r>
              <a:rPr lang="en-US" sz="2000" b="1" baseline="30000" dirty="0"/>
              <a:t>1</a:t>
            </a:r>
            <a:endParaRPr lang="en-US" sz="2000" b="1" dirty="0"/>
          </a:p>
          <a:p>
            <a:endParaRPr lang="en-US" sz="900" dirty="0"/>
          </a:p>
          <a:p>
            <a:pPr>
              <a:spcBef>
                <a:spcPts val="0"/>
              </a:spcBef>
            </a:pPr>
            <a:endParaRPr lang="en-US" sz="1600" baseline="30000" dirty="0"/>
          </a:p>
          <a:p>
            <a:pPr>
              <a:spcBef>
                <a:spcPts val="0"/>
              </a:spcBef>
            </a:pPr>
            <a:r>
              <a:rPr lang="en-US" sz="1600" baseline="30000" dirty="0"/>
              <a:t>1</a:t>
            </a:r>
            <a:r>
              <a:rPr lang="en-US" sz="1600" dirty="0"/>
              <a:t>Texas State University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San Marcos, Texas, USA</a:t>
            </a:r>
          </a:p>
          <a:p>
            <a:pPr>
              <a:spcBef>
                <a:spcPts val="0"/>
              </a:spcBef>
            </a:pPr>
            <a:endParaRPr lang="en-US" sz="600" dirty="0"/>
          </a:p>
          <a:p>
            <a:pPr>
              <a:spcBef>
                <a:spcPts val="0"/>
              </a:spcBef>
            </a:pPr>
            <a:endParaRPr lang="en-US" sz="600" dirty="0"/>
          </a:p>
          <a:p>
            <a:pPr>
              <a:spcBef>
                <a:spcPts val="0"/>
              </a:spcBef>
            </a:pPr>
            <a:r>
              <a:rPr lang="en-US" sz="1600" baseline="30000" dirty="0"/>
              <a:t>2</a:t>
            </a:r>
            <a:r>
              <a:rPr lang="en-US" sz="1600" dirty="0"/>
              <a:t>Argonne National Laboratory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Lemont, Illinois, USA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6F7C6F9-A61F-6B02-5CE0-18A5DFB5CF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4267200"/>
            <a:ext cx="2753084" cy="1005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C05561-4777-579D-6967-AAB683F29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4473594"/>
            <a:ext cx="2093278" cy="5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674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15B06-6328-7966-4672-7B7A84B28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74CA-3A9F-AF4C-5450-EEA8C23B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PFPL - Parallelization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292596-ED20-60C3-7D1D-C976F7DE5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FF0000"/>
                </a:solidFill>
              </a:rPr>
              <a:t>OpenMP</a:t>
            </a:r>
            <a:r>
              <a:rPr lang="en-US" sz="2800" dirty="0"/>
              <a:t> on the CPU, </a:t>
            </a:r>
            <a:r>
              <a:rPr lang="en-US" sz="2800" dirty="0">
                <a:solidFill>
                  <a:srgbClr val="FF0000"/>
                </a:solidFill>
              </a:rPr>
              <a:t>CUDA</a:t>
            </a:r>
            <a:r>
              <a:rPr lang="en-US" sz="2800" dirty="0"/>
              <a:t> on the GPU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Quantizers are embarrassingly parallel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Except NOA requires a min-max reduction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Each lossless stage is given data in </a:t>
            </a:r>
            <a:r>
              <a:rPr lang="en-US" sz="2800" dirty="0">
                <a:solidFill>
                  <a:srgbClr val="0070C0"/>
                </a:solidFill>
              </a:rPr>
              <a:t>16 kB chunks</a:t>
            </a:r>
            <a:endParaRPr lang="en-US" sz="2400" dirty="0">
              <a:solidFill>
                <a:srgbClr val="0070C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sz="2400" dirty="0"/>
              <a:t>Stage 1 only requires a prefix sum for decoding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Stage 2 employs warp shuffles on the GPU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Stage 3 requires prefix sums for encoding and decoding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0D395-56D2-FB55-6316-642E8951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6E4443-A0A3-1AA8-C3E4-01FCE593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221093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0407-10C9-6382-6F95-CCEB90D43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– CPU Only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9A062-3640-6C0E-01EA-8B4AD3105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ZFP</a:t>
            </a:r>
          </a:p>
          <a:p>
            <a:pPr lvl="1"/>
            <a:r>
              <a:rPr lang="en-US" dirty="0"/>
              <a:t>Converts floats to integers, performs a </a:t>
            </a:r>
            <a:r>
              <a:rPr lang="en-US" dirty="0">
                <a:solidFill>
                  <a:srgbClr val="0070C0"/>
                </a:solidFill>
              </a:rPr>
              <a:t>decorrelating transform</a:t>
            </a:r>
            <a:r>
              <a:rPr lang="en-US" dirty="0"/>
              <a:t>, data mutation, and bit shuffling</a:t>
            </a:r>
          </a:p>
          <a:p>
            <a:pPr lvl="1"/>
            <a:r>
              <a:rPr lang="en-US" dirty="0"/>
              <a:t>Lossless compression applied after the above steps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SPERR</a:t>
            </a:r>
          </a:p>
          <a:p>
            <a:pPr lvl="1"/>
            <a:r>
              <a:rPr lang="en-US" dirty="0"/>
              <a:t>Uses</a:t>
            </a:r>
            <a:r>
              <a:rPr lang="en-US" dirty="0">
                <a:solidFill>
                  <a:srgbClr val="0070C0"/>
                </a:solidFill>
              </a:rPr>
              <a:t> wavelet transformations and SPECK</a:t>
            </a:r>
          </a:p>
          <a:p>
            <a:pPr lvl="1"/>
            <a:r>
              <a:rPr lang="en-US" dirty="0"/>
              <a:t>Detects outliers and stores a correction factor</a:t>
            </a:r>
          </a:p>
          <a:p>
            <a:pPr lvl="1"/>
            <a:r>
              <a:rPr lang="en-US" dirty="0"/>
              <a:t>Lossless compression step is ZSTD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57B88-ED49-A2AD-227C-A405950FC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8834A-8199-AF79-812F-A14A2503A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5545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9CDD8-BD18-2874-279C-EDBA36A9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– CPU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7D750-98B7-B840-155E-89D9F50FA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SZ2</a:t>
            </a:r>
          </a:p>
          <a:p>
            <a:pPr lvl="1"/>
            <a:r>
              <a:rPr lang="en-US" dirty="0"/>
              <a:t>Uses Lorenzo prediction and linear regression followed by </a:t>
            </a:r>
            <a:r>
              <a:rPr lang="en-US" dirty="0">
                <a:solidFill>
                  <a:srgbClr val="0070C0"/>
                </a:solidFill>
              </a:rPr>
              <a:t>quantization</a:t>
            </a:r>
          </a:p>
          <a:p>
            <a:pPr lvl="1"/>
            <a:r>
              <a:rPr lang="en-US" dirty="0"/>
              <a:t>Uses Huffman followed by GZIP after lossy stage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SZ3</a:t>
            </a:r>
          </a:p>
          <a:p>
            <a:pPr lvl="1"/>
            <a:r>
              <a:rPr lang="en-US" dirty="0"/>
              <a:t>Often produces </a:t>
            </a:r>
            <a:r>
              <a:rPr lang="en-US" dirty="0">
                <a:solidFill>
                  <a:srgbClr val="0070C0"/>
                </a:solidFill>
              </a:rPr>
              <a:t>better</a:t>
            </a:r>
            <a:r>
              <a:rPr lang="en-US" dirty="0"/>
              <a:t> compression ratios than SZ2 with similar throughputs</a:t>
            </a:r>
          </a:p>
          <a:p>
            <a:pPr lvl="1"/>
            <a:r>
              <a:rPr lang="en-US" dirty="0"/>
              <a:t>Modular, lossless stage can be customized (e.g., ZSTD)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16D7C-C893-915C-5C7D-FE3C3AC1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74441-4ABD-BF21-0193-B6AEA80DD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9203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462FA-0EB9-D7A7-561D-482168C57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– GPU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57BF5-6D34-3854-23F9-2F088FD35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FZ-GPU</a:t>
            </a:r>
          </a:p>
          <a:p>
            <a:pPr lvl="1"/>
            <a:r>
              <a:rPr lang="en-US" dirty="0"/>
              <a:t>Uses Lorenzo prediction followed by </a:t>
            </a:r>
            <a:r>
              <a:rPr lang="en-US" dirty="0">
                <a:solidFill>
                  <a:srgbClr val="0070C0"/>
                </a:solidFill>
              </a:rPr>
              <a:t>GPU-friendly</a:t>
            </a:r>
            <a:r>
              <a:rPr lang="en-US" dirty="0"/>
              <a:t> multi-byte Huffman coding</a:t>
            </a:r>
          </a:p>
          <a:p>
            <a:pPr lvl="4"/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cuSZp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Splits data into blocks, then </a:t>
            </a:r>
            <a:r>
              <a:rPr lang="en-US" dirty="0">
                <a:solidFill>
                  <a:srgbClr val="0070C0"/>
                </a:solidFill>
              </a:rPr>
              <a:t>quantizes and predicts</a:t>
            </a:r>
            <a:r>
              <a:rPr lang="en-US" dirty="0"/>
              <a:t> values in non-zero blocks</a:t>
            </a:r>
          </a:p>
          <a:p>
            <a:pPr lvl="1"/>
            <a:r>
              <a:rPr lang="en-US" dirty="0"/>
              <a:t>Compresses non-zero blocks using fixed-length encoding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5A2E3-BA4D-157F-AAA9-A980F604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8D208-16D4-E59F-EE77-51BF73A5B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0554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5C2E-050A-4C95-F4CB-8AFD331F8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– CPU and GPU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794E0-DC34-6A7A-B7FB-D9C15BAAB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MGARD-X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Only other compressor </a:t>
            </a:r>
            <a:r>
              <a:rPr lang="en-US" dirty="0"/>
              <a:t>to support compatible CPU/GPU compression/decompression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Uses </a:t>
            </a:r>
            <a:r>
              <a:rPr lang="en-US" dirty="0">
                <a:solidFill>
                  <a:srgbClr val="0070C0"/>
                </a:solidFill>
              </a:rPr>
              <a:t>multigrid hierarchical data refactoring </a:t>
            </a:r>
            <a:r>
              <a:rPr lang="en-US" dirty="0"/>
              <a:t>to decompose and recompose data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Selective loading based on the hierarchy after decomposition to determine accuracy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Designed for the L</a:t>
            </a:r>
            <a:r>
              <a:rPr lang="en-US" baseline="-25000" dirty="0"/>
              <a:t>2</a:t>
            </a:r>
            <a:r>
              <a:rPr lang="en-US" dirty="0"/>
              <a:t> norm, but tested with </a:t>
            </a:r>
            <a:r>
              <a:rPr lang="en-US" dirty="0" err="1"/>
              <a:t>L</a:t>
            </a:r>
            <a:r>
              <a:rPr lang="en-US" baseline="-25000" dirty="0" err="1"/>
              <a:t>inf</a:t>
            </a:r>
            <a:r>
              <a:rPr lang="en-US" dirty="0"/>
              <a:t> norm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Supplies point-wise error bounding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FA717-44E3-68D5-30F7-626E884B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B9490-41FF-361C-7C4F-B26CA4A45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9298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</a:t>
            </a:r>
          </a:p>
          <a:p>
            <a:pPr lvl="1"/>
            <a:r>
              <a:rPr lang="en-US" dirty="0"/>
              <a:t>GPU: NVIDIA </a:t>
            </a:r>
            <a:r>
              <a:rPr lang="en-US" dirty="0">
                <a:solidFill>
                  <a:srgbClr val="FF0000"/>
                </a:solidFill>
              </a:rPr>
              <a:t>RTX 4090</a:t>
            </a:r>
            <a:r>
              <a:rPr lang="en-US" dirty="0"/>
              <a:t>, 16384 PEs, 128 SMs, 24 GB memory, nvcc 12.0.14</a:t>
            </a:r>
          </a:p>
          <a:p>
            <a:pPr lvl="1"/>
            <a:r>
              <a:rPr lang="en-US" dirty="0"/>
              <a:t>CPU: AMD </a:t>
            </a:r>
            <a:r>
              <a:rPr lang="en-US" dirty="0">
                <a:solidFill>
                  <a:srgbClr val="0070C0"/>
                </a:solidFill>
              </a:rPr>
              <a:t>Ryzen Threadripper 2950X </a:t>
            </a:r>
            <a:r>
              <a:rPr lang="pt-BR" dirty="0"/>
              <a:t>(16 cores, 3.5GHz)</a:t>
            </a:r>
            <a:r>
              <a:rPr lang="en-US" dirty="0"/>
              <a:t>, gcc 12.2.1</a:t>
            </a:r>
          </a:p>
          <a:p>
            <a:pPr lvl="1"/>
            <a:endParaRPr lang="en-US" dirty="0"/>
          </a:p>
          <a:p>
            <a:r>
              <a:rPr lang="en-US" dirty="0"/>
              <a:t>We measure compression ratio and compression/decompression throughput</a:t>
            </a:r>
          </a:p>
          <a:p>
            <a:pPr lvl="1"/>
            <a:r>
              <a:rPr lang="en-US" dirty="0"/>
              <a:t>Median of 9 runs</a:t>
            </a:r>
          </a:p>
        </p:txBody>
      </p:sp>
      <p:pic>
        <p:nvPicPr>
          <p:cNvPr id="6" name="Picture 5" descr="A close-up of a camera&#10;&#10;Description automatically generated with medium confidence">
            <a:extLst>
              <a:ext uri="{FF2B5EF4-FFF2-40B4-BE49-F238E27FC236}">
                <a16:creationId xmlns:a16="http://schemas.microsoft.com/office/drawing/2014/main" id="{B341BB86-43D9-95AD-71E2-5A7B1A62E7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72240">
            <a:off x="6869400" y="3307243"/>
            <a:ext cx="2122065" cy="115907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5CE27-9CA8-F1F0-DDA3-E44B53A7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0B421-16AD-D70B-D9DE-AE102ABA1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4836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704C4-AFA7-6003-A261-4CCBFB8EC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9D4BC-F58E-2106-29D2-1841A416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CBCCF-BE09-E6C7-B023-3FE157865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"/>
              </a:spcBef>
            </a:pPr>
            <a:r>
              <a:rPr lang="en-US" sz="3200" dirty="0"/>
              <a:t>Compared to 7 compressors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6C38FD-CBE6-07B9-229C-FF2A7CDBA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73" y="2133600"/>
            <a:ext cx="8392078" cy="334797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F1901-740C-4597-15E3-4D75E0C3C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9F849-6389-310C-0445-8882DCCC2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3669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FE3F2-12B6-F92D-324C-1539CC4D8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53929-C5AB-1E99-64AE-F137C55A6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4343400"/>
          </a:xfrm>
        </p:spPr>
        <p:txBody>
          <a:bodyPr lIns="0" tIns="0" rIns="0" bIns="0"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6C618-9239-60B8-0519-C723CAE2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476FA2-AB48-F61D-4E20-48D4894C2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2586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56255-D773-B12A-7D09-76DBBF390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DE4A-B50D-0F32-EC55-03056B34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 – Compression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5E3FCA-7B86-2ED7-7202-4294F1EC4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1740"/>
            <a:ext cx="9144000" cy="3354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4BD638-2FD1-445E-3042-7C890EB96D24}"/>
              </a:ext>
            </a:extLst>
          </p:cNvPr>
          <p:cNvSpPr txBox="1"/>
          <p:nvPr/>
        </p:nvSpPr>
        <p:spPr>
          <a:xfrm>
            <a:off x="990600" y="1332842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Single Precision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57490-7CE0-ACF4-098F-EEF5840A20DE}"/>
              </a:ext>
            </a:extLst>
          </p:cNvPr>
          <p:cNvSpPr txBox="1"/>
          <p:nvPr/>
        </p:nvSpPr>
        <p:spPr>
          <a:xfrm>
            <a:off x="5943600" y="1332842"/>
            <a:ext cx="2904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Double Precision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07FAE-81CE-5584-1CEA-217033B4A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09ED85-1978-AEAC-F84E-CD7E81E6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84AA5C2C-C081-890F-0128-9B8F1A20D736}"/>
              </a:ext>
            </a:extLst>
          </p:cNvPr>
          <p:cNvSpPr/>
          <p:nvPr/>
        </p:nvSpPr>
        <p:spPr>
          <a:xfrm>
            <a:off x="3505200" y="2536521"/>
            <a:ext cx="1905000" cy="944640"/>
          </a:xfrm>
          <a:prstGeom prst="wedgeEllipseCallout">
            <a:avLst>
              <a:gd name="adj1" fmla="val -32881"/>
              <a:gd name="adj2" fmla="val 68654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Order of magnitude faster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A9D90145-73A2-734A-3D2C-F771E70EC042}"/>
              </a:ext>
            </a:extLst>
          </p:cNvPr>
          <p:cNvSpPr/>
          <p:nvPr/>
        </p:nvSpPr>
        <p:spPr>
          <a:xfrm>
            <a:off x="3727922" y="4718289"/>
            <a:ext cx="2215678" cy="944641"/>
          </a:xfrm>
          <a:prstGeom prst="wedgeEllipseCallout">
            <a:avLst>
              <a:gd name="adj1" fmla="val -23357"/>
              <a:gd name="adj2" fmla="val 19207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Fastest CPU and GPU code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76121E5-D504-EE50-4F02-80FB2AE363DE}"/>
              </a:ext>
            </a:extLst>
          </p:cNvPr>
          <p:cNvSpPr/>
          <p:nvPr/>
        </p:nvSpPr>
        <p:spPr>
          <a:xfrm>
            <a:off x="4116175" y="1389076"/>
            <a:ext cx="1456617" cy="761918"/>
          </a:xfrm>
          <a:prstGeom prst="wedgeEllipseCallout">
            <a:avLst>
              <a:gd name="adj1" fmla="val -23357"/>
              <a:gd name="adj2" fmla="val 19207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Highest GPU CR</a:t>
            </a:r>
          </a:p>
        </p:txBody>
      </p:sp>
    </p:spTree>
    <p:extLst>
      <p:ext uri="{BB962C8B-B14F-4D97-AF65-F5344CB8AC3E}">
        <p14:creationId xmlns:p14="http://schemas.microsoft.com/office/powerpoint/2010/main" val="144504565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387CE-5F96-25E9-EEDB-1DE45DFA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B2A0-362E-2676-A793-925528878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 – Decompression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DD8B02-5E9C-0785-C7DC-75A8164CA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7101"/>
            <a:ext cx="9144000" cy="3343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87EA41-BD4A-D4ED-47D7-80B634C0C1C7}"/>
              </a:ext>
            </a:extLst>
          </p:cNvPr>
          <p:cNvSpPr txBox="1"/>
          <p:nvPr/>
        </p:nvSpPr>
        <p:spPr>
          <a:xfrm>
            <a:off x="990600" y="1332842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Single Precision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1785D5-6CC3-A476-8F23-91863EBBC65F}"/>
              </a:ext>
            </a:extLst>
          </p:cNvPr>
          <p:cNvSpPr txBox="1"/>
          <p:nvPr/>
        </p:nvSpPr>
        <p:spPr>
          <a:xfrm>
            <a:off x="5943600" y="1332842"/>
            <a:ext cx="2904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Double Precision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F53C5-9943-DFB6-F216-4EC96434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9BDA8B-41E8-843C-35FA-A123EA8E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317E6DC-2330-DA71-8DFA-48D7F1DB1F37}"/>
              </a:ext>
            </a:extLst>
          </p:cNvPr>
          <p:cNvSpPr/>
          <p:nvPr/>
        </p:nvSpPr>
        <p:spPr>
          <a:xfrm>
            <a:off x="3505200" y="4810780"/>
            <a:ext cx="2756698" cy="1066800"/>
          </a:xfrm>
          <a:prstGeom prst="wedgeEllipseCallout">
            <a:avLst>
              <a:gd name="adj1" fmla="val -23357"/>
              <a:gd name="adj2" fmla="val 19207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Fastest CPU and mostly fastest GPU code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CC84F79-8C13-7ED9-9370-11EB6DC75E76}"/>
              </a:ext>
            </a:extLst>
          </p:cNvPr>
          <p:cNvSpPr/>
          <p:nvPr/>
        </p:nvSpPr>
        <p:spPr>
          <a:xfrm>
            <a:off x="4116175" y="1389076"/>
            <a:ext cx="1456617" cy="761918"/>
          </a:xfrm>
          <a:prstGeom prst="wedgeEllipseCallout">
            <a:avLst>
              <a:gd name="adj1" fmla="val -23357"/>
              <a:gd name="adj2" fmla="val 19207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Highest GPU CR</a:t>
            </a:r>
          </a:p>
        </p:txBody>
      </p:sp>
    </p:spTree>
    <p:extLst>
      <p:ext uri="{BB962C8B-B14F-4D97-AF65-F5344CB8AC3E}">
        <p14:creationId xmlns:p14="http://schemas.microsoft.com/office/powerpoint/2010/main" val="12620686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453DA6-AC3F-4779-F9DC-212114C14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Scientific </a:t>
            </a:r>
            <a:r>
              <a:rPr lang="en-US" dirty="0">
                <a:solidFill>
                  <a:srgbClr val="0070C0"/>
                </a:solidFill>
              </a:rPr>
              <a:t>data</a:t>
            </a:r>
            <a:r>
              <a:rPr lang="en-US" dirty="0"/>
              <a:t> in HPC environments is becoming </a:t>
            </a:r>
            <a:r>
              <a:rPr lang="en-US" dirty="0">
                <a:solidFill>
                  <a:srgbClr val="FF0000"/>
                </a:solidFill>
              </a:rPr>
              <a:t>too large </a:t>
            </a:r>
            <a:r>
              <a:rPr lang="en-US" dirty="0"/>
              <a:t>and being produced </a:t>
            </a:r>
            <a:r>
              <a:rPr lang="en-US" dirty="0">
                <a:solidFill>
                  <a:srgbClr val="FF0000"/>
                </a:solidFill>
              </a:rPr>
              <a:t>too fast</a:t>
            </a:r>
          </a:p>
          <a:p>
            <a:pPr>
              <a:spcBef>
                <a:spcPts val="600"/>
              </a:spcBef>
            </a:pPr>
            <a:r>
              <a:rPr lang="en-US" dirty="0"/>
              <a:t>Lossless compression typically cannot yield high compression ratios on this type of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5DDE40-31FD-CCFE-CE50-ADAEEBA9D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126" y="3604630"/>
            <a:ext cx="8374571" cy="1588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BA74BC-F332-6FA5-FF05-CE2A33B6C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710287-20FC-D05B-0CC7-0576B20A8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66646-5158-ADB0-8AD7-2C50863EE09B}"/>
              </a:ext>
            </a:extLst>
          </p:cNvPr>
          <p:cNvSpPr txBox="1"/>
          <p:nvPr/>
        </p:nvSpPr>
        <p:spPr>
          <a:xfrm>
            <a:off x="6172200" y="5257026"/>
            <a:ext cx="5943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C0C0C0"/>
                </a:solidFill>
              </a:rPr>
              <a:t>http://cds.cern.ch/record/1996997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88270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E169D-3461-E595-AE44-22C5EB95F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F33C0-3256-76C1-C47A-2E5E38949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NOA – Compression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35AE29-FDCB-475D-35D5-5B5B65652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714500"/>
            <a:ext cx="4223926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6E0B21-A576-DE4A-7D6C-AC0FAA280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697" y="1714500"/>
            <a:ext cx="4246103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22B986-3502-D609-9FC4-C894EB5D17BA}"/>
              </a:ext>
            </a:extLst>
          </p:cNvPr>
          <p:cNvSpPr txBox="1"/>
          <p:nvPr/>
        </p:nvSpPr>
        <p:spPr>
          <a:xfrm>
            <a:off x="990600" y="1332842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Single Precision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968B07-ECAA-1875-1CF4-F0B1116B4347}"/>
              </a:ext>
            </a:extLst>
          </p:cNvPr>
          <p:cNvSpPr txBox="1"/>
          <p:nvPr/>
        </p:nvSpPr>
        <p:spPr>
          <a:xfrm>
            <a:off x="5943600" y="1332842"/>
            <a:ext cx="2904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Double Precision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A857B-BFE1-4B8E-DAD0-4D2AC777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BECE2D-4A18-0632-0CA4-D7A60C17C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29FBBE33-94F7-EDDD-B5B9-E89F282E1F7D}"/>
              </a:ext>
            </a:extLst>
          </p:cNvPr>
          <p:cNvSpPr/>
          <p:nvPr/>
        </p:nvSpPr>
        <p:spPr>
          <a:xfrm>
            <a:off x="4116175" y="1389076"/>
            <a:ext cx="1456617" cy="761918"/>
          </a:xfrm>
          <a:prstGeom prst="wedgeEllipseCallout">
            <a:avLst>
              <a:gd name="adj1" fmla="val -23357"/>
              <a:gd name="adj2" fmla="val 19207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Highest GPU CR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8F539043-19EC-476C-95BF-2A636E6AAA86}"/>
              </a:ext>
            </a:extLst>
          </p:cNvPr>
          <p:cNvSpPr/>
          <p:nvPr/>
        </p:nvSpPr>
        <p:spPr>
          <a:xfrm>
            <a:off x="3736037" y="4800600"/>
            <a:ext cx="2215678" cy="944641"/>
          </a:xfrm>
          <a:prstGeom prst="wedgeEllipseCallout">
            <a:avLst>
              <a:gd name="adj1" fmla="val -23357"/>
              <a:gd name="adj2" fmla="val 19207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Fastest CPU and GPU code</a:t>
            </a:r>
          </a:p>
        </p:txBody>
      </p:sp>
    </p:spTree>
    <p:extLst>
      <p:ext uri="{BB962C8B-B14F-4D97-AF65-F5344CB8AC3E}">
        <p14:creationId xmlns:p14="http://schemas.microsoft.com/office/powerpoint/2010/main" val="308190200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D4150-8230-DCEA-3BBD-29C27B1F9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86015-D242-1348-4260-8B7C90C7C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NOA – Decompression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24AD32-A84D-D8EE-3762-6A1A90966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76400"/>
            <a:ext cx="4269885" cy="350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EB8FDC-1529-B8A2-05D6-6A1C0C127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688" y="1692275"/>
            <a:ext cx="4179670" cy="3473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FA5792-39A5-AC1E-04AE-D01609462B90}"/>
              </a:ext>
            </a:extLst>
          </p:cNvPr>
          <p:cNvSpPr txBox="1"/>
          <p:nvPr/>
        </p:nvSpPr>
        <p:spPr>
          <a:xfrm>
            <a:off x="990600" y="1332842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Single Precision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8C22AF-FB6B-114E-E3BC-116F57CA5211}"/>
              </a:ext>
            </a:extLst>
          </p:cNvPr>
          <p:cNvSpPr txBox="1"/>
          <p:nvPr/>
        </p:nvSpPr>
        <p:spPr>
          <a:xfrm>
            <a:off x="5943600" y="1332842"/>
            <a:ext cx="2904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Double Precision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752E7-EB7A-8630-D74E-473A6341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B4EED1-583D-F904-F2BD-8D4D7BABB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36618B29-9A65-EB9A-9452-672189ECC123}"/>
              </a:ext>
            </a:extLst>
          </p:cNvPr>
          <p:cNvSpPr/>
          <p:nvPr/>
        </p:nvSpPr>
        <p:spPr>
          <a:xfrm>
            <a:off x="3505200" y="4810780"/>
            <a:ext cx="2756698" cy="1066800"/>
          </a:xfrm>
          <a:prstGeom prst="wedgeEllipseCallout">
            <a:avLst>
              <a:gd name="adj1" fmla="val -23357"/>
              <a:gd name="adj2" fmla="val 19207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Fastest CPU and mostly fastest GPU code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23111FF7-761B-74A5-3CDA-6658DFB3FBF2}"/>
              </a:ext>
            </a:extLst>
          </p:cNvPr>
          <p:cNvSpPr/>
          <p:nvPr/>
        </p:nvSpPr>
        <p:spPr>
          <a:xfrm>
            <a:off x="4116175" y="1389076"/>
            <a:ext cx="1456617" cy="761918"/>
          </a:xfrm>
          <a:prstGeom prst="wedgeEllipseCallout">
            <a:avLst>
              <a:gd name="adj1" fmla="val -23357"/>
              <a:gd name="adj2" fmla="val 19207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Highest GPU CR</a:t>
            </a:r>
          </a:p>
        </p:txBody>
      </p:sp>
    </p:spTree>
    <p:extLst>
      <p:ext uri="{BB962C8B-B14F-4D97-AF65-F5344CB8AC3E}">
        <p14:creationId xmlns:p14="http://schemas.microsoft.com/office/powerpoint/2010/main" val="187754945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A4828-FD89-E225-3C0D-94EBA5404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19EA8-A937-9881-582A-84845BDDB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 – Compression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186B3-0A6C-3F55-9FDF-2C663F29E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882338"/>
            <a:ext cx="3915175" cy="3169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1EAC38-C87E-944F-7F07-44CDFDBB3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859276"/>
            <a:ext cx="3962402" cy="32318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3CCED4-59AA-6B2E-2355-E3B8E8EA01CC}"/>
              </a:ext>
            </a:extLst>
          </p:cNvPr>
          <p:cNvSpPr txBox="1"/>
          <p:nvPr/>
        </p:nvSpPr>
        <p:spPr>
          <a:xfrm>
            <a:off x="990600" y="1332842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Single Precision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E533AB-2ED6-3071-0840-A476D2E52290}"/>
              </a:ext>
            </a:extLst>
          </p:cNvPr>
          <p:cNvSpPr txBox="1"/>
          <p:nvPr/>
        </p:nvSpPr>
        <p:spPr>
          <a:xfrm>
            <a:off x="5943600" y="1332842"/>
            <a:ext cx="2904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Double Precision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908BA-0675-5AF0-F020-C5F6FAD98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F48CE6-79E6-3C23-A2EF-8D5B2AC3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217188FD-F330-A4A9-15F9-F2D82BB63A18}"/>
              </a:ext>
            </a:extLst>
          </p:cNvPr>
          <p:cNvSpPr/>
          <p:nvPr/>
        </p:nvSpPr>
        <p:spPr>
          <a:xfrm>
            <a:off x="3901440" y="1363980"/>
            <a:ext cx="1844870" cy="761918"/>
          </a:xfrm>
          <a:prstGeom prst="wedgeEllipseCallout">
            <a:avLst>
              <a:gd name="adj1" fmla="val -23357"/>
              <a:gd name="adj2" fmla="val 19207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REL GPU code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C8B7CA33-C517-562D-229F-A8C6F791E165}"/>
              </a:ext>
            </a:extLst>
          </p:cNvPr>
          <p:cNvSpPr/>
          <p:nvPr/>
        </p:nvSpPr>
        <p:spPr>
          <a:xfrm>
            <a:off x="3505200" y="4810780"/>
            <a:ext cx="2756698" cy="1066800"/>
          </a:xfrm>
          <a:prstGeom prst="wedgeEllipseCallout">
            <a:avLst>
              <a:gd name="adj1" fmla="val -23357"/>
              <a:gd name="adj2" fmla="val 19207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Fastest GPU and mostly fastest CPU code</a:t>
            </a:r>
          </a:p>
        </p:txBody>
      </p:sp>
    </p:spTree>
    <p:extLst>
      <p:ext uri="{BB962C8B-B14F-4D97-AF65-F5344CB8AC3E}">
        <p14:creationId xmlns:p14="http://schemas.microsoft.com/office/powerpoint/2010/main" val="43806226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791BB-3147-D6AD-64F2-BEC0D585B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A3372-8E30-7D30-7B34-3170FF90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 – Decompression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E802B6-052B-81E2-7FFC-7733B6041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905000"/>
            <a:ext cx="4042035" cy="327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559EE7-A5D5-ABCB-0BAA-B4AFB749F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908330"/>
            <a:ext cx="4074888" cy="3310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880709-5744-5AD9-9A22-EBE061F84A06}"/>
              </a:ext>
            </a:extLst>
          </p:cNvPr>
          <p:cNvSpPr txBox="1"/>
          <p:nvPr/>
        </p:nvSpPr>
        <p:spPr>
          <a:xfrm>
            <a:off x="990600" y="1332842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Single Precision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738192-B7BD-48A5-806C-D2F70F86939D}"/>
              </a:ext>
            </a:extLst>
          </p:cNvPr>
          <p:cNvSpPr txBox="1"/>
          <p:nvPr/>
        </p:nvSpPr>
        <p:spPr>
          <a:xfrm>
            <a:off x="5943600" y="1332842"/>
            <a:ext cx="2904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Double Precision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7DFA3-15A9-67C2-C0AC-0850489C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7F6FED-503D-4D07-5525-A09B5D91A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9B02BDF9-1FF6-6905-4C21-F849F5A4DDA7}"/>
              </a:ext>
            </a:extLst>
          </p:cNvPr>
          <p:cNvSpPr/>
          <p:nvPr/>
        </p:nvSpPr>
        <p:spPr>
          <a:xfrm>
            <a:off x="3901440" y="1363980"/>
            <a:ext cx="1844870" cy="761918"/>
          </a:xfrm>
          <a:prstGeom prst="wedgeEllipseCallout">
            <a:avLst>
              <a:gd name="adj1" fmla="val -23357"/>
              <a:gd name="adj2" fmla="val 19207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REL GPU code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4DE50D0-6709-70C0-12E0-D0FF117B10A3}"/>
              </a:ext>
            </a:extLst>
          </p:cNvPr>
          <p:cNvSpPr/>
          <p:nvPr/>
        </p:nvSpPr>
        <p:spPr>
          <a:xfrm>
            <a:off x="3642775" y="4916216"/>
            <a:ext cx="2362200" cy="847028"/>
          </a:xfrm>
          <a:prstGeom prst="wedgeEllipseCallout">
            <a:avLst>
              <a:gd name="adj1" fmla="val -23357"/>
              <a:gd name="adj2" fmla="val 19207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Fastest CPU and GPU code</a:t>
            </a:r>
          </a:p>
        </p:txBody>
      </p:sp>
    </p:spTree>
    <p:extLst>
      <p:ext uri="{BB962C8B-B14F-4D97-AF65-F5344CB8AC3E}">
        <p14:creationId xmlns:p14="http://schemas.microsoft.com/office/powerpoint/2010/main" val="366275135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8BD8D-8406-A7DD-4587-996028551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E29F4-E3B1-37B6-D7A1-66816ECF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Signal to Noise Ratio (PSNR)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E12B0B-1BD0-769C-14F3-BC11D0EF4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187450"/>
            <a:ext cx="5943600" cy="22327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528EC1-E4FE-487F-3D46-1C936BE0A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00" y="3390707"/>
            <a:ext cx="2819400" cy="225807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76A90-0859-4C8B-517F-4F98980E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B875D4-E5EB-C955-824B-F2332CAA8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C28542-CC7F-E1E6-DD4F-B64AC27F2C3D}"/>
              </a:ext>
            </a:extLst>
          </p:cNvPr>
          <p:cNvSpPr txBox="1"/>
          <p:nvPr/>
        </p:nvSpPr>
        <p:spPr>
          <a:xfrm>
            <a:off x="3238500" y="2038350"/>
            <a:ext cx="685800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/>
              <a:t>ABS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674BF2-0E1D-5153-3E63-A5D252B36232}"/>
              </a:ext>
            </a:extLst>
          </p:cNvPr>
          <p:cNvSpPr txBox="1"/>
          <p:nvPr/>
        </p:nvSpPr>
        <p:spPr>
          <a:xfrm>
            <a:off x="6588919" y="1878598"/>
            <a:ext cx="640080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/>
              <a:t>REL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05787D-2728-9A96-C127-5FD432DA90E8}"/>
              </a:ext>
            </a:extLst>
          </p:cNvPr>
          <p:cNvSpPr txBox="1"/>
          <p:nvPr/>
        </p:nvSpPr>
        <p:spPr>
          <a:xfrm>
            <a:off x="4876800" y="4092971"/>
            <a:ext cx="685800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/>
              <a:t>NOA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6F0F62E4-38CC-06A1-84AB-D2C53C3B7F9B}"/>
              </a:ext>
            </a:extLst>
          </p:cNvPr>
          <p:cNvSpPr/>
          <p:nvPr/>
        </p:nvSpPr>
        <p:spPr>
          <a:xfrm>
            <a:off x="6096000" y="3635999"/>
            <a:ext cx="1844870" cy="761918"/>
          </a:xfrm>
          <a:prstGeom prst="wedgeEllipseCallout">
            <a:avLst>
              <a:gd name="adj1" fmla="val -23357"/>
              <a:gd name="adj2" fmla="val 19207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Always in the middle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6C8D40D0-1809-073A-B4BA-A7949FA6C01B}"/>
              </a:ext>
            </a:extLst>
          </p:cNvPr>
          <p:cNvSpPr/>
          <p:nvPr/>
        </p:nvSpPr>
        <p:spPr>
          <a:xfrm>
            <a:off x="609600" y="3635998"/>
            <a:ext cx="2274985" cy="1088402"/>
          </a:xfrm>
          <a:prstGeom prst="wedgeEllipseCallout">
            <a:avLst>
              <a:gd name="adj1" fmla="val -23357"/>
              <a:gd name="adj2" fmla="val 19207"/>
            </a:avLst>
          </a:prstGeom>
          <a:solidFill>
            <a:srgbClr val="C6D9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Comparable PSNR at same error bound</a:t>
            </a:r>
          </a:p>
        </p:txBody>
      </p:sp>
    </p:spTree>
    <p:extLst>
      <p:ext uri="{BB962C8B-B14F-4D97-AF65-F5344CB8AC3E}">
        <p14:creationId xmlns:p14="http://schemas.microsoft.com/office/powerpoint/2010/main" val="27926490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A44131-B041-AD75-9DD1-7C6CFBE654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590" y="3733800"/>
            <a:ext cx="2476410" cy="90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804D4F-B584-6A32-59F1-5AC2CCF0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FD4B7-2311-20EB-5276-A6F5DEA02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Presented </a:t>
            </a:r>
            <a:r>
              <a:rPr lang="en-US" dirty="0">
                <a:solidFill>
                  <a:srgbClr val="FF0000"/>
                </a:solidFill>
              </a:rPr>
              <a:t>PFPL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Fast and effective CPU/GPU-compatible </a:t>
            </a:r>
            <a:r>
              <a:rPr lang="en-US" dirty="0"/>
              <a:t>compressor</a:t>
            </a:r>
          </a:p>
          <a:p>
            <a:pPr lvl="1"/>
            <a:r>
              <a:rPr lang="en-US" dirty="0"/>
              <a:t>Targets scientific floating-point data</a:t>
            </a:r>
          </a:p>
          <a:p>
            <a:pPr lvl="1"/>
            <a:r>
              <a:rPr lang="en-US" dirty="0"/>
              <a:t>PFPL </a:t>
            </a:r>
            <a:r>
              <a:rPr lang="en-US" dirty="0">
                <a:solidFill>
                  <a:srgbClr val="0070C0"/>
                </a:solidFill>
              </a:rPr>
              <a:t>guarantees ABS, REL, and NOA error bounds</a:t>
            </a:r>
          </a:p>
          <a:p>
            <a:r>
              <a:rPr lang="en-US" dirty="0"/>
              <a:t>Highest </a:t>
            </a:r>
            <a:r>
              <a:rPr lang="en-US" dirty="0">
                <a:solidFill>
                  <a:srgbClr val="FF0000"/>
                </a:solidFill>
              </a:rPr>
              <a:t>CR on the GPU </a:t>
            </a:r>
            <a:r>
              <a:rPr lang="en-US" dirty="0"/>
              <a:t>&amp; highest </a:t>
            </a:r>
            <a:r>
              <a:rPr lang="en-US" dirty="0">
                <a:solidFill>
                  <a:srgbClr val="0070C0"/>
                </a:solidFill>
              </a:rPr>
              <a:t>CPU throughput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Acknowledgements</a:t>
            </a:r>
          </a:p>
          <a:p>
            <a:pPr lvl="1"/>
            <a:r>
              <a:rPr lang="en-US" dirty="0"/>
              <a:t>DOE, NVIDIA</a:t>
            </a:r>
          </a:p>
          <a:p>
            <a:r>
              <a:rPr lang="en-US" dirty="0"/>
              <a:t>Code available on GitHub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https://github.com/burtscher/PFPL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C1D7C388-DC96-7157-5CA5-2738B85B1EE9}"/>
              </a:ext>
            </a:extLst>
          </p:cNvPr>
          <p:cNvSpPr/>
          <p:nvPr/>
        </p:nvSpPr>
        <p:spPr bwMode="auto">
          <a:xfrm>
            <a:off x="3810000" y="4075123"/>
            <a:ext cx="3183835" cy="933862"/>
          </a:xfrm>
          <a:prstGeom prst="wedgeEllipseCallout">
            <a:avLst>
              <a:gd name="adj1" fmla="val -31957"/>
              <a:gd name="adj2" fmla="val 39802"/>
            </a:avLst>
          </a:prstGeom>
          <a:solidFill>
            <a:srgbClr val="FFCC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Contact: waf13@txstate.edu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A59F5F-1E95-C0C8-823B-66B3DFDF0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F9581-B8D6-1400-1280-5D477FFA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F1B33-FA91-2EEB-430E-164B6EF14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787" y="4896860"/>
            <a:ext cx="1978025" cy="55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0662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453DA6-AC3F-4779-F9DC-212114C14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Lossy compression needs to be </a:t>
            </a:r>
            <a:r>
              <a:rPr lang="en-US" dirty="0">
                <a:solidFill>
                  <a:srgbClr val="0070C0"/>
                </a:solidFill>
              </a:rPr>
              <a:t>error-bounded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Three main error-bound types: </a:t>
            </a:r>
            <a:r>
              <a:rPr lang="en-US" dirty="0">
                <a:solidFill>
                  <a:srgbClr val="FF0000"/>
                </a:solidFill>
              </a:rPr>
              <a:t>ABS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REL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NOA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Many compressors do </a:t>
            </a:r>
            <a:r>
              <a:rPr lang="en-US" dirty="0">
                <a:solidFill>
                  <a:srgbClr val="0070C0"/>
                </a:solidFill>
              </a:rPr>
              <a:t>not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guarantee</a:t>
            </a:r>
            <a:r>
              <a:rPr lang="en-US" dirty="0"/>
              <a:t> error bounds</a:t>
            </a:r>
          </a:p>
          <a:p>
            <a:pPr lvl="4">
              <a:spcBef>
                <a:spcPts val="1200"/>
              </a:spcBef>
            </a:pPr>
            <a:endParaRPr lang="en-US" sz="800" dirty="0"/>
          </a:p>
          <a:p>
            <a:pPr>
              <a:spcBef>
                <a:spcPts val="600"/>
              </a:spcBef>
            </a:pPr>
            <a:r>
              <a:rPr lang="en-US" dirty="0"/>
              <a:t>Support for </a:t>
            </a:r>
            <a:r>
              <a:rPr lang="en-US" dirty="0">
                <a:solidFill>
                  <a:srgbClr val="0070C0"/>
                </a:solidFill>
              </a:rPr>
              <a:t>heterogenous systems</a:t>
            </a:r>
            <a:r>
              <a:rPr lang="en-US" dirty="0"/>
              <a:t> is important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Data compressed on one system (</a:t>
            </a:r>
            <a:r>
              <a:rPr lang="en-US" dirty="0">
                <a:solidFill>
                  <a:srgbClr val="0070C0"/>
                </a:solidFill>
              </a:rPr>
              <a:t>GPU</a:t>
            </a:r>
            <a:r>
              <a:rPr lang="en-US" dirty="0"/>
              <a:t> or </a:t>
            </a:r>
            <a:r>
              <a:rPr lang="en-US" dirty="0">
                <a:solidFill>
                  <a:srgbClr val="0070C0"/>
                </a:solidFill>
              </a:rPr>
              <a:t>CPU</a:t>
            </a:r>
            <a:r>
              <a:rPr lang="en-US" dirty="0"/>
              <a:t>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Decompressed on another system (</a:t>
            </a:r>
            <a:r>
              <a:rPr lang="en-US" dirty="0">
                <a:solidFill>
                  <a:srgbClr val="0070C0"/>
                </a:solidFill>
              </a:rPr>
              <a:t>GPU</a:t>
            </a:r>
            <a:r>
              <a:rPr lang="en-US" dirty="0"/>
              <a:t> or </a:t>
            </a:r>
            <a:r>
              <a:rPr lang="en-US" dirty="0">
                <a:solidFill>
                  <a:srgbClr val="0070C0"/>
                </a:solidFill>
              </a:rPr>
              <a:t>CPU</a:t>
            </a:r>
            <a:r>
              <a:rPr lang="en-US" dirty="0"/>
              <a:t>)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CPU/GPU compatibility </a:t>
            </a:r>
            <a:r>
              <a:rPr lang="en-US" dirty="0">
                <a:solidFill>
                  <a:srgbClr val="0070C0"/>
                </a:solidFill>
              </a:rPr>
              <a:t>rarely supported </a:t>
            </a:r>
            <a:r>
              <a:rPr lang="en-US" dirty="0"/>
              <a:t>in SOTA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B8620-A866-99B8-8611-08E3671AF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BC8A5-6494-A779-6581-2568631D6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14015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3CD19-A996-B62E-18E7-24B1D8722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A128-01DB-4F6B-5C71-4929E00C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PFPL – Overview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EAB453-A607-CC58-9FC7-988D15998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Quantization</a:t>
            </a:r>
            <a:r>
              <a:rPr lang="en-US" dirty="0"/>
              <a:t> followed by 3 </a:t>
            </a:r>
            <a:r>
              <a:rPr lang="en-US" dirty="0">
                <a:solidFill>
                  <a:srgbClr val="0070C0"/>
                </a:solidFill>
              </a:rPr>
              <a:t>data transformations</a:t>
            </a:r>
          </a:p>
          <a:p>
            <a:pPr>
              <a:spcBef>
                <a:spcPts val="1200"/>
              </a:spcBef>
            </a:pPr>
            <a:r>
              <a:rPr lang="en-US" dirty="0"/>
              <a:t>Data split after quantization into 16 kB chunks</a:t>
            </a:r>
          </a:p>
          <a:p>
            <a:pPr>
              <a:spcBef>
                <a:spcPts val="1200"/>
              </a:spcBef>
            </a:pPr>
            <a:r>
              <a:rPr lang="en-US" dirty="0"/>
              <a:t>Used </a:t>
            </a:r>
            <a:r>
              <a:rPr lang="en-US" dirty="0">
                <a:solidFill>
                  <a:srgbClr val="FF0000"/>
                </a:solidFill>
              </a:rPr>
              <a:t>LC</a:t>
            </a:r>
            <a:r>
              <a:rPr lang="en-US" dirty="0"/>
              <a:t> framework to examine many algorithms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18CD3-9F65-9223-822F-B878EF005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BC9E97-705F-2764-D463-B4FD92F6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C23AF8F-4CC8-6F55-6748-048E76075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10" y="3315880"/>
            <a:ext cx="7982404" cy="2170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952441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PFPL – Error Bounding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7A5450-0522-42EF-B000-F788836C1E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3975"/>
                <a:ext cx="8382000" cy="4479925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PFPL performs point-wise error bounding during the </a:t>
                </a:r>
                <a:r>
                  <a:rPr lang="en-US" dirty="0">
                    <a:solidFill>
                      <a:srgbClr val="0070C0"/>
                    </a:solidFill>
                  </a:rPr>
                  <a:t>quantization </a:t>
                </a:r>
                <a:r>
                  <a:rPr lang="en-US" dirty="0"/>
                  <a:t>step</a:t>
                </a:r>
              </a:p>
              <a:p>
                <a:pPr lvl="4">
                  <a:spcBef>
                    <a:spcPts val="1200"/>
                  </a:spcBef>
                </a:pPr>
                <a:endParaRPr lang="en-US" sz="200" dirty="0">
                  <a:solidFill>
                    <a:srgbClr val="FF0000"/>
                  </a:solidFill>
                </a:endParaRPr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requested error bound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sz="2400" dirty="0">
                    <a:solidFill>
                      <a:srgbClr val="FF0000"/>
                    </a:solidFill>
                  </a:rPr>
                  <a:t>ABS</a:t>
                </a:r>
                <a:r>
                  <a:rPr lang="en-US" sz="2400" dirty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𝑜𝑟𝑖𝑔𝑖𝑛𝑎𝑙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≤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𝒓𝒆𝒄𝒐𝒏𝒔𝒕𝒓𝒖𝒄𝒕𝒆𝒅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𝑜𝑟𝑖𝑔𝑖𝑛𝑎𝑙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dirty="0"/>
              </a:p>
              <a:p>
                <a:pPr lvl="1">
                  <a:spcBef>
                    <a:spcPts val="1200"/>
                  </a:spcBef>
                </a:pPr>
                <a:r>
                  <a:rPr lang="en-US" sz="2400" dirty="0">
                    <a:solidFill>
                      <a:srgbClr val="FF0000"/>
                    </a:solidFill>
                  </a:rPr>
                  <a:t>REL</a:t>
                </a:r>
                <a:r>
                  <a:rPr lang="en-US" sz="2400" dirty="0"/>
                  <a:t>: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𝑜𝑟𝑖𝑔𝑖𝑛𝑎𝑙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𝒓𝒆𝒄𝒐𝒏𝒔𝒕𝒓𝒖𝒄𝒕𝒆𝒅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𝑜𝑟𝑖𝑔𝑖𝑛𝑎𝑙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∗(1+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lvl="1">
                  <a:spcBef>
                    <a:spcPts val="1200"/>
                  </a:spcBef>
                </a:pPr>
                <a:r>
                  <a:rPr lang="en-US" sz="2400" dirty="0">
                    <a:solidFill>
                      <a:srgbClr val="FF0000"/>
                    </a:solidFill>
                  </a:rPr>
                  <a:t>NOA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𝑜𝑟𝑖𝑔𝑖𝑛𝑎𝑙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𝒓𝒆𝒄𝒐𝒏𝒔𝒕𝒓𝒖𝒄𝒕𝒆𝒅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𝑜𝑟𝑖𝑔𝑖𝑛𝑎𝑙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914400" lvl="2" indent="0">
                  <a:spcBef>
                    <a:spcPts val="1200"/>
                  </a:spcBef>
                  <a:buNone/>
                </a:pPr>
                <a:r>
                  <a:rPr lang="en-US" sz="2000" dirty="0"/>
                  <a:t>         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>
                  <a:spcBef>
                    <a:spcPts val="1200"/>
                  </a:spcBef>
                </a:pPr>
                <a:endParaRPr lang="en-US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7A5450-0522-42EF-B000-F788836C1E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3975"/>
                <a:ext cx="8382000" cy="4479925"/>
              </a:xfrm>
              <a:blipFill>
                <a:blip r:embed="rId3"/>
                <a:stretch>
                  <a:fillRect l="-1309" t="-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F6D9E-1E7E-7AC5-77FF-5BFEACC7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342C4-79A9-C718-7282-FE6383C8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8879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8109E-C5E3-FF37-DD10-8A94EEA6B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7324F-CFFA-3E75-CEBF-E136A8416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PFPL - Quantization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6B7500-1C1A-AE84-FDBC-2975E3E47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Helps make floating-point data </a:t>
            </a:r>
            <a:r>
              <a:rPr lang="en-US" dirty="0">
                <a:solidFill>
                  <a:srgbClr val="0070C0"/>
                </a:solidFill>
              </a:rPr>
              <a:t>more compressible </a:t>
            </a:r>
            <a:r>
              <a:rPr lang="en-US" dirty="0"/>
              <a:t>by removing randomness</a:t>
            </a:r>
          </a:p>
          <a:p>
            <a:pPr>
              <a:spcBef>
                <a:spcPts val="1200"/>
              </a:spcBef>
            </a:pPr>
            <a:r>
              <a:rPr lang="en-US" dirty="0"/>
              <a:t>Where the error-bound is </a:t>
            </a:r>
            <a:r>
              <a:rPr lang="en-US" dirty="0">
                <a:solidFill>
                  <a:srgbClr val="FF0000"/>
                </a:solidFill>
              </a:rPr>
              <a:t>guaranteed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55F552-407B-81C3-D8D8-F04543F91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57" y="3193029"/>
            <a:ext cx="8386710" cy="20647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0D7D8-F8D1-5A5E-F592-1AE4DA91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3BBA11-1AC7-3B4B-F771-D91E5BE12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98351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43299-3CA2-C4CB-78F1-7579F8BE4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F1C6D-80B8-F28A-1B95-BACF3E95E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PFPL - Lossless Stage 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B2281B6-201A-6D4C-809B-71B8930AB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Delta encoding, compute difference sequence</a:t>
            </a: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/>
              <a:t>Output in </a:t>
            </a:r>
            <a:r>
              <a:rPr lang="en-US" dirty="0" err="1">
                <a:solidFill>
                  <a:srgbClr val="0070C0"/>
                </a:solidFill>
              </a:rPr>
              <a:t>negabinary</a:t>
            </a:r>
            <a:r>
              <a:rPr lang="en-US" dirty="0"/>
              <a:t> to boost compressibility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Base “-2” means that small values (both positive and negative) will have </a:t>
            </a:r>
            <a:r>
              <a:rPr lang="en-US" dirty="0">
                <a:solidFill>
                  <a:srgbClr val="FF0000"/>
                </a:solidFill>
              </a:rPr>
              <a:t>many leading zeros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1C6CAB-6F33-2337-C66B-BD7FDED0A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2" y="3563937"/>
            <a:ext cx="8991600" cy="204265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4A1BA-044E-05E0-831A-D77965D3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474E8-601A-B491-9A7E-0E53CA8E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40260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E97C8-8D63-0165-3190-2C3E8D5B7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9E4C1-A3CA-668A-CC8A-3B2BCA9B3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PFPL - Lossless Stage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A5F895-7DDE-FAAB-7FBB-5B2F73D4F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Bit shuffling (bit transposition)</a:t>
            </a: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Groups bits from different words by position</a:t>
            </a:r>
          </a:p>
          <a:p>
            <a:pPr>
              <a:spcBef>
                <a:spcPts val="1200"/>
              </a:spcBef>
            </a:pPr>
            <a:r>
              <a:rPr lang="en-US" dirty="0"/>
              <a:t>Often creates longs strings of ‘0’ bits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5D7258-C8BE-DC55-F482-B49A5C114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06" y="3733800"/>
            <a:ext cx="8913812" cy="119173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92930-F1D3-5168-45CF-F71AC2E8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018C9-CC02-1DBD-9453-40EDDE947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178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30067-71BA-F4C8-4387-8E0B77D93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25E98-EA8C-183B-54FD-CBADF7C27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PFPL - Lossless Stage 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F868A4-4B6C-F8E8-E1A0-1C2513D7A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Repeated zero elimination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This is the only transformation that compresses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Eliminates bytes</a:t>
            </a:r>
            <a:r>
              <a:rPr lang="en-US" dirty="0"/>
              <a:t> that are all zeros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Removed from data but recorded in bitmap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DEACB1-6AA1-AF02-0C3D-9A7A58EB2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86200"/>
            <a:ext cx="9144000" cy="146603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D0867-5F7F-3E93-EFBC-83CECD31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5ABCDA-B05B-DC75-0B99-6F1053489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and Effective Lossy Compression on GPUs and CPUs with Guaranteed Error Bounds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70000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1178</Words>
  <Application>Microsoft Office PowerPoint</Application>
  <PresentationFormat>On-screen Show (4:3)</PresentationFormat>
  <Paragraphs>220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Tahoma</vt:lpstr>
      <vt:lpstr>Wingdings</vt:lpstr>
      <vt:lpstr>Blends</vt:lpstr>
      <vt:lpstr>Fast and Effective Lossy Compression on GPUs and CPUs with Guaranteed Error Bounds</vt:lpstr>
      <vt:lpstr>Introduction</vt:lpstr>
      <vt:lpstr>Introduction</vt:lpstr>
      <vt:lpstr>PFPL – Overview</vt:lpstr>
      <vt:lpstr>PFPL – Error Bounding</vt:lpstr>
      <vt:lpstr>PFPL - Quantization</vt:lpstr>
      <vt:lpstr>PFPL - Lossless Stage 1</vt:lpstr>
      <vt:lpstr>PFPL - Lossless Stage 2</vt:lpstr>
      <vt:lpstr>PFPL - Lossless Stage 3</vt:lpstr>
      <vt:lpstr>PFPL - Parallelization</vt:lpstr>
      <vt:lpstr>Related Work – CPU Only </vt:lpstr>
      <vt:lpstr>Related Work – CPU Only</vt:lpstr>
      <vt:lpstr>Related Work – GPU Only</vt:lpstr>
      <vt:lpstr>Related Work – CPU and GPU</vt:lpstr>
      <vt:lpstr>Experimental Methodology</vt:lpstr>
      <vt:lpstr>Evaluation Methodology</vt:lpstr>
      <vt:lpstr>Results</vt:lpstr>
      <vt:lpstr>ABS – Compression</vt:lpstr>
      <vt:lpstr>ABS – Decompression</vt:lpstr>
      <vt:lpstr>NOA – Compression</vt:lpstr>
      <vt:lpstr>NOA – Decompression</vt:lpstr>
      <vt:lpstr>REL – Compression</vt:lpstr>
      <vt:lpstr>REL – Decompression</vt:lpstr>
      <vt:lpstr>Peak Signal to Noise Ratio (PSNR)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2025-06-11T22:03:15Z</dcterms:created>
  <dcterms:modified xsi:type="dcterms:W3CDTF">2025-06-11T22:03:30Z</dcterms:modified>
</cp:coreProperties>
</file>