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73" r:id="rId2"/>
    <p:sldId id="276" r:id="rId3"/>
    <p:sldId id="763" r:id="rId4"/>
    <p:sldId id="764" r:id="rId5"/>
    <p:sldId id="278" r:id="rId6"/>
    <p:sldId id="765" r:id="rId7"/>
    <p:sldId id="792" r:id="rId8"/>
    <p:sldId id="769" r:id="rId9"/>
    <p:sldId id="770" r:id="rId10"/>
    <p:sldId id="791" r:id="rId11"/>
    <p:sldId id="772" r:id="rId12"/>
    <p:sldId id="785" r:id="rId13"/>
    <p:sldId id="773" r:id="rId14"/>
    <p:sldId id="776" r:id="rId15"/>
    <p:sldId id="777" r:id="rId16"/>
    <p:sldId id="780" r:id="rId17"/>
    <p:sldId id="787" r:id="rId18"/>
    <p:sldId id="774" r:id="rId19"/>
    <p:sldId id="779" r:id="rId20"/>
    <p:sldId id="782" r:id="rId21"/>
    <p:sldId id="783" r:id="rId22"/>
    <p:sldId id="784" r:id="rId23"/>
    <p:sldId id="789" r:id="rId24"/>
    <p:sldId id="786" r:id="rId25"/>
    <p:sldId id="788" r:id="rId26"/>
    <p:sldId id="790" r:id="rId27"/>
    <p:sldId id="5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7"/>
    <a:srgbClr val="371BF0"/>
    <a:srgbClr val="374EF0"/>
    <a:srgbClr val="A6D86E"/>
    <a:srgbClr val="EE7676"/>
    <a:srgbClr val="F5D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4" autoAdjust="0"/>
    <p:restoredTop sz="92377" autoAdjust="0"/>
  </p:normalViewPr>
  <p:slideViewPr>
    <p:cSldViewPr snapToGrid="0">
      <p:cViewPr varScale="1">
        <p:scale>
          <a:sx n="125" d="100"/>
          <a:sy n="125" d="100"/>
        </p:scale>
        <p:origin x="784" y="168"/>
      </p:cViewPr>
      <p:guideLst/>
    </p:cSldViewPr>
  </p:slideViewPr>
  <p:outlineViewPr>
    <p:cViewPr>
      <p:scale>
        <a:sx n="33" d="100"/>
        <a:sy n="33" d="100"/>
      </p:scale>
      <p:origin x="0" y="-7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BC34-EBCC-4331-859F-9243004CD95F}" type="datetimeFigureOut">
              <a:rPr lang="en-US" smtClean="0"/>
              <a:t>6/16/26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30B98-B676-4B1C-A68C-5DC70CAE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0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8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0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1E46E8A7-4C7D-2E49-A722-BD123C2BE502}" type="datetime1">
              <a:rPr lang="en-US" smtClean="0"/>
              <a:t>6/16/26</a:t>
            </a:fld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SLEEK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6462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E7819-EDD3-1C4F-A608-CEBBE5B4EE17}" type="datetime1">
              <a:rPr lang="en-US" smtClean="0"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1DCF70-04F7-BC4A-979F-AB611726F21E}" type="datetime1">
              <a:rPr lang="en-US" smtClean="0"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1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8BC4876-8A3E-5949-AA3A-3674BF35CE47}" type="datetime1">
              <a:rPr lang="en-US" smtClean="0"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07212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83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B29D368-B310-3440-B94C-57ED5E8D3467}" type="datetime1">
              <a:rPr lang="en-US" smtClean="0"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2" y="5969000"/>
            <a:ext cx="7069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8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B6E7407-45BD-A245-BB74-F5642BBCD5B2}" type="datetime1">
              <a:rPr lang="en-US" smtClean="0"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3" y="5940425"/>
            <a:ext cx="72691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05DECA2-EDC6-6F4E-8959-3ED798AB3618}" type="datetime1">
              <a:rPr lang="en-US" smtClean="0"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334AD-6653-8046-9FD1-CA04FCE901DB}" type="datetime1">
              <a:rPr lang="en-US" smtClean="0"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3387" y="5969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2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F3DB61F-2E01-3043-A0C9-423AEEA4673D}" type="datetime1">
              <a:rPr lang="en-US" smtClean="0"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8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D60A7-9C28-A444-B289-68D62FD23E85}" type="datetime1">
              <a:rPr lang="en-US" smtClean="0"/>
              <a:t>6/16/26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53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fld id="{C32C4441-C4D5-5B42-992B-99964E014675}" type="datetime1">
              <a:rPr lang="en-US" smtClean="0"/>
              <a:t>6/16/26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48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6D7BD-9065-264D-8F2C-423322E4C672}" type="datetime1">
              <a:rPr lang="en-US" smtClean="0"/>
              <a:t>6/16/26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8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C4A4A-520E-8549-B0AF-8F7DCF603F09}" type="datetime1">
              <a:rPr lang="en-US" smtClean="0"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72A6D-5555-4A46-BC75-3B2B59942590}" type="datetime1">
              <a:rPr lang="en-US" smtClean="0"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SLEEK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3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fld id="{C1029626-E394-6A4C-9938-ADE148AF5BDD}" type="datetime1">
              <a:rPr lang="en-US" smtClean="0"/>
              <a:t>6/16/26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5969000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/>
              <a:t>SLEEK</a:t>
            </a:r>
            <a:endParaRPr lang="en-US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roon and gold star followed by the words &quot;Texas State University&quot;">
            <a:extLst>
              <a:ext uri="{FF2B5EF4-FFF2-40B4-BE49-F238E27FC236}">
                <a16:creationId xmlns:a16="http://schemas.microsoft.com/office/drawing/2014/main" id="{FC42664F-591E-096A-B9A0-EE88108CA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t="31486" r="352" b="28508"/>
          <a:stretch/>
        </p:blipFill>
        <p:spPr bwMode="auto">
          <a:xfrm>
            <a:off x="894902" y="4696732"/>
            <a:ext cx="4230438" cy="10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7DDF58-3683-CBAC-EF31-92316D6F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41413"/>
            <a:ext cx="9144000" cy="1722739"/>
          </a:xfrm>
        </p:spPr>
        <p:txBody>
          <a:bodyPr/>
          <a:lstStyle/>
          <a:p>
            <a:r>
              <a:rPr lang="en-IN" sz="3600" b="1" dirty="0"/>
              <a:t>SLEEK: Compressing Memory Copies for Floating-Point Data on GPUs</a:t>
            </a:r>
            <a:endParaRPr lang="en-US" sz="3900" b="1" dirty="0"/>
          </a:p>
        </p:txBody>
      </p:sp>
      <p:pic>
        <p:nvPicPr>
          <p:cNvPr id="9" name="Picture 2" descr="Efficient Computing Laboratory's logo">
            <a:extLst>
              <a:ext uri="{FF2B5EF4-FFF2-40B4-BE49-F238E27FC236}">
                <a16:creationId xmlns:a16="http://schemas.microsoft.com/office/drawing/2014/main" id="{DE69DC9E-A8AA-17BE-AA75-C418E1A1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976" y="4696732"/>
            <a:ext cx="1621113" cy="10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1F8D2D-A2DC-CEC7-3768-4310E76C6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87" y="3482377"/>
            <a:ext cx="8226425" cy="2481102"/>
          </a:xfrm>
        </p:spPr>
        <p:txBody>
          <a:bodyPr/>
          <a:lstStyle/>
          <a:p>
            <a:r>
              <a:rPr lang="en-IN" sz="2400" dirty="0"/>
              <a:t>Anju </a:t>
            </a:r>
            <a:r>
              <a:rPr lang="en-IN" sz="2400" dirty="0" err="1"/>
              <a:t>Mongandampulath</a:t>
            </a:r>
            <a:r>
              <a:rPr lang="en-IN" sz="2400" dirty="0"/>
              <a:t> </a:t>
            </a:r>
            <a:r>
              <a:rPr lang="en-IN" sz="2400" dirty="0" err="1"/>
              <a:t>Akathoott</a:t>
            </a:r>
            <a:r>
              <a:rPr lang="en-IN" sz="2400" dirty="0"/>
              <a:t>, Andrew Rodriguez*</a:t>
            </a:r>
            <a:r>
              <a:rPr lang="en-IN" sz="2400" b="1" i="1" dirty="0"/>
              <a:t> </a:t>
            </a:r>
            <a:r>
              <a:rPr lang="en-IN" sz="2400" dirty="0"/>
              <a:t>and Martin Burtscher</a:t>
            </a:r>
            <a:endParaRPr lang="en-IN" sz="2000" dirty="0"/>
          </a:p>
          <a:p>
            <a:r>
              <a:rPr lang="en-IN" sz="2000" dirty="0"/>
              <a:t>Department of Computer Science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1051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FC3D-B09C-8836-41A7-364968C85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8876-D410-0144-267F-3D432418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Examples – 7-bit Floats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B5D38-2D70-7E24-CA66-6240303A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085F9-8D28-C6AC-28E0-484F3EC8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D8B5DA-80AA-4836-82CA-D4C0158B2AD3}"/>
              </a:ext>
            </a:extLst>
          </p:cNvPr>
          <p:cNvGrpSpPr/>
          <p:nvPr/>
        </p:nvGrpSpPr>
        <p:grpSpPr>
          <a:xfrm>
            <a:off x="152400" y="1187450"/>
            <a:ext cx="8839200" cy="5016704"/>
            <a:chOff x="685800" y="1309376"/>
            <a:chExt cx="7772400" cy="4359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B8C7F8-9B61-3234-A4C1-068F4013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285"/>
            <a:stretch>
              <a:fillRect/>
            </a:stretch>
          </p:blipFill>
          <p:spPr>
            <a:xfrm>
              <a:off x="685800" y="1309376"/>
              <a:ext cx="7772400" cy="33148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67DB79-2B81-3287-A6C5-762B26BC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2437"/>
            <a:stretch>
              <a:fillRect/>
            </a:stretch>
          </p:blipFill>
          <p:spPr>
            <a:xfrm>
              <a:off x="685800" y="4666773"/>
              <a:ext cx="7772400" cy="100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3459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7904F-B844-A09D-D8EB-DD433D1B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37DA-CB2F-0B1F-7BBA-E0B5CAA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8615-F941-9B3D-93F4-2AB309B2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/>
              <a:t>Each input value can be processed in </a:t>
            </a:r>
            <a:r>
              <a:rPr lang="en-US" dirty="0">
                <a:solidFill>
                  <a:srgbClr val="FF0000"/>
                </a:solidFill>
              </a:rPr>
              <a:t>parallel</a:t>
            </a:r>
          </a:p>
          <a:p>
            <a:pPr lvl="4">
              <a:spcBef>
                <a:spcPts val="5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en-US" dirty="0"/>
              <a:t>Divide the input into </a:t>
            </a:r>
            <a:r>
              <a:rPr lang="en-US" dirty="0">
                <a:solidFill>
                  <a:srgbClr val="FF0000"/>
                </a:solidFill>
              </a:rPr>
              <a:t>16 kB </a:t>
            </a:r>
            <a:r>
              <a:rPr lang="en-US" dirty="0"/>
              <a:t>chunks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CPU: each </a:t>
            </a:r>
            <a:r>
              <a:rPr lang="en-US" dirty="0">
                <a:solidFill>
                  <a:srgbClr val="0070C0"/>
                </a:solidFill>
              </a:rPr>
              <a:t>thread</a:t>
            </a:r>
            <a:r>
              <a:rPr lang="en-US" dirty="0"/>
              <a:t> processes a chunk at a time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GPU: each </a:t>
            </a:r>
            <a:r>
              <a:rPr lang="en-US" dirty="0">
                <a:solidFill>
                  <a:srgbClr val="0070C0"/>
                </a:solidFill>
              </a:rPr>
              <a:t>thread block </a:t>
            </a:r>
            <a:r>
              <a:rPr lang="en-US" dirty="0"/>
              <a:t>processes a chunk at a time</a:t>
            </a:r>
          </a:p>
          <a:p>
            <a:pPr lvl="4"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dynamic schedule</a:t>
            </a:r>
            <a:r>
              <a:rPr lang="en-US" dirty="0"/>
              <a:t> to alleviate load imbalance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Amount of work to process a chunk is </a:t>
            </a:r>
            <a:r>
              <a:rPr lang="en-US" dirty="0">
                <a:solidFill>
                  <a:srgbClr val="0070C0"/>
                </a:solidFill>
              </a:rPr>
              <a:t>data dependent</a:t>
            </a:r>
          </a:p>
          <a:p>
            <a:pPr lvl="4">
              <a:spcBef>
                <a:spcPts val="5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500"/>
              </a:spcBef>
            </a:pPr>
            <a:r>
              <a:rPr lang="en-US" dirty="0"/>
              <a:t>Further divide chunks into </a:t>
            </a:r>
            <a:r>
              <a:rPr lang="en-US" dirty="0">
                <a:solidFill>
                  <a:srgbClr val="FF0000"/>
                </a:solidFill>
              </a:rPr>
              <a:t>512-byte</a:t>
            </a:r>
            <a:r>
              <a:rPr lang="en-US" dirty="0"/>
              <a:t> </a:t>
            </a:r>
            <a:r>
              <a:rPr lang="en-US" dirty="0" err="1"/>
              <a:t>subchunks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F636F-E0A4-2C37-251B-ED3E24E1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8A5F-F224-6A60-FDA8-29715426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45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AAAD9-229B-CA97-DF13-0885CB8ED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3CAB-46DE-30C5-C4C0-CF3A88E0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F443-018E-53FB-4814-7288779E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compressing a </a:t>
            </a:r>
            <a:r>
              <a:rPr lang="en-US" dirty="0">
                <a:solidFill>
                  <a:srgbClr val="FF0000"/>
                </a:solidFill>
              </a:rPr>
              <a:t>chunk</a:t>
            </a:r>
          </a:p>
          <a:p>
            <a:pPr lvl="1"/>
            <a:r>
              <a:rPr lang="en-US" dirty="0"/>
              <a:t>Compress each chunk in </a:t>
            </a:r>
            <a:r>
              <a:rPr lang="en-US" dirty="0">
                <a:solidFill>
                  <a:srgbClr val="0070C0"/>
                </a:solidFill>
              </a:rPr>
              <a:t>local</a:t>
            </a:r>
            <a:r>
              <a:rPr lang="en-US" dirty="0"/>
              <a:t> buffers</a:t>
            </a:r>
          </a:p>
          <a:p>
            <a:pPr lvl="1"/>
            <a:r>
              <a:rPr lang="en-US" dirty="0"/>
              <a:t>Output </a:t>
            </a:r>
            <a:r>
              <a:rPr lang="en-US" dirty="0">
                <a:solidFill>
                  <a:srgbClr val="0070C0"/>
                </a:solidFill>
              </a:rPr>
              <a:t>compressed size </a:t>
            </a:r>
            <a:r>
              <a:rPr lang="en-US" dirty="0"/>
              <a:t>as soon as its available</a:t>
            </a:r>
          </a:p>
          <a:p>
            <a:pPr lvl="1"/>
            <a:r>
              <a:rPr lang="en-US" dirty="0"/>
              <a:t>Wait for </a:t>
            </a:r>
            <a:r>
              <a:rPr lang="en-US" dirty="0">
                <a:solidFill>
                  <a:srgbClr val="0070C0"/>
                </a:solidFill>
              </a:rPr>
              <a:t>carry info</a:t>
            </a:r>
            <a:r>
              <a:rPr lang="en-US" dirty="0"/>
              <a:t> from previous thread (or block) </a:t>
            </a:r>
          </a:p>
          <a:p>
            <a:pPr lvl="1"/>
            <a:r>
              <a:rPr lang="en-US" dirty="0"/>
              <a:t>Once received, copy local buffers to the </a:t>
            </a:r>
            <a:r>
              <a:rPr lang="en-US" dirty="0">
                <a:solidFill>
                  <a:srgbClr val="0070C0"/>
                </a:solidFill>
              </a:rPr>
              <a:t>output</a:t>
            </a:r>
          </a:p>
          <a:p>
            <a:r>
              <a:rPr lang="en-US" dirty="0"/>
              <a:t>Additional GPU optimizations</a:t>
            </a:r>
          </a:p>
          <a:p>
            <a:pPr lvl="1"/>
            <a:r>
              <a:rPr lang="en-US" dirty="0"/>
              <a:t>One </a:t>
            </a:r>
            <a:r>
              <a:rPr lang="en-US" dirty="0" err="1">
                <a:solidFill>
                  <a:srgbClr val="0070C0"/>
                </a:solidFill>
              </a:rPr>
              <a:t>subchunk</a:t>
            </a:r>
            <a:r>
              <a:rPr lang="en-US" dirty="0"/>
              <a:t> per </a:t>
            </a:r>
            <a:r>
              <a:rPr lang="en-US" dirty="0">
                <a:solidFill>
                  <a:srgbClr val="0070C0"/>
                </a:solidFill>
              </a:rPr>
              <a:t>warp</a:t>
            </a:r>
          </a:p>
          <a:p>
            <a:pPr lvl="1"/>
            <a:r>
              <a:rPr lang="en-US" dirty="0"/>
              <a:t>Minimize and </a:t>
            </a:r>
            <a:r>
              <a:rPr lang="en-US" dirty="0">
                <a:solidFill>
                  <a:srgbClr val="FF0000"/>
                </a:solidFill>
              </a:rPr>
              <a:t>coalesce</a:t>
            </a:r>
            <a:r>
              <a:rPr lang="en-US" dirty="0"/>
              <a:t> global memory accesses</a:t>
            </a:r>
          </a:p>
          <a:p>
            <a:pPr lvl="1"/>
            <a:r>
              <a:rPr lang="en-US" dirty="0"/>
              <a:t>Almost all intermediate data in fast </a:t>
            </a:r>
            <a:r>
              <a:rPr lang="en-US" dirty="0">
                <a:solidFill>
                  <a:srgbClr val="FF0000"/>
                </a:solidFill>
              </a:rPr>
              <a:t>shared</a:t>
            </a:r>
            <a:r>
              <a:rPr lang="en-US" dirty="0"/>
              <a:t> memory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F665B-720A-501E-ED72-24A30A0A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408D6-FC86-7140-03BE-DAC75B33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03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CE33-DBE9-0747-3080-46BA1E93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CB124D-A0B0-53AB-8031-B70FD69ACD83}"/>
              </a:ext>
            </a:extLst>
          </p:cNvPr>
          <p:cNvSpPr txBox="1">
            <a:spLocks/>
          </p:cNvSpPr>
          <p:nvPr/>
        </p:nvSpPr>
        <p:spPr>
          <a:xfrm>
            <a:off x="457200" y="1323975"/>
            <a:ext cx="8226425" cy="4479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Experimental</a:t>
            </a: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Methodology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9E922DA5-D72D-7A24-2E5F-7CB8CF2982EC}"/>
              </a:ext>
            </a:extLst>
          </p:cNvPr>
          <p:cNvSpPr txBox="1">
            <a:spLocks/>
          </p:cNvSpPr>
          <p:nvPr/>
        </p:nvSpPr>
        <p:spPr bwMode="auto">
          <a:xfrm>
            <a:off x="6781800" y="59710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A667172-72BD-4DFB-AF2C-DDFDD55EEB33}" type="slidenum">
              <a:rPr lang="en-US" smtClean="0">
                <a:latin typeface="+mn-lt"/>
              </a:rPr>
              <a:pPr/>
              <a:t>13</a:t>
            </a:fld>
            <a:endParaRPr lang="en-US">
              <a:latin typeface="+mn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DAB8EE-1EB1-694B-3085-FC3A64BD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</p:spTree>
    <p:extLst>
      <p:ext uri="{BB962C8B-B14F-4D97-AF65-F5344CB8AC3E}">
        <p14:creationId xmlns:p14="http://schemas.microsoft.com/office/powerpoint/2010/main" val="32030938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0A17-B454-0834-7C9B-D583F26A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DDAF-4B1E-E710-28C4-0CA8FDF4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8615-5F6F-4D5A-BEA4-7B1E11482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SDRBench</a:t>
            </a:r>
            <a:r>
              <a:rPr lang="en-US" dirty="0"/>
              <a:t> datasets from </a:t>
            </a:r>
            <a:r>
              <a:rPr lang="en-US" dirty="0">
                <a:solidFill>
                  <a:srgbClr val="FF0000"/>
                </a:solidFill>
              </a:rPr>
              <a:t>different domains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5FFAF-2E1F-BDD2-98C0-2134C110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7E7ED-38B8-E045-14AB-0E740A54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60EA9-9829-E4C2-A36F-6E61C94D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0" y="2315818"/>
            <a:ext cx="8321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73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691E1-7B1A-A84C-49A0-E86594DB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1361-FD06-27F1-9880-E99848AB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79629-034D-B4A4-EF58-15C9B2FE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GPUs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RTX 4090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A100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RTX 3080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C9E7B-3C1F-B5BE-21CE-62D352E2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F0C95-6EED-CCDC-D663-5DB24CF9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FFBC8-1320-AAB5-98B0-E9771FDB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75" y="1685798"/>
            <a:ext cx="5937450" cy="3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593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6B19F-3F7C-639B-55D5-B804867A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593A-D0FF-E2A4-A683-17996FD5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D2D </a:t>
            </a:r>
            <a:r>
              <a:rPr lang="en-US" dirty="0" err="1"/>
              <a:t>Memcpy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FC34-206B-AED3-6603-F77FEF4EE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>
                <a:solidFill>
                  <a:srgbClr val="0070C0"/>
                </a:solidFill>
              </a:rPr>
              <a:t>lossless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lossy</a:t>
            </a:r>
            <a:r>
              <a:rPr lang="en-US" dirty="0"/>
              <a:t> compressors to </a:t>
            </a:r>
            <a:r>
              <a:rPr lang="en-US" dirty="0">
                <a:solidFill>
                  <a:srgbClr val="FF0000"/>
                </a:solidFill>
              </a:rPr>
              <a:t>device-to-device</a:t>
            </a:r>
            <a:r>
              <a:rPr lang="en-US" dirty="0"/>
              <a:t> (D2D) global memory copy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 of 9 runtimes</a:t>
            </a:r>
          </a:p>
          <a:p>
            <a:pPr lvl="1"/>
            <a:r>
              <a:rPr lang="en-US" dirty="0"/>
              <a:t>Report </a:t>
            </a:r>
            <a:r>
              <a:rPr lang="en-US" dirty="0">
                <a:solidFill>
                  <a:srgbClr val="FF0000"/>
                </a:solidFill>
              </a:rPr>
              <a:t>throughput</a:t>
            </a:r>
            <a:r>
              <a:rPr lang="en-US" dirty="0"/>
              <a:t> (uncompressed file size / runtime)</a:t>
            </a:r>
          </a:p>
          <a:p>
            <a:pPr lvl="1"/>
            <a:r>
              <a:rPr lang="en-US" dirty="0"/>
              <a:t>Only show </a:t>
            </a:r>
            <a:r>
              <a:rPr lang="en-US" dirty="0">
                <a:solidFill>
                  <a:srgbClr val="0070C0"/>
                </a:solidFill>
              </a:rPr>
              <a:t>lossy single-precision</a:t>
            </a:r>
            <a:r>
              <a:rPr lang="en-US" dirty="0"/>
              <a:t> results, other results (in paper) exhibit similar trends</a:t>
            </a:r>
          </a:p>
          <a:p>
            <a:pPr lvl="2"/>
            <a:endParaRPr lang="en-US" dirty="0"/>
          </a:p>
          <a:p>
            <a:r>
              <a:rPr lang="en-US" dirty="0"/>
              <a:t>Report </a:t>
            </a:r>
            <a:r>
              <a:rPr lang="en-US" dirty="0">
                <a:solidFill>
                  <a:srgbClr val="0070C0"/>
                </a:solidFill>
              </a:rPr>
              <a:t>geometric-mean</a:t>
            </a:r>
            <a:r>
              <a:rPr lang="en-US" dirty="0"/>
              <a:t> throughput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250CA-3489-DF06-C05D-C80C6B62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1A0D-00A9-C3AB-47A8-92B0421E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5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AE85-6EA4-0380-6970-D2E94A36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CF63-6ED1-AA12-D654-53B8325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Third-Party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4F6B-0AB2-906D-C317-D348FDA6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lossy compressor to </a:t>
            </a:r>
            <a:r>
              <a:rPr lang="en-US" dirty="0">
                <a:solidFill>
                  <a:srgbClr val="FF0000"/>
                </a:solidFill>
              </a:rPr>
              <a:t>third-party</a:t>
            </a:r>
            <a:r>
              <a:rPr lang="en-US" dirty="0"/>
              <a:t> codes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throughput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compression ratio </a:t>
            </a:r>
            <a:r>
              <a:rPr lang="en-US" dirty="0"/>
              <a:t>(CR) as metrics</a:t>
            </a:r>
          </a:p>
          <a:p>
            <a:pPr lvl="1"/>
            <a:r>
              <a:rPr lang="en-US" dirty="0"/>
              <a:t>Only show </a:t>
            </a:r>
            <a:r>
              <a:rPr lang="en-US" dirty="0">
                <a:solidFill>
                  <a:srgbClr val="0070C0"/>
                </a:solidFill>
              </a:rPr>
              <a:t>single-precision lossy</a:t>
            </a:r>
            <a:r>
              <a:rPr lang="en-US" dirty="0"/>
              <a:t> results on </a:t>
            </a:r>
            <a:r>
              <a:rPr lang="en-US" dirty="0">
                <a:solidFill>
                  <a:srgbClr val="FF0000"/>
                </a:solidFill>
              </a:rPr>
              <a:t>4090</a:t>
            </a:r>
            <a:r>
              <a:rPr lang="en-US" dirty="0"/>
              <a:t>, other results and GPUs (in paper) show similar trends</a:t>
            </a:r>
          </a:p>
          <a:p>
            <a:r>
              <a:rPr lang="en-US" dirty="0"/>
              <a:t>Report </a:t>
            </a:r>
            <a:r>
              <a:rPr lang="en-US" dirty="0">
                <a:solidFill>
                  <a:srgbClr val="0070C0"/>
                </a:solidFill>
              </a:rPr>
              <a:t>geometric-mean</a:t>
            </a:r>
            <a:r>
              <a:rPr lang="en-US" dirty="0"/>
              <a:t> throughput and CR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6E95B-225E-975B-D143-D973A22C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FB08-5D91-5592-63AC-8D3977D2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9954D-050D-1C4D-895A-C824D9CB7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938" y="3914736"/>
            <a:ext cx="4132948" cy="17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76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00E4C-201E-6AE4-646C-A7A37566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4ABDC-A6EA-F49E-F9AC-7E2936ECD484}"/>
              </a:ext>
            </a:extLst>
          </p:cNvPr>
          <p:cNvSpPr txBox="1">
            <a:spLocks/>
          </p:cNvSpPr>
          <p:nvPr/>
        </p:nvSpPr>
        <p:spPr>
          <a:xfrm>
            <a:off x="457200" y="1323975"/>
            <a:ext cx="8226425" cy="4479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3D4A482D-2623-2835-403E-E49E64421E24}"/>
              </a:ext>
            </a:extLst>
          </p:cNvPr>
          <p:cNvSpPr txBox="1">
            <a:spLocks/>
          </p:cNvSpPr>
          <p:nvPr/>
        </p:nvSpPr>
        <p:spPr bwMode="auto">
          <a:xfrm>
            <a:off x="6781800" y="59710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A667172-72BD-4DFB-AF2C-DDFDD55EEB33}" type="slidenum">
              <a:rPr lang="en-US" smtClean="0">
                <a:latin typeface="+mn-lt"/>
              </a:rPr>
              <a:pPr/>
              <a:t>18</a:t>
            </a:fld>
            <a:endParaRPr lang="en-US">
              <a:latin typeface="+mn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90CA51B-2BC0-12AC-174B-CEE5559D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</p:spTree>
    <p:extLst>
      <p:ext uri="{BB962C8B-B14F-4D97-AF65-F5344CB8AC3E}">
        <p14:creationId xmlns:p14="http://schemas.microsoft.com/office/powerpoint/2010/main" val="33056555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6064-07BB-CF7A-3F0F-7FB48E10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E78A2A-1F05-D58A-C496-FD2C0D525F94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43127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y-axis shows throughput</a:t>
            </a:r>
          </a:p>
          <a:p>
            <a:pPr lvl="2"/>
            <a:endParaRPr lang="en-US" sz="2000" kern="0" dirty="0"/>
          </a:p>
          <a:p>
            <a:r>
              <a:rPr lang="en-US" sz="2800" kern="0" dirty="0"/>
              <a:t>1.3 to 1.7 times </a:t>
            </a:r>
            <a:r>
              <a:rPr lang="en-US" sz="2800" kern="0" dirty="0">
                <a:solidFill>
                  <a:srgbClr val="FF0000"/>
                </a:solidFill>
              </a:rPr>
              <a:t>faster</a:t>
            </a:r>
            <a:r>
              <a:rPr lang="en-US" sz="2800" kern="0" dirty="0"/>
              <a:t> than </a:t>
            </a:r>
            <a:r>
              <a:rPr lang="en-US" sz="2800" kern="0" dirty="0" err="1"/>
              <a:t>memcpy</a:t>
            </a:r>
            <a:r>
              <a:rPr lang="en-US" sz="2800" kern="0" dirty="0"/>
              <a:t> on 4090</a:t>
            </a:r>
          </a:p>
          <a:p>
            <a:r>
              <a:rPr lang="en-US" sz="2800" kern="0" dirty="0"/>
              <a:t>0.99 to 1.2 times </a:t>
            </a:r>
            <a:r>
              <a:rPr lang="en-US" sz="2800" kern="0" dirty="0">
                <a:solidFill>
                  <a:srgbClr val="FF0000"/>
                </a:solidFill>
              </a:rPr>
              <a:t>faster</a:t>
            </a:r>
            <a:r>
              <a:rPr lang="en-US" sz="2800" kern="0" dirty="0"/>
              <a:t> on the 3080</a:t>
            </a:r>
          </a:p>
          <a:p>
            <a:r>
              <a:rPr lang="en-US" sz="2800" kern="0" dirty="0">
                <a:solidFill>
                  <a:srgbClr val="0070C0"/>
                </a:solidFill>
              </a:rPr>
              <a:t>Slower</a:t>
            </a:r>
            <a:r>
              <a:rPr lang="en-US" sz="2800" kern="0" dirty="0"/>
              <a:t> than </a:t>
            </a:r>
            <a:r>
              <a:rPr lang="en-US" sz="2800" kern="0" dirty="0" err="1"/>
              <a:t>memcpy</a:t>
            </a:r>
            <a:r>
              <a:rPr lang="en-US" sz="2800" kern="0" dirty="0"/>
              <a:t> on the A100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CCD3E-056A-75C3-B06D-AB74AEF3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Lossy </a:t>
            </a:r>
            <a:r>
              <a:rPr lang="en-US" dirty="0" err="1"/>
              <a:t>Compr</a:t>
            </a:r>
            <a:r>
              <a:rPr lang="en-US" dirty="0"/>
              <a:t>. vs. D2D </a:t>
            </a:r>
            <a:r>
              <a:rPr lang="en-US" dirty="0" err="1"/>
              <a:t>Memcpy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1821C3-713D-96D0-5303-02F46DE5E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4769963" y="2091058"/>
            <a:ext cx="4374037" cy="26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9778-D588-C006-868C-3728B21A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F4F4E-12D9-71C1-6FFA-5605444B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627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8DC8-375E-6CC4-BF73-6FD0B7BE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Applications &amp;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18CB-7177-F24B-605F-ED9AF42E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Emit </a:t>
            </a:r>
            <a:r>
              <a:rPr lang="en-US" dirty="0">
                <a:solidFill>
                  <a:srgbClr val="FF0000"/>
                </a:solidFill>
              </a:rPr>
              <a:t>huge amounts</a:t>
            </a:r>
            <a:r>
              <a:rPr lang="en-US" dirty="0"/>
              <a:t> of </a:t>
            </a:r>
            <a:r>
              <a:rPr lang="en-US" dirty="0">
                <a:solidFill>
                  <a:srgbClr val="0070C0"/>
                </a:solidFill>
              </a:rPr>
              <a:t>floating-point data</a:t>
            </a:r>
          </a:p>
          <a:p>
            <a:pPr lvl="1"/>
            <a:r>
              <a:rPr lang="en-US" dirty="0"/>
              <a:t>HACC generates petabytes of data in one simulation</a:t>
            </a:r>
          </a:p>
          <a:p>
            <a:pPr lvl="1"/>
            <a:r>
              <a:rPr lang="en-US" dirty="0"/>
              <a:t>LHC produces a petabyte of data per second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B7073-16D7-2C1E-EA6A-3F8842E4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Code for Largest Cosmological Simulations Ever on GPUs Is Gordon Bell  Finalist – Oak Ridge Leadership Computing Facility">
            <a:extLst>
              <a:ext uri="{FF2B5EF4-FFF2-40B4-BE49-F238E27FC236}">
                <a16:creationId xmlns:a16="http://schemas.microsoft.com/office/drawing/2014/main" id="{D1A100EE-1887-B9BD-89D1-F2BE2576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739" y="3702379"/>
            <a:ext cx="2300138" cy="16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E3958-489C-58B3-5EAA-AE274ADC4134}"/>
              </a:ext>
            </a:extLst>
          </p:cNvPr>
          <p:cNvSpPr txBox="1"/>
          <p:nvPr/>
        </p:nvSpPr>
        <p:spPr>
          <a:xfrm>
            <a:off x="5734849" y="5369564"/>
            <a:ext cx="3889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HACC Visualization (ornl.gov)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CF2E95C-1D2F-C0DD-3C5C-88979B5A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>
                <a:latin typeface="+mn-lt"/>
              </a:rPr>
              <a:t>SLEEK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C23C15-3B70-B451-209E-DD39904D8F0B}"/>
              </a:ext>
            </a:extLst>
          </p:cNvPr>
          <p:cNvSpPr txBox="1">
            <a:spLocks/>
          </p:cNvSpPr>
          <p:nvPr/>
        </p:nvSpPr>
        <p:spPr bwMode="auto">
          <a:xfrm>
            <a:off x="455613" y="3078932"/>
            <a:ext cx="6454234" cy="270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GPUs are used to process data </a:t>
            </a:r>
            <a:r>
              <a:rPr lang="en-US" kern="0" dirty="0">
                <a:solidFill>
                  <a:srgbClr val="0070C0"/>
                </a:solidFill>
              </a:rPr>
              <a:t>quickly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Limited GPU memory</a:t>
            </a:r>
            <a:r>
              <a:rPr lang="en-US" kern="0" dirty="0"/>
              <a:t> is a </a:t>
            </a:r>
            <a:r>
              <a:rPr lang="en-US" kern="0" dirty="0">
                <a:solidFill>
                  <a:srgbClr val="0070C0"/>
                </a:solidFill>
              </a:rPr>
              <a:t>bottleneck</a:t>
            </a:r>
          </a:p>
          <a:p>
            <a:pPr lvl="1"/>
            <a:r>
              <a:rPr lang="en-US" kern="0" dirty="0"/>
              <a:t>One solution may be </a:t>
            </a:r>
            <a:r>
              <a:rPr lang="en-US" kern="0" dirty="0">
                <a:solidFill>
                  <a:srgbClr val="FF0000"/>
                </a:solidFill>
              </a:rPr>
              <a:t>main-memory compression</a:t>
            </a:r>
          </a:p>
        </p:txBody>
      </p:sp>
    </p:spTree>
    <p:extLst>
      <p:ext uri="{BB962C8B-B14F-4D97-AF65-F5344CB8AC3E}">
        <p14:creationId xmlns:p14="http://schemas.microsoft.com/office/powerpoint/2010/main" val="13057804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6818-9B40-A36E-3F79-DE1DCC30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9334869-F205-528E-0E8B-1F6B525C9E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323975"/>
                <a:ext cx="4312763" cy="447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B7BD1"/>
                  </a:buClr>
                  <a:buSzPct val="95000"/>
                  <a:buFont typeface="Wingdings" pitchFamily="2" charset="2"/>
                  <a:buChar char="§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282D4"/>
                  </a:buClr>
                  <a:buSzPct val="9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A8AD6"/>
                  </a:buClr>
                  <a:buSzPct val="80000"/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kern="0" dirty="0">
                    <a:solidFill>
                      <a:srgbClr val="0070C0"/>
                    </a:solidFill>
                  </a:rPr>
                  <a:t>Larger</a:t>
                </a:r>
                <a:r>
                  <a:rPr lang="en-US" sz="2800" kern="0" dirty="0"/>
                  <a:t> error bounds lead to </a:t>
                </a:r>
                <a:r>
                  <a:rPr lang="en-US" sz="2800" kern="0" dirty="0">
                    <a:solidFill>
                      <a:srgbClr val="FF0000"/>
                    </a:solidFill>
                  </a:rPr>
                  <a:t>higher</a:t>
                </a:r>
                <a:r>
                  <a:rPr lang="en-US" sz="2800" kern="0" dirty="0"/>
                  <a:t> compression</a:t>
                </a:r>
              </a:p>
              <a:p>
                <a:pPr lvl="1"/>
                <a:r>
                  <a:rPr lang="en-US" sz="2400" kern="0" dirty="0"/>
                  <a:t>Write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less</a:t>
                </a:r>
                <a:r>
                  <a:rPr lang="en-US" sz="2400" kern="0" dirty="0"/>
                  <a:t> data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kern="0" dirty="0"/>
                  <a:t> faster</a:t>
                </a:r>
              </a:p>
              <a:p>
                <a:r>
                  <a:rPr lang="en-US" sz="2800" kern="0" dirty="0"/>
                  <a:t>3080 has lower SLEEK and </a:t>
                </a:r>
                <a:r>
                  <a:rPr lang="en-US" sz="2800" kern="0" dirty="0" err="1"/>
                  <a:t>memcpy</a:t>
                </a:r>
                <a:r>
                  <a:rPr lang="en-US" sz="2800" kern="0" dirty="0"/>
                  <a:t> performance</a:t>
                </a:r>
              </a:p>
              <a:p>
                <a:pPr lvl="1"/>
                <a:r>
                  <a:rPr lang="en-US" sz="2400" kern="0" dirty="0"/>
                  <a:t>Older, slower GPU</a:t>
                </a:r>
              </a:p>
              <a:p>
                <a:r>
                  <a:rPr lang="en-US" sz="2800" kern="0" dirty="0"/>
                  <a:t>A100: lowest compute-to-bandwidth ratio</a:t>
                </a:r>
              </a:p>
              <a:p>
                <a:pPr lvl="1"/>
                <a:r>
                  <a:rPr lang="en-US" sz="2400" kern="0" dirty="0"/>
                  <a:t>Compression </a:t>
                </a:r>
                <a:r>
                  <a:rPr lang="en-US" sz="2400" kern="0" dirty="0">
                    <a:solidFill>
                      <a:srgbClr val="FF0000"/>
                    </a:solidFill>
                  </a:rPr>
                  <a:t>overhead</a:t>
                </a:r>
                <a:r>
                  <a:rPr lang="en-US" sz="2400" kern="0" dirty="0"/>
                  <a:t> cannot be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hidden</a:t>
                </a:r>
                <a:r>
                  <a:rPr lang="en-US" sz="2400" kern="0" dirty="0"/>
                  <a:t> as well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9334869-F205-528E-0E8B-1F6B525C9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23975"/>
                <a:ext cx="4312763" cy="4479925"/>
              </a:xfrm>
              <a:prstGeom prst="rect">
                <a:avLst/>
              </a:prstGeom>
              <a:blipFill>
                <a:blip r:embed="rId2"/>
                <a:stretch>
                  <a:fillRect l="-2647" t="-1700" r="-4118" b="-36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308CC3A-7252-6473-0014-77F7AB3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686800" cy="639762"/>
          </a:xfrm>
        </p:spPr>
        <p:txBody>
          <a:bodyPr/>
          <a:lstStyle/>
          <a:p>
            <a:r>
              <a:rPr lang="en-US" dirty="0"/>
              <a:t>Lossy </a:t>
            </a:r>
            <a:r>
              <a:rPr lang="en-US" dirty="0" err="1"/>
              <a:t>Compr</a:t>
            </a:r>
            <a:r>
              <a:rPr lang="en-US" dirty="0"/>
              <a:t>. vs. D2D </a:t>
            </a:r>
            <a:r>
              <a:rPr lang="en-US" dirty="0" err="1"/>
              <a:t>Memcpy</a:t>
            </a:r>
            <a:r>
              <a:rPr lang="en-US" dirty="0"/>
              <a:t>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E5E1FB-3186-8D7D-1FE5-A1A3EDDDD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auto">
          <a:xfrm>
            <a:off x="4769963" y="1250323"/>
            <a:ext cx="4374037" cy="26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CED5-5CFA-3193-1682-D4D4C816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00425-CF8A-3FC4-305F-13C0CAC1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9DD3EE8-CB07-0265-1B28-B3E526F4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5418535" y="3926206"/>
            <a:ext cx="3067544" cy="18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06039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87B91-F521-4CF7-615D-660BD41D9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9FEC4E-221A-3389-CDB2-71081E3959C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43127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y-axis shows throughput</a:t>
            </a:r>
          </a:p>
          <a:p>
            <a:pPr lvl="2"/>
            <a:endParaRPr lang="en-US" sz="2000" kern="0" dirty="0"/>
          </a:p>
          <a:p>
            <a:r>
              <a:rPr lang="en-US" sz="2800" kern="0" dirty="0"/>
              <a:t>1.2 to 1.6 times </a:t>
            </a:r>
            <a:r>
              <a:rPr lang="en-US" sz="2800" kern="0" dirty="0">
                <a:solidFill>
                  <a:srgbClr val="FF0000"/>
                </a:solidFill>
              </a:rPr>
              <a:t>faster</a:t>
            </a:r>
            <a:r>
              <a:rPr lang="en-US" sz="2800" kern="0" dirty="0"/>
              <a:t> than </a:t>
            </a:r>
            <a:r>
              <a:rPr lang="en-US" sz="2800" kern="0" dirty="0" err="1"/>
              <a:t>memcpy</a:t>
            </a:r>
            <a:r>
              <a:rPr lang="en-US" sz="2800" kern="0" dirty="0"/>
              <a:t> on 4090</a:t>
            </a:r>
          </a:p>
          <a:p>
            <a:r>
              <a:rPr lang="en-US" sz="2800" kern="0" dirty="0"/>
              <a:t>1.3 to 1.7 times </a:t>
            </a:r>
            <a:r>
              <a:rPr lang="en-US" sz="2800" kern="0" dirty="0">
                <a:solidFill>
                  <a:srgbClr val="FF0000"/>
                </a:solidFill>
              </a:rPr>
              <a:t>faster</a:t>
            </a:r>
            <a:r>
              <a:rPr lang="en-US" sz="2800" kern="0" dirty="0"/>
              <a:t> on the 3080</a:t>
            </a:r>
          </a:p>
          <a:p>
            <a:r>
              <a:rPr lang="en-US" sz="2800" kern="0" dirty="0"/>
              <a:t>0.99 to 1.4 times </a:t>
            </a:r>
            <a:r>
              <a:rPr lang="en-US" sz="2800" kern="0" dirty="0">
                <a:solidFill>
                  <a:srgbClr val="FF0000"/>
                </a:solidFill>
              </a:rPr>
              <a:t>faster</a:t>
            </a:r>
            <a:r>
              <a:rPr lang="en-US" sz="2800" kern="0" dirty="0"/>
              <a:t> on the A100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B14C-A1F9-644D-E0AB-6F27844D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Lossy Decomp. vs. D2D </a:t>
            </a:r>
            <a:r>
              <a:rPr lang="en-US" dirty="0" err="1"/>
              <a:t>Memcpy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AAE8EC-90A0-2819-3D05-B43D0E5E8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4769963" y="2091058"/>
            <a:ext cx="4374037" cy="26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133B7-F28D-222D-6B6F-6685251B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E277-5BD9-ED5B-DD7A-C958E151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46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F731E-4168-338B-95DB-352533D5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9C1E647-B7BB-0EDB-3B7C-FC78744D03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323975"/>
                <a:ext cx="4312763" cy="447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B7BD1"/>
                  </a:buClr>
                  <a:buSzPct val="95000"/>
                  <a:buFont typeface="Wingdings" pitchFamily="2" charset="2"/>
                  <a:buChar char="§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282D4"/>
                  </a:buClr>
                  <a:buSzPct val="9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A8AD6"/>
                  </a:buClr>
                  <a:buSzPct val="80000"/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6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kern="0" dirty="0"/>
                  <a:t>Compressed inputs are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smaller</a:t>
                </a:r>
                <a:r>
                  <a:rPr lang="en-US" sz="2800" kern="0" dirty="0"/>
                  <a:t> than originals</a:t>
                </a:r>
              </a:p>
              <a:p>
                <a:pPr lvl="1"/>
                <a:r>
                  <a:rPr lang="en-US" sz="2400" kern="0" dirty="0"/>
                  <a:t>Read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less</a:t>
                </a:r>
                <a:r>
                  <a:rPr lang="en-US" sz="2400" kern="0" dirty="0"/>
                  <a:t> data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kern="0" dirty="0"/>
                  <a:t> faster</a:t>
                </a:r>
              </a:p>
              <a:p>
                <a:r>
                  <a:rPr lang="en-US" sz="2800" kern="0" dirty="0">
                    <a:solidFill>
                      <a:srgbClr val="FF0000"/>
                    </a:solidFill>
                  </a:rPr>
                  <a:t>Decoding</a:t>
                </a:r>
                <a:r>
                  <a:rPr lang="en-US" sz="2800" kern="0" dirty="0"/>
                  <a:t> performance much better than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encoding</a:t>
                </a:r>
                <a:r>
                  <a:rPr lang="en-US" sz="2800" kern="0" dirty="0"/>
                  <a:t> on 3080, A100</a:t>
                </a:r>
              </a:p>
              <a:p>
                <a:pPr lvl="1"/>
                <a:r>
                  <a:rPr lang="en-US" sz="2400" kern="0" dirty="0"/>
                  <a:t>Encoding requires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carry propagation</a:t>
                </a:r>
              </a:p>
              <a:p>
                <a:pPr lvl="1"/>
                <a:r>
                  <a:rPr lang="en-US" sz="2400" kern="0" dirty="0"/>
                  <a:t>3080, A100 cannot hide this as well as 4090 can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9C1E647-B7BB-0EDB-3B7C-FC78744D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23975"/>
                <a:ext cx="4312763" cy="4479925"/>
              </a:xfrm>
              <a:prstGeom prst="rect">
                <a:avLst/>
              </a:prstGeom>
              <a:blipFill>
                <a:blip r:embed="rId2"/>
                <a:stretch>
                  <a:fillRect l="-2647" t="-1700" b="-5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50B5D63-608F-8EC2-6C7E-24F7B30C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686800" cy="639762"/>
          </a:xfrm>
        </p:spPr>
        <p:txBody>
          <a:bodyPr/>
          <a:lstStyle/>
          <a:p>
            <a:r>
              <a:rPr lang="en-US" dirty="0"/>
              <a:t>Lossy Decomp. vs. D2D </a:t>
            </a:r>
            <a:r>
              <a:rPr lang="en-US" dirty="0" err="1"/>
              <a:t>Memcpy</a:t>
            </a:r>
            <a:r>
              <a:rPr lang="en-US" dirty="0"/>
              <a:t>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5888A4-3EB2-F02D-F858-D636E1B2B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 bwMode="auto">
          <a:xfrm>
            <a:off x="4769963" y="2091058"/>
            <a:ext cx="4374037" cy="26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8DEE2-257A-6F4E-64D9-5DC41435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FA1A7-BB1D-EE7C-B747-91A9EDA2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279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51B59-191A-BDD2-E509-0363DFBB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6448-AAFA-CDA4-2DF1-6C6D0D9D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0E6E-4C9B-4E1A-2771-F4D15428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dirty="0">
                <a:solidFill>
                  <a:srgbClr val="0070C0"/>
                </a:solidFill>
              </a:rPr>
              <a:t>4090</a:t>
            </a:r>
            <a:r>
              <a:rPr lang="en-US" dirty="0"/>
              <a:t>, lossy </a:t>
            </a:r>
            <a:r>
              <a:rPr lang="en-US" dirty="0">
                <a:solidFill>
                  <a:srgbClr val="FF0000"/>
                </a:solidFill>
              </a:rPr>
              <a:t>SLEEK</a:t>
            </a:r>
            <a:r>
              <a:rPr lang="en-US" dirty="0"/>
              <a:t> is 1.3x to 1.7x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than D2D </a:t>
            </a:r>
            <a:r>
              <a:rPr lang="en-US" dirty="0" err="1"/>
              <a:t>memcpy</a:t>
            </a:r>
            <a:r>
              <a:rPr lang="en-US" dirty="0"/>
              <a:t> speed when </a:t>
            </a:r>
            <a:r>
              <a:rPr lang="en-US" dirty="0">
                <a:solidFill>
                  <a:srgbClr val="0070C0"/>
                </a:solidFill>
              </a:rPr>
              <a:t>compressin</a:t>
            </a:r>
            <a:r>
              <a:rPr lang="en-US" sz="3200" dirty="0">
                <a:solidFill>
                  <a:srgbClr val="0070C0"/>
                </a:solidFill>
              </a:rPr>
              <a:t>g</a:t>
            </a:r>
          </a:p>
          <a:p>
            <a:pPr lvl="1"/>
            <a:r>
              <a:rPr lang="en-US" sz="2800" dirty="0"/>
              <a:t>Similar trends on the 3080</a:t>
            </a:r>
          </a:p>
          <a:p>
            <a:pPr lvl="1"/>
            <a:r>
              <a:rPr lang="en-US" sz="2800" dirty="0"/>
              <a:t>Compression </a:t>
            </a:r>
            <a:r>
              <a:rPr lang="en-US" sz="2800" dirty="0">
                <a:solidFill>
                  <a:srgbClr val="0070C0"/>
                </a:solidFill>
              </a:rPr>
              <a:t>overhead</a:t>
            </a:r>
            <a:r>
              <a:rPr lang="en-US" sz="2800" dirty="0"/>
              <a:t> cannot be hidden behind memory accesses on the A100</a:t>
            </a:r>
          </a:p>
          <a:p>
            <a:r>
              <a:rPr lang="en-US" dirty="0">
                <a:solidFill>
                  <a:srgbClr val="FF0000"/>
                </a:solidFill>
              </a:rPr>
              <a:t>Decompression</a:t>
            </a:r>
            <a:r>
              <a:rPr lang="en-US" dirty="0"/>
              <a:t> is much </a:t>
            </a:r>
            <a:r>
              <a:rPr lang="en-US" dirty="0">
                <a:solidFill>
                  <a:srgbClr val="0070C0"/>
                </a:solidFill>
              </a:rPr>
              <a:t>faster</a:t>
            </a:r>
            <a:r>
              <a:rPr lang="en-US" dirty="0"/>
              <a:t> than compression on the 3080 and A100</a:t>
            </a:r>
          </a:p>
          <a:p>
            <a:pPr lvl="1"/>
            <a:r>
              <a:rPr lang="en-US" dirty="0"/>
              <a:t>Carry propagation not needed during decompression</a:t>
            </a:r>
          </a:p>
          <a:p>
            <a:pPr lvl="1"/>
            <a:r>
              <a:rPr lang="en-US" dirty="0"/>
              <a:t>Propagation not hidden as well compared to the 4090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E712E-9173-2959-213B-8A0C73BD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FCA6C-86D3-A8BE-5022-27CF05A4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96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88845-9B6B-612A-47B9-7884718B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D8ACF7-AEE5-9111-C417-2F005B38BA67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43127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Evaluate 4 error bounds</a:t>
            </a:r>
          </a:p>
          <a:p>
            <a:pPr lvl="1"/>
            <a:r>
              <a:rPr lang="en-US" sz="2400" kern="0" dirty="0"/>
              <a:t>1e-1 to 1e-4</a:t>
            </a:r>
          </a:p>
          <a:p>
            <a:r>
              <a:rPr lang="en-US" sz="2800" kern="0" dirty="0">
                <a:solidFill>
                  <a:srgbClr val="0070C0"/>
                </a:solidFill>
              </a:rPr>
              <a:t>Coarsest</a:t>
            </a:r>
            <a:r>
              <a:rPr lang="en-US" sz="2800" kern="0" dirty="0"/>
              <a:t> EB: 818 GB/s</a:t>
            </a:r>
          </a:p>
          <a:p>
            <a:pPr lvl="1"/>
            <a:r>
              <a:rPr lang="en-US" sz="2400" kern="0" dirty="0"/>
              <a:t>2.7x to 64x </a:t>
            </a:r>
            <a:r>
              <a:rPr lang="en-US" sz="2400" kern="0" dirty="0">
                <a:solidFill>
                  <a:srgbClr val="FF0000"/>
                </a:solidFill>
              </a:rPr>
              <a:t>faster</a:t>
            </a:r>
          </a:p>
          <a:p>
            <a:r>
              <a:rPr lang="en-US" sz="2800" kern="0" dirty="0">
                <a:solidFill>
                  <a:srgbClr val="0070C0"/>
                </a:solidFill>
              </a:rPr>
              <a:t>Tightest</a:t>
            </a:r>
            <a:r>
              <a:rPr lang="en-US" sz="2800" kern="0" dirty="0"/>
              <a:t> EB: 689 GB/s</a:t>
            </a:r>
          </a:p>
          <a:p>
            <a:pPr lvl="1"/>
            <a:r>
              <a:rPr lang="en-US" sz="2400" kern="0" dirty="0"/>
              <a:t>2.4x to 57x </a:t>
            </a:r>
            <a:r>
              <a:rPr lang="en-US" sz="2400" kern="0" dirty="0">
                <a:solidFill>
                  <a:srgbClr val="FF0000"/>
                </a:solidFill>
              </a:rPr>
              <a:t>faster</a:t>
            </a:r>
            <a:endParaRPr lang="en-US" sz="2400" kern="0" dirty="0"/>
          </a:p>
          <a:p>
            <a:r>
              <a:rPr lang="en-US" sz="2800" kern="0" dirty="0"/>
              <a:t>CRs </a:t>
            </a:r>
            <a:r>
              <a:rPr lang="en-US" sz="2800" kern="0" dirty="0">
                <a:solidFill>
                  <a:srgbClr val="FF0000"/>
                </a:solidFill>
              </a:rPr>
              <a:t>on par</a:t>
            </a:r>
            <a:r>
              <a:rPr lang="en-US" sz="2800" kern="0" dirty="0"/>
              <a:t> or </a:t>
            </a:r>
            <a:r>
              <a:rPr lang="en-US" sz="2800" kern="0" dirty="0">
                <a:solidFill>
                  <a:srgbClr val="FF0000"/>
                </a:solidFill>
              </a:rPr>
              <a:t>higher</a:t>
            </a:r>
            <a:r>
              <a:rPr lang="en-US" sz="2800" kern="0" dirty="0"/>
              <a:t> than others except PFPL</a:t>
            </a:r>
          </a:p>
          <a:p>
            <a:pPr lvl="1"/>
            <a:r>
              <a:rPr lang="en-US" sz="2400" kern="0" dirty="0"/>
              <a:t>CR of 5 to 50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E41DD-08E8-86DC-43CD-6E1A20D7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Compression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CD0BB-C13A-505E-73EB-E0DDDA93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F476D-2EE4-4BA8-38ED-D9541462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8D09-8A6C-ECE7-2AFA-117D58214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41" y="1606550"/>
            <a:ext cx="4401551" cy="36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43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63FB-8BA8-ED81-A95E-72786F7B2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6D78B2-7ED5-D2A8-A60F-96CD44C016DF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43127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Evaluate 4 error bounds</a:t>
            </a:r>
          </a:p>
          <a:p>
            <a:pPr lvl="1"/>
            <a:r>
              <a:rPr lang="en-US" sz="2400" kern="0" dirty="0"/>
              <a:t>1e-1 to 1e-4</a:t>
            </a:r>
          </a:p>
          <a:p>
            <a:pPr lvl="4"/>
            <a:endParaRPr lang="en-US" sz="1200" kern="0" dirty="0"/>
          </a:p>
          <a:p>
            <a:r>
              <a:rPr lang="en-US" sz="2800" kern="0" dirty="0">
                <a:solidFill>
                  <a:srgbClr val="0070C0"/>
                </a:solidFill>
              </a:rPr>
              <a:t>Coarsest</a:t>
            </a:r>
            <a:r>
              <a:rPr lang="en-US" sz="2800" kern="0" dirty="0"/>
              <a:t> EB: 743 GB/s</a:t>
            </a:r>
          </a:p>
          <a:p>
            <a:pPr lvl="1"/>
            <a:r>
              <a:rPr lang="en-US" sz="2400" kern="0" dirty="0"/>
              <a:t>1.9x to 167x </a:t>
            </a:r>
            <a:r>
              <a:rPr lang="en-US" sz="2400" kern="0" dirty="0">
                <a:solidFill>
                  <a:srgbClr val="FF0000"/>
                </a:solidFill>
              </a:rPr>
              <a:t>faster</a:t>
            </a:r>
          </a:p>
          <a:p>
            <a:pPr lvl="4"/>
            <a:endParaRPr lang="en-US" sz="1200" kern="0" dirty="0">
              <a:solidFill>
                <a:srgbClr val="FF0000"/>
              </a:solidFill>
            </a:endParaRPr>
          </a:p>
          <a:p>
            <a:r>
              <a:rPr lang="en-US" sz="2800" kern="0" dirty="0">
                <a:solidFill>
                  <a:srgbClr val="0070C0"/>
                </a:solidFill>
              </a:rPr>
              <a:t>Tightest</a:t>
            </a:r>
            <a:r>
              <a:rPr lang="en-US" sz="2800" kern="0" dirty="0"/>
              <a:t> EB: 635 GB/s</a:t>
            </a:r>
          </a:p>
          <a:p>
            <a:pPr lvl="1"/>
            <a:r>
              <a:rPr lang="en-US" sz="2400" kern="0" dirty="0"/>
              <a:t>1.7x to 143x </a:t>
            </a:r>
            <a:r>
              <a:rPr lang="en-US" sz="2400" kern="0" dirty="0">
                <a:solidFill>
                  <a:srgbClr val="FF0000"/>
                </a:solidFill>
              </a:rPr>
              <a:t>faster</a:t>
            </a:r>
          </a:p>
          <a:p>
            <a:pPr lvl="4"/>
            <a:endParaRPr lang="en-US" sz="1200" kern="0" dirty="0"/>
          </a:p>
          <a:p>
            <a:r>
              <a:rPr lang="en-US" sz="2800" kern="0" dirty="0"/>
              <a:t>CRs remain the same</a:t>
            </a:r>
            <a:endParaRPr lang="en-US" sz="24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464A9-2657-903B-4CEE-5A8939E5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</a:t>
            </a:r>
            <a:r>
              <a:rPr lang="en-US" dirty="0" err="1"/>
              <a:t>Decompr</a:t>
            </a:r>
            <a:r>
              <a:rPr lang="en-US" dirty="0"/>
              <a:t>.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855BF-27E0-9538-8E97-85262E5D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52874-0131-8D94-36A6-D791C2DD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0AB25-E390-A068-0B88-FE3A5710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7941" y="1606550"/>
            <a:ext cx="4401550" cy="36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735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157D-2440-6D6A-10BF-0BD96AFD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E685-1A35-CF74-B945-9DB9AD02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6E80-E399-8628-00B8-ED8BCE74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SLEEK</a:t>
            </a:r>
            <a:r>
              <a:rPr lang="en-US" dirty="0">
                <a:solidFill>
                  <a:srgbClr val="FF0000"/>
                </a:solidFill>
              </a:rPr>
              <a:t> faster</a:t>
            </a:r>
            <a:r>
              <a:rPr lang="en-US" dirty="0"/>
              <a:t> than </a:t>
            </a:r>
            <a:r>
              <a:rPr lang="en-US" dirty="0">
                <a:solidFill>
                  <a:srgbClr val="0070C0"/>
                </a:solidFill>
              </a:rPr>
              <a:t>D2D </a:t>
            </a:r>
            <a:r>
              <a:rPr lang="en-US" dirty="0" err="1">
                <a:solidFill>
                  <a:srgbClr val="0070C0"/>
                </a:solidFill>
              </a:rPr>
              <a:t>memcpy</a:t>
            </a:r>
            <a:r>
              <a:rPr lang="en-US" dirty="0"/>
              <a:t> on the RTX 4090 and RTX 3080 GPUs when encoding and decoding</a:t>
            </a:r>
          </a:p>
          <a:p>
            <a:pPr lvl="1"/>
            <a:r>
              <a:rPr lang="en-US" dirty="0"/>
              <a:t>On A100, only faster when decoding</a:t>
            </a:r>
          </a:p>
          <a:p>
            <a:pPr lvl="2"/>
            <a:endParaRPr lang="en-US" dirty="0"/>
          </a:p>
          <a:p>
            <a:r>
              <a:rPr lang="en-US" dirty="0"/>
              <a:t>SLEEK substantially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than </a:t>
            </a:r>
            <a:r>
              <a:rPr lang="en-US" dirty="0">
                <a:solidFill>
                  <a:srgbClr val="0070C0"/>
                </a:solidFill>
              </a:rPr>
              <a:t>state of the art</a:t>
            </a:r>
          </a:p>
          <a:p>
            <a:pPr lvl="1"/>
            <a:r>
              <a:rPr lang="en-US" dirty="0"/>
              <a:t>Compression ratios </a:t>
            </a:r>
            <a:r>
              <a:rPr lang="en-US" dirty="0">
                <a:solidFill>
                  <a:srgbClr val="0070C0"/>
                </a:solidFill>
              </a:rPr>
              <a:t>on-par or higher</a:t>
            </a:r>
            <a:r>
              <a:rPr lang="en-US" dirty="0"/>
              <a:t> (except PFPL)</a:t>
            </a:r>
          </a:p>
          <a:p>
            <a:pPr lvl="1"/>
            <a:r>
              <a:rPr lang="en-US" dirty="0"/>
              <a:t>Supports </a:t>
            </a:r>
            <a:r>
              <a:rPr lang="en-US" dirty="0">
                <a:solidFill>
                  <a:srgbClr val="FF0000"/>
                </a:solidFill>
              </a:rPr>
              <a:t>guaranteed</a:t>
            </a:r>
            <a:r>
              <a:rPr lang="en-US" dirty="0"/>
              <a:t> error bounds</a:t>
            </a:r>
          </a:p>
          <a:p>
            <a:pPr lvl="1"/>
            <a:r>
              <a:rPr lang="en-US" dirty="0"/>
              <a:t>CPU/GPU </a:t>
            </a:r>
            <a:r>
              <a:rPr lang="en-US" dirty="0">
                <a:solidFill>
                  <a:srgbClr val="0070C0"/>
                </a:solidFill>
              </a:rPr>
              <a:t>compatibility </a:t>
            </a:r>
            <a:r>
              <a:rPr lang="en-US" dirty="0"/>
              <a:t>and integer ops only</a:t>
            </a:r>
          </a:p>
          <a:p>
            <a:pPr lvl="1"/>
            <a:r>
              <a:rPr lang="en-US" dirty="0"/>
              <a:t>Employs novel floating-point quantizer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458F2-CF05-9B8E-771D-6E2E7C0F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9DAB7-8C12-07CD-6269-FC4CCBE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116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/>
              <a:t>Acknowledgments</a:t>
            </a:r>
          </a:p>
          <a:p>
            <a:pPr lvl="1"/>
            <a:r>
              <a:rPr lang="en-US" dirty="0"/>
              <a:t>Department of Energy, reviewers</a:t>
            </a:r>
          </a:p>
          <a:p>
            <a:pPr lvl="4"/>
            <a:endParaRPr lang="en-US" dirty="0"/>
          </a:p>
          <a:p>
            <a:r>
              <a:rPr lang="en-US" dirty="0"/>
              <a:t>Contact information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andrew.rodriguez@txstate.edu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API and AD at </a:t>
            </a:r>
            <a:r>
              <a:rPr lang="en-US" dirty="0" err="1">
                <a:solidFill>
                  <a:srgbClr val="0070C0"/>
                </a:solidFill>
              </a:rPr>
              <a:t>github.com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burtscher</a:t>
            </a:r>
            <a:r>
              <a:rPr lang="en-US" dirty="0">
                <a:solidFill>
                  <a:srgbClr val="0070C0"/>
                </a:solidFill>
              </a:rPr>
              <a:t>/SLEEK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ACEFC2-2EB2-49EB-DD33-B9937C73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2D8A725-727C-C9DF-CC18-F89C72E7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SLEEK</a:t>
            </a:r>
          </a:p>
        </p:txBody>
      </p:sp>
      <p:pic>
        <p:nvPicPr>
          <p:cNvPr id="6" name="Picture 2" descr="A maroon and gold star followed by the words &quot;Texas State University&quot;">
            <a:extLst>
              <a:ext uri="{FF2B5EF4-FFF2-40B4-BE49-F238E27FC236}">
                <a16:creationId xmlns:a16="http://schemas.microsoft.com/office/drawing/2014/main" id="{D74206EC-B5CE-D1E2-B641-CFAB9D69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t="31486" r="352" b="28508"/>
          <a:stretch/>
        </p:blipFill>
        <p:spPr bwMode="auto">
          <a:xfrm>
            <a:off x="894902" y="4489338"/>
            <a:ext cx="4230438" cy="10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fficient Computing Laboratory's logo">
            <a:extLst>
              <a:ext uri="{FF2B5EF4-FFF2-40B4-BE49-F238E27FC236}">
                <a16:creationId xmlns:a16="http://schemas.microsoft.com/office/drawing/2014/main" id="{FA1C7DF3-83E0-47BA-FC64-5ACA4CB5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976" y="4489338"/>
            <a:ext cx="1621113" cy="10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F97AD195-88DB-CE39-E8C6-DCC56A986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132194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EBC8-1E36-B7D5-49EC-9101B4A65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034032-D7A0-C03B-E215-7C3B3473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Main-Memory Compression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8A4A7E-9DAB-2C3E-4B84-30CEE17F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78190" cy="4479925"/>
          </a:xfrm>
        </p:spPr>
        <p:txBody>
          <a:bodyPr/>
          <a:lstStyle/>
          <a:p>
            <a:r>
              <a:rPr lang="en-US" dirty="0"/>
              <a:t>Keep </a:t>
            </a:r>
            <a:r>
              <a:rPr lang="en-US" dirty="0">
                <a:solidFill>
                  <a:srgbClr val="FF0000"/>
                </a:solidFill>
              </a:rPr>
              <a:t>data compressed </a:t>
            </a:r>
            <a:r>
              <a:rPr lang="en-US" dirty="0"/>
              <a:t>and decompress on the fly</a:t>
            </a:r>
          </a:p>
          <a:p>
            <a:pPr lvl="1"/>
            <a:r>
              <a:rPr lang="en-US" dirty="0"/>
              <a:t>Existing approaches do not allow writes, require special hardware, or are </a:t>
            </a:r>
            <a:r>
              <a:rPr lang="en-US" dirty="0">
                <a:solidFill>
                  <a:srgbClr val="0070C0"/>
                </a:solidFill>
              </a:rPr>
              <a:t>too slow</a:t>
            </a:r>
          </a:p>
          <a:p>
            <a:r>
              <a:rPr lang="en-US" dirty="0"/>
              <a:t>Effective GPU main-memory compressors should</a:t>
            </a:r>
          </a:p>
          <a:p>
            <a:pPr lvl="1"/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fast enough</a:t>
            </a:r>
            <a:r>
              <a:rPr lang="en-US" dirty="0"/>
              <a:t> to match GPU memory access </a:t>
            </a:r>
            <a:r>
              <a:rPr lang="en-US" dirty="0">
                <a:solidFill>
                  <a:srgbClr val="0070C0"/>
                </a:solidFill>
              </a:rPr>
              <a:t>speeds</a:t>
            </a:r>
          </a:p>
          <a:p>
            <a:pPr lvl="1"/>
            <a:r>
              <a:rPr lang="en-US" dirty="0"/>
              <a:t>Yield </a:t>
            </a:r>
            <a:r>
              <a:rPr lang="en-US" dirty="0">
                <a:solidFill>
                  <a:srgbClr val="FF0000"/>
                </a:solidFill>
              </a:rPr>
              <a:t>high compression</a:t>
            </a:r>
            <a:r>
              <a:rPr lang="en-US" dirty="0"/>
              <a:t> ratios to reduce footprint</a:t>
            </a:r>
          </a:p>
          <a:p>
            <a:pPr lvl="1"/>
            <a:r>
              <a:rPr lang="en-US" dirty="0"/>
              <a:t>Support </a:t>
            </a:r>
            <a:r>
              <a:rPr lang="en-US" dirty="0">
                <a:solidFill>
                  <a:srgbClr val="0070C0"/>
                </a:solidFill>
              </a:rPr>
              <a:t>lossless</a:t>
            </a:r>
            <a:r>
              <a:rPr lang="en-US" dirty="0"/>
              <a:t> &amp; </a:t>
            </a:r>
            <a:r>
              <a:rPr lang="en-US" dirty="0">
                <a:solidFill>
                  <a:srgbClr val="FF0000"/>
                </a:solidFill>
              </a:rPr>
              <a:t>guaranteed error-bounded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lossy</a:t>
            </a:r>
            <a:r>
              <a:rPr lang="en-US" dirty="0"/>
              <a:t> compression</a:t>
            </a:r>
          </a:p>
          <a:p>
            <a:pPr lvl="1"/>
            <a:r>
              <a:rPr lang="en-US" dirty="0"/>
              <a:t>Be CPU/GPU </a:t>
            </a:r>
            <a:r>
              <a:rPr lang="en-US" dirty="0">
                <a:solidFill>
                  <a:srgbClr val="0070C0"/>
                </a:solidFill>
              </a:rPr>
              <a:t>compatible</a:t>
            </a:r>
            <a:r>
              <a:rPr lang="en-US" dirty="0"/>
              <a:t> for moving compressed data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7E5EDDCD-0F38-3D33-B370-A1CCA5EE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E72E0-DB8E-F354-61F5-8187CEB0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>
                <a:latin typeface="+mn-lt"/>
              </a:rPr>
              <a:t>SLEEK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1635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AED5-542B-2984-A028-9291709B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E8EF-3A55-8CBF-89E6-407D5575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508380" cy="4479925"/>
          </a:xfrm>
        </p:spPr>
        <p:txBody>
          <a:bodyPr/>
          <a:lstStyle/>
          <a:p>
            <a:r>
              <a:rPr lang="en-US" dirty="0"/>
              <a:t>Introduces </a:t>
            </a:r>
            <a:r>
              <a:rPr lang="en-US" dirty="0">
                <a:solidFill>
                  <a:srgbClr val="FF0000"/>
                </a:solidFill>
              </a:rPr>
              <a:t>SLEEK</a:t>
            </a:r>
            <a:r>
              <a:rPr lang="en-US" dirty="0"/>
              <a:t>, a GPU main-memory compressor</a:t>
            </a:r>
          </a:p>
          <a:p>
            <a:pPr lvl="1"/>
            <a:r>
              <a:rPr lang="en-US" dirty="0"/>
              <a:t>Meets all aforementioned criteria</a:t>
            </a:r>
          </a:p>
          <a:p>
            <a:pPr lvl="4"/>
            <a:endParaRPr lang="en-US" dirty="0"/>
          </a:p>
          <a:p>
            <a:r>
              <a:rPr lang="en-US" dirty="0"/>
              <a:t>Evaluates SLEEK and 5 other </a:t>
            </a:r>
            <a:r>
              <a:rPr lang="en-US" dirty="0">
                <a:solidFill>
                  <a:srgbClr val="FF0000"/>
                </a:solidFill>
              </a:rPr>
              <a:t>lossy</a:t>
            </a:r>
            <a:r>
              <a:rPr lang="en-US" dirty="0"/>
              <a:t> GPU compressors on 10 </a:t>
            </a:r>
            <a:r>
              <a:rPr lang="en-US" dirty="0" err="1">
                <a:solidFill>
                  <a:srgbClr val="0070C0"/>
                </a:solidFill>
              </a:rPr>
              <a:t>SDRBench</a:t>
            </a:r>
            <a:r>
              <a:rPr lang="en-US" dirty="0"/>
              <a:t> datasets</a:t>
            </a:r>
          </a:p>
          <a:p>
            <a:pPr lvl="1"/>
            <a:r>
              <a:rPr lang="en-US" dirty="0"/>
              <a:t>7 </a:t>
            </a:r>
            <a:r>
              <a:rPr lang="en-US" dirty="0">
                <a:solidFill>
                  <a:srgbClr val="FF0000"/>
                </a:solidFill>
              </a:rPr>
              <a:t>single-precision</a:t>
            </a:r>
            <a:r>
              <a:rPr lang="en-US" dirty="0"/>
              <a:t> and 3 </a:t>
            </a:r>
            <a:r>
              <a:rPr lang="en-US" dirty="0">
                <a:solidFill>
                  <a:srgbClr val="FF0000"/>
                </a:solidFill>
              </a:rPr>
              <a:t>double-precision </a:t>
            </a:r>
            <a:r>
              <a:rPr lang="en-US" dirty="0"/>
              <a:t>datasets</a:t>
            </a:r>
          </a:p>
          <a:p>
            <a:pPr lvl="4"/>
            <a:endParaRPr lang="en-US" dirty="0"/>
          </a:p>
          <a:p>
            <a:r>
              <a:rPr lang="en-US" dirty="0"/>
              <a:t>Demonstrates SLEEK delivers much </a:t>
            </a:r>
            <a:r>
              <a:rPr lang="en-US" dirty="0">
                <a:solidFill>
                  <a:srgbClr val="FF0000"/>
                </a:solidFill>
              </a:rPr>
              <a:t>higher throughput</a:t>
            </a:r>
            <a:r>
              <a:rPr lang="en-US" dirty="0"/>
              <a:t> than the </a:t>
            </a:r>
            <a:r>
              <a:rPr lang="en-US" dirty="0">
                <a:solidFill>
                  <a:srgbClr val="0070C0"/>
                </a:solidFill>
              </a:rPr>
              <a:t>state of the art</a:t>
            </a:r>
          </a:p>
          <a:p>
            <a:pPr lvl="1"/>
            <a:r>
              <a:rPr lang="en-US" dirty="0"/>
              <a:t>While delivering comparable compression ratios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5C11E-E807-D6C9-CDC3-059E13CE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7A46C-1282-B9D0-C490-41B4CEDB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75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1867EB-D159-AB41-7404-A309F44A789E}"/>
              </a:ext>
            </a:extLst>
          </p:cNvPr>
          <p:cNvSpPr txBox="1">
            <a:spLocks/>
          </p:cNvSpPr>
          <p:nvPr/>
        </p:nvSpPr>
        <p:spPr>
          <a:xfrm>
            <a:off x="457200" y="1323975"/>
            <a:ext cx="8226425" cy="4479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endParaRPr lang="en-US" sz="3600" kern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SLEEK Algorithm</a:t>
            </a: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4800" kern="0" dirty="0">
                <a:solidFill>
                  <a:schemeClr val="tx2"/>
                </a:solidFill>
              </a:rPr>
              <a:t>and Implementation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99B521E6-209C-B702-917E-C610FEC18C75}"/>
              </a:ext>
            </a:extLst>
          </p:cNvPr>
          <p:cNvSpPr txBox="1">
            <a:spLocks/>
          </p:cNvSpPr>
          <p:nvPr/>
        </p:nvSpPr>
        <p:spPr bwMode="auto">
          <a:xfrm>
            <a:off x="6781800" y="59710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A667172-72BD-4DFB-AF2C-DDFDD55EEB33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11C29F1-A525-BE85-11BA-BDE4DBEE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</p:spTree>
    <p:extLst>
      <p:ext uri="{BB962C8B-B14F-4D97-AF65-F5344CB8AC3E}">
        <p14:creationId xmlns:p14="http://schemas.microsoft.com/office/powerpoint/2010/main" val="17444557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FA4A-CAED-ADDA-CB27-428BC7D61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44EC-20F3-CB77-B837-FDA82DF7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6DA89-BCDB-D82A-1AB9-C7444A01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lossy</a:t>
            </a:r>
            <a:r>
              <a:rPr lang="en-US" dirty="0"/>
              <a:t> compression</a:t>
            </a:r>
          </a:p>
          <a:p>
            <a:pPr lvl="1">
              <a:spcBef>
                <a:spcPts val="200"/>
              </a:spcBef>
            </a:pPr>
            <a:r>
              <a:rPr lang="en-US" dirty="0">
                <a:solidFill>
                  <a:srgbClr val="0070C0"/>
                </a:solidFill>
              </a:rPr>
              <a:t>Guarantees</a:t>
            </a:r>
            <a:r>
              <a:rPr lang="en-US" dirty="0"/>
              <a:t> point-wise absolute error bound for all values including infinities, </a:t>
            </a:r>
            <a:r>
              <a:rPr lang="en-US" dirty="0" err="1"/>
              <a:t>NaNs</a:t>
            </a:r>
            <a:r>
              <a:rPr lang="en-US" dirty="0"/>
              <a:t> and </a:t>
            </a:r>
            <a:r>
              <a:rPr lang="en-US" dirty="0" err="1"/>
              <a:t>subnormals</a:t>
            </a:r>
            <a:endParaRPr lang="en-US" dirty="0"/>
          </a:p>
          <a:p>
            <a:pPr lvl="4"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CPU and GPU </a:t>
            </a:r>
            <a:r>
              <a:rPr lang="en-US" dirty="0">
                <a:solidFill>
                  <a:srgbClr val="FF0000"/>
                </a:solidFill>
              </a:rPr>
              <a:t>compatibility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Bit-for-bit </a:t>
            </a:r>
            <a:r>
              <a:rPr lang="en-US" dirty="0">
                <a:solidFill>
                  <a:srgbClr val="0070C0"/>
                </a:solidFill>
              </a:rPr>
              <a:t>identical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Parallelized with OpenMP for CPU and CUDA for GPU</a:t>
            </a:r>
          </a:p>
          <a:p>
            <a:pPr lvl="4"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Supports </a:t>
            </a:r>
            <a:r>
              <a:rPr lang="en-US" dirty="0">
                <a:solidFill>
                  <a:srgbClr val="FF0000"/>
                </a:solidFill>
              </a:rPr>
              <a:t>single-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double-precision</a:t>
            </a:r>
            <a:r>
              <a:rPr lang="en-US" dirty="0"/>
              <a:t> inputs</a:t>
            </a:r>
          </a:p>
          <a:p>
            <a:pPr lvl="4"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API and AD at </a:t>
            </a:r>
            <a:r>
              <a:rPr lang="en-US" dirty="0" err="1">
                <a:solidFill>
                  <a:srgbClr val="0070C0"/>
                </a:solidFill>
              </a:rPr>
              <a:t>github.com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burtscher</a:t>
            </a:r>
            <a:r>
              <a:rPr lang="en-US" dirty="0">
                <a:solidFill>
                  <a:srgbClr val="0070C0"/>
                </a:solidFill>
              </a:rPr>
              <a:t>/SLEEK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4D66-5A46-64AB-4151-93B12E58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F45D7-D3F2-C3A6-3AAA-A74BE381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94BF167E-CE5B-FD82-4C4B-3AEE495A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14253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50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A0E8-2A97-C321-9CAE-9E74C7C9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E91C-73EE-7455-BED9-1081EA08D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General data compression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Compress</a:t>
            </a:r>
            <a:r>
              <a:rPr lang="en-US" dirty="0"/>
              <a:t> on GPU before </a:t>
            </a:r>
            <a:r>
              <a:rPr lang="en-US" dirty="0">
                <a:solidFill>
                  <a:srgbClr val="0070C0"/>
                </a:solidFill>
              </a:rPr>
              <a:t>writing to disk</a:t>
            </a:r>
          </a:p>
          <a:p>
            <a:pPr>
              <a:spcBef>
                <a:spcPts val="600"/>
              </a:spcBef>
            </a:pPr>
            <a:r>
              <a:rPr lang="en-US" dirty="0"/>
              <a:t>High-speed data compression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Send</a:t>
            </a:r>
            <a:r>
              <a:rPr lang="en-US" dirty="0"/>
              <a:t> compressed data from one device to another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Reduces communication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by transferring less data over interconnect (e.g., </a:t>
            </a:r>
            <a:r>
              <a:rPr lang="en-US" dirty="0" err="1"/>
              <a:t>NVLink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Expand</a:t>
            </a:r>
            <a:r>
              <a:rPr lang="en-US" dirty="0"/>
              <a:t> GPU memory capacity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E.g., two 5 GB datasets in 8 GB of memory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Work on </a:t>
            </a:r>
            <a:r>
              <a:rPr lang="en-US" dirty="0">
                <a:solidFill>
                  <a:srgbClr val="FF0000"/>
                </a:solidFill>
              </a:rPr>
              <a:t>one uncompressed</a:t>
            </a:r>
            <a:r>
              <a:rPr lang="en-US" dirty="0"/>
              <a:t> dataset at a time without moving any </a:t>
            </a:r>
            <a:r>
              <a:rPr lang="en-US" dirty="0">
                <a:solidFill>
                  <a:srgbClr val="0070C0"/>
                </a:solidFill>
              </a:rPr>
              <a:t>data to host</a:t>
            </a:r>
            <a:r>
              <a:rPr lang="en-US" dirty="0"/>
              <a:t> or dealing with UVM </a:t>
            </a:r>
            <a:r>
              <a:rPr lang="en-US" dirty="0">
                <a:solidFill>
                  <a:srgbClr val="0070C0"/>
                </a:solidFill>
              </a:rPr>
              <a:t>page faults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A9F83-8BE2-365B-3BB5-097983F6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B5ED7E-737C-308C-3047-DF4902C6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26262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</p:spTree>
    <p:extLst>
      <p:ext uri="{BB962C8B-B14F-4D97-AF65-F5344CB8AC3E}">
        <p14:creationId xmlns:p14="http://schemas.microsoft.com/office/powerpoint/2010/main" val="37330921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E84E-F26C-ACEB-8280-E72ACAD98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B7EE-7060-0E9F-C3AF-AF3AF59D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Lossy - Conventional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4243-E899-BEEC-B630-7AA9082E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Conventional</a:t>
            </a:r>
            <a:r>
              <a:rPr lang="en-US" dirty="0"/>
              <a:t> approach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Divide</a:t>
            </a:r>
            <a:r>
              <a:rPr lang="en-US" dirty="0"/>
              <a:t> each value by twice the error bound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Round</a:t>
            </a:r>
            <a:r>
              <a:rPr lang="en-US" dirty="0"/>
              <a:t> result and cast to integer to get </a:t>
            </a:r>
            <a:r>
              <a:rPr lang="en-US" dirty="0">
                <a:solidFill>
                  <a:srgbClr val="0070C0"/>
                </a:solidFill>
              </a:rPr>
              <a:t>bin number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This approach has </a:t>
            </a:r>
            <a:r>
              <a:rPr lang="en-US" dirty="0">
                <a:solidFill>
                  <a:srgbClr val="FF0000"/>
                </a:solidFill>
              </a:rPr>
              <a:t>3 issues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Overflow</a:t>
            </a:r>
            <a:r>
              <a:rPr lang="en-US" dirty="0"/>
              <a:t>: large values binned to </a:t>
            </a:r>
            <a:r>
              <a:rPr lang="en-US" dirty="0">
                <a:solidFill>
                  <a:srgbClr val="0070C0"/>
                </a:solidFill>
              </a:rPr>
              <a:t>infinity</a:t>
            </a:r>
            <a:r>
              <a:rPr lang="en-US" dirty="0"/>
              <a:t> (violation)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Rounding error</a:t>
            </a:r>
            <a:r>
              <a:rPr lang="en-US" dirty="0"/>
              <a:t>: values are rounded to the nearest representable float (may violate error bound)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 gaps</a:t>
            </a:r>
            <a:r>
              <a:rPr lang="en-US" dirty="0"/>
              <a:t>: some large bin numbers are never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B10B8-E654-3295-719B-58D11D08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155D6-986F-A2BF-EB5F-F9D69F8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32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BF7D6-2280-293C-0A2A-8A3C9187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CB01-826B-757D-3A60-E9815511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SLEEK’s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886A-0208-2513-DC73-304640B0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642993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SLEEK uses </a:t>
            </a:r>
            <a:r>
              <a:rPr lang="en-US" dirty="0">
                <a:solidFill>
                  <a:srgbClr val="FF0000"/>
                </a:solidFill>
              </a:rPr>
              <a:t>2 techniques</a:t>
            </a:r>
            <a:r>
              <a:rPr lang="en-US" dirty="0"/>
              <a:t> to solve these issues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Round error bound to next smaller </a:t>
            </a:r>
            <a:r>
              <a:rPr lang="en-US" dirty="0">
                <a:solidFill>
                  <a:srgbClr val="0070C0"/>
                </a:solidFill>
              </a:rPr>
              <a:t>power of 2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Multiplying and dividing by power of 2 is precise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Emulated by adding/subtracting an integer from exponent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Only quantize absolute values below a </a:t>
            </a:r>
            <a:r>
              <a:rPr lang="en-US" dirty="0">
                <a:solidFill>
                  <a:srgbClr val="0070C0"/>
                </a:solidFill>
              </a:rPr>
              <a:t>threshold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Encodes values outside this range </a:t>
            </a:r>
            <a:r>
              <a:rPr lang="en-US" dirty="0" err="1"/>
              <a:t>losslessly</a:t>
            </a:r>
            <a:endParaRPr lang="en-US" dirty="0"/>
          </a:p>
          <a:p>
            <a:pPr lvl="2">
              <a:spcBef>
                <a:spcPts val="900"/>
              </a:spcBef>
            </a:pPr>
            <a:r>
              <a:rPr lang="en-US" dirty="0"/>
              <a:t>Yields denser encoding than lossy quantization!</a:t>
            </a:r>
          </a:p>
          <a:p>
            <a:pPr>
              <a:spcBef>
                <a:spcPts val="900"/>
              </a:spcBef>
            </a:pPr>
            <a:r>
              <a:rPr lang="en-US" dirty="0"/>
              <a:t>All arithmetic done exclusively with </a:t>
            </a:r>
            <a:r>
              <a:rPr lang="en-US" dirty="0">
                <a:solidFill>
                  <a:srgbClr val="FF0000"/>
                </a:solidFill>
              </a:rPr>
              <a:t>integer ops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Makes code </a:t>
            </a:r>
            <a:r>
              <a:rPr lang="en-US" dirty="0">
                <a:solidFill>
                  <a:srgbClr val="0070C0"/>
                </a:solidFill>
              </a:rPr>
              <a:t>portable</a:t>
            </a:r>
            <a:r>
              <a:rPr lang="en-US" dirty="0"/>
              <a:t> to any kind of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470BF-F435-A7B8-C54B-4E144BDB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SLEEK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E29DF-3F30-78C8-5A90-8B8B27FB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22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CL PPT Theme (unstretched)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L PPT Theme (unstretched)" id="{5D83F191-4623-4526-BFB5-FCCCB2DD7B4C}" vid="{5C8A9589-AB1D-4DAE-A2F1-BEAEEC56C1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PPT Theme (unstretched)</Template>
  <TotalTime>21621</TotalTime>
  <Words>1149</Words>
  <Application>Microsoft Macintosh PowerPoint</Application>
  <PresentationFormat>On-screen Show (4:3)</PresentationFormat>
  <Paragraphs>250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Tahoma</vt:lpstr>
      <vt:lpstr>Wingdings</vt:lpstr>
      <vt:lpstr>ECL PPT Theme (unstretched)</vt:lpstr>
      <vt:lpstr>SLEEK: Compressing Memory Copies for Floating-Point Data on GPUs</vt:lpstr>
      <vt:lpstr>Scientific Applications &amp; Instruments</vt:lpstr>
      <vt:lpstr>GPU Main-Memory Compression</vt:lpstr>
      <vt:lpstr>This Work</vt:lpstr>
      <vt:lpstr>PowerPoint Presentation</vt:lpstr>
      <vt:lpstr>SLEEK</vt:lpstr>
      <vt:lpstr>Possible Use Cases</vt:lpstr>
      <vt:lpstr>Lossy - Conventional Quantization</vt:lpstr>
      <vt:lpstr>SLEEK’s Quantization</vt:lpstr>
      <vt:lpstr>Quantization Examples – 7-bit Floats</vt:lpstr>
      <vt:lpstr>Parallelization</vt:lpstr>
      <vt:lpstr>Parallelization (cont.)</vt:lpstr>
      <vt:lpstr>PowerPoint Presentation</vt:lpstr>
      <vt:lpstr>Datasets</vt:lpstr>
      <vt:lpstr>System Information</vt:lpstr>
      <vt:lpstr>Experiment: D2D Memcpy</vt:lpstr>
      <vt:lpstr>Experiment: Third-Party Codes</vt:lpstr>
      <vt:lpstr>PowerPoint Presentation</vt:lpstr>
      <vt:lpstr>Lossy Compr. vs. D2D Memcpy</vt:lpstr>
      <vt:lpstr>Lossy Compr. vs. D2D Memcpy (cont.)</vt:lpstr>
      <vt:lpstr>Lossy Decomp. vs. D2D Memcpy</vt:lpstr>
      <vt:lpstr>Lossy Decomp. vs. D2D Memcpy (cont.)</vt:lpstr>
      <vt:lpstr>Takeaways</vt:lpstr>
      <vt:lpstr>Third-Party Compression Comparison</vt:lpstr>
      <vt:lpstr>Third-Party Decompr. Comparison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Avery Vanausdal</dc:creator>
  <cp:lastModifiedBy>Rodriguez, Andrew R</cp:lastModifiedBy>
  <cp:revision>1165</cp:revision>
  <dcterms:created xsi:type="dcterms:W3CDTF">2024-09-09T20:38:41Z</dcterms:created>
  <dcterms:modified xsi:type="dcterms:W3CDTF">2026-06-16T22:21:08Z</dcterms:modified>
</cp:coreProperties>
</file>