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rels" ContentType="application/vnd.openxmlformats-package.relationships+xml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charts/chart3.xml" ContentType="application/vnd.openxmlformats-officedocument.drawingml.chart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8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niecekelly:Desktop:REU:DATA:10R20T%20sing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niecekelly:Desktop:REU:DATA:10R5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niecekelly:Desktop:REU:DATA:10R20T%20sing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hart>
    <c:title>
      <c:tx>
        <c:rich>
          <a:bodyPr/>
          <a:lstStyle/>
          <a:p>
            <a:pPr>
              <a:defRPr/>
            </a:pPr>
            <a:r>
              <a:rPr lang="en-US"/>
              <a:t>Collision Potency for Various 10 Robot Configurations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Cumulative!$B$2</c:f>
              <c:strCache>
                <c:ptCount val="1"/>
                <c:pt idx="0">
                  <c:v>C</c:v>
                </c:pt>
              </c:strCache>
            </c:strRef>
          </c:tx>
          <c:cat>
            <c:strRef>
              <c:f>Cumulative!$A$3:$A$7</c:f>
              <c:strCache>
                <c:ptCount val="5"/>
                <c:pt idx="0">
                  <c:v>10R0T</c:v>
                </c:pt>
                <c:pt idx="1">
                  <c:v>10R1T</c:v>
                </c:pt>
                <c:pt idx="2">
                  <c:v>10R5T</c:v>
                </c:pt>
                <c:pt idx="3">
                  <c:v>10R10T</c:v>
                </c:pt>
                <c:pt idx="4">
                  <c:v>10R20T</c:v>
                </c:pt>
              </c:strCache>
            </c:strRef>
          </c:cat>
          <c:val>
            <c:numRef>
              <c:f>Cumulative!$B$3:$B$7</c:f>
              <c:numCache>
                <c:formatCode>General</c:formatCode>
                <c:ptCount val="5"/>
                <c:pt idx="0">
                  <c:v>0.00425555555555555</c:v>
                </c:pt>
                <c:pt idx="1">
                  <c:v>0.0151192222222222</c:v>
                </c:pt>
                <c:pt idx="2">
                  <c:v>0.0171614444444444</c:v>
                </c:pt>
                <c:pt idx="3">
                  <c:v>0.0209284444444444</c:v>
                </c:pt>
                <c:pt idx="4">
                  <c:v>0.0431</c:v>
                </c:pt>
              </c:numCache>
            </c:numRef>
          </c:val>
        </c:ser>
        <c:ser>
          <c:idx val="1"/>
          <c:order val="1"/>
          <c:tx>
            <c:strRef>
              <c:f>Cumulative!$C$2</c:f>
              <c:strCache>
                <c:ptCount val="1"/>
                <c:pt idx="0">
                  <c:v>FP1</c:v>
                </c:pt>
              </c:strCache>
            </c:strRef>
          </c:tx>
          <c:cat>
            <c:strRef>
              <c:f>Cumulative!$A$3:$A$7</c:f>
              <c:strCache>
                <c:ptCount val="5"/>
                <c:pt idx="0">
                  <c:v>10R0T</c:v>
                </c:pt>
                <c:pt idx="1">
                  <c:v>10R1T</c:v>
                </c:pt>
                <c:pt idx="2">
                  <c:v>10R5T</c:v>
                </c:pt>
                <c:pt idx="3">
                  <c:v>10R10T</c:v>
                </c:pt>
                <c:pt idx="4">
                  <c:v>10R20T</c:v>
                </c:pt>
              </c:strCache>
            </c:strRef>
          </c:cat>
          <c:val>
            <c:numRef>
              <c:f>Cumulative!$C$3:$C$7</c:f>
              <c:numCache>
                <c:formatCode>General</c:formatCode>
                <c:ptCount val="5"/>
                <c:pt idx="0">
                  <c:v>0.0201017784016511</c:v>
                </c:pt>
                <c:pt idx="1">
                  <c:v>0.0263440098003933</c:v>
                </c:pt>
                <c:pt idx="2">
                  <c:v>0.0392693641529378</c:v>
                </c:pt>
                <c:pt idx="3">
                  <c:v>0.0391955811895389</c:v>
                </c:pt>
                <c:pt idx="4">
                  <c:v>0.0479963446341315</c:v>
                </c:pt>
              </c:numCache>
            </c:numRef>
          </c:val>
        </c:ser>
        <c:ser>
          <c:idx val="2"/>
          <c:order val="2"/>
          <c:tx>
            <c:strRef>
              <c:f>Cumulative!$D$2</c:f>
              <c:strCache>
                <c:ptCount val="1"/>
                <c:pt idx="0">
                  <c:v>FP3</c:v>
                </c:pt>
              </c:strCache>
            </c:strRef>
          </c:tx>
          <c:cat>
            <c:strRef>
              <c:f>Cumulative!$A$3:$A$7</c:f>
              <c:strCache>
                <c:ptCount val="5"/>
                <c:pt idx="0">
                  <c:v>10R0T</c:v>
                </c:pt>
                <c:pt idx="1">
                  <c:v>10R1T</c:v>
                </c:pt>
                <c:pt idx="2">
                  <c:v>10R5T</c:v>
                </c:pt>
                <c:pt idx="3">
                  <c:v>10R10T</c:v>
                </c:pt>
                <c:pt idx="4">
                  <c:v>10R20T</c:v>
                </c:pt>
              </c:strCache>
            </c:strRef>
          </c:cat>
          <c:val>
            <c:numRef>
              <c:f>Cumulative!$D$3:$D$7</c:f>
              <c:numCache>
                <c:formatCode>General</c:formatCode>
                <c:ptCount val="5"/>
                <c:pt idx="0">
                  <c:v>0.00586343395394355</c:v>
                </c:pt>
                <c:pt idx="1">
                  <c:v>0.0136955789639139</c:v>
                </c:pt>
                <c:pt idx="2">
                  <c:v>0.0154263883767667</c:v>
                </c:pt>
                <c:pt idx="3">
                  <c:v>0.0198390469030682</c:v>
                </c:pt>
                <c:pt idx="4">
                  <c:v>0.0405418984716855</c:v>
                </c:pt>
              </c:numCache>
            </c:numRef>
          </c:val>
        </c:ser>
        <c:ser>
          <c:idx val="3"/>
          <c:order val="3"/>
          <c:tx>
            <c:strRef>
              <c:f>Cumulative!$E$2</c:f>
              <c:strCache>
                <c:ptCount val="1"/>
                <c:pt idx="0">
                  <c:v>FP5</c:v>
                </c:pt>
              </c:strCache>
            </c:strRef>
          </c:tx>
          <c:cat>
            <c:strRef>
              <c:f>Cumulative!$A$3:$A$7</c:f>
              <c:strCache>
                <c:ptCount val="5"/>
                <c:pt idx="0">
                  <c:v>10R0T</c:v>
                </c:pt>
                <c:pt idx="1">
                  <c:v>10R1T</c:v>
                </c:pt>
                <c:pt idx="2">
                  <c:v>10R5T</c:v>
                </c:pt>
                <c:pt idx="3">
                  <c:v>10R10T</c:v>
                </c:pt>
                <c:pt idx="4">
                  <c:v>10R20T</c:v>
                </c:pt>
              </c:strCache>
            </c:strRef>
          </c:cat>
          <c:val>
            <c:numRef>
              <c:f>Cumulative!$E$3:$E$7</c:f>
              <c:numCache>
                <c:formatCode>General</c:formatCode>
                <c:ptCount val="5"/>
                <c:pt idx="0">
                  <c:v>0.00471566871707026</c:v>
                </c:pt>
                <c:pt idx="1">
                  <c:v>0.0146014315306406</c:v>
                </c:pt>
                <c:pt idx="2">
                  <c:v>0.0175316322661686</c:v>
                </c:pt>
                <c:pt idx="3">
                  <c:v>0.0194503505801461</c:v>
                </c:pt>
                <c:pt idx="4">
                  <c:v>0.0340128666167877</c:v>
                </c:pt>
              </c:numCache>
            </c:numRef>
          </c:val>
        </c:ser>
        <c:ser>
          <c:idx val="4"/>
          <c:order val="4"/>
          <c:tx>
            <c:strRef>
              <c:f>Cumulative!$F$2</c:f>
              <c:strCache>
                <c:ptCount val="1"/>
                <c:pt idx="0">
                  <c:v>PT.9</c:v>
                </c:pt>
              </c:strCache>
            </c:strRef>
          </c:tx>
          <c:cat>
            <c:strRef>
              <c:f>Cumulative!$A$3:$A$7</c:f>
              <c:strCache>
                <c:ptCount val="5"/>
                <c:pt idx="0">
                  <c:v>10R0T</c:v>
                </c:pt>
                <c:pt idx="1">
                  <c:v>10R1T</c:v>
                </c:pt>
                <c:pt idx="2">
                  <c:v>10R5T</c:v>
                </c:pt>
                <c:pt idx="3">
                  <c:v>10R10T</c:v>
                </c:pt>
                <c:pt idx="4">
                  <c:v>10R20T</c:v>
                </c:pt>
              </c:strCache>
            </c:strRef>
          </c:cat>
          <c:val>
            <c:numRef>
              <c:f>Cumulative!$F$3:$F$7</c:f>
              <c:numCache>
                <c:formatCode>General</c:formatCode>
                <c:ptCount val="5"/>
                <c:pt idx="0">
                  <c:v>0.0202020202020202</c:v>
                </c:pt>
                <c:pt idx="1">
                  <c:v>0.0394652268929168</c:v>
                </c:pt>
                <c:pt idx="2">
                  <c:v>0.0402136752136752</c:v>
                </c:pt>
                <c:pt idx="3">
                  <c:v>0.0379583927461519</c:v>
                </c:pt>
                <c:pt idx="4">
                  <c:v>0.0346896365156657</c:v>
                </c:pt>
              </c:numCache>
            </c:numRef>
          </c:val>
        </c:ser>
        <c:ser>
          <c:idx val="5"/>
          <c:order val="5"/>
          <c:tx>
            <c:strRef>
              <c:f>Cumulative!$G$2</c:f>
              <c:strCache>
                <c:ptCount val="1"/>
                <c:pt idx="0">
                  <c:v>PT.6</c:v>
                </c:pt>
              </c:strCache>
            </c:strRef>
          </c:tx>
          <c:cat>
            <c:strRef>
              <c:f>Cumulative!$A$3:$A$7</c:f>
              <c:strCache>
                <c:ptCount val="5"/>
                <c:pt idx="0">
                  <c:v>10R0T</c:v>
                </c:pt>
                <c:pt idx="1">
                  <c:v>10R1T</c:v>
                </c:pt>
                <c:pt idx="2">
                  <c:v>10R5T</c:v>
                </c:pt>
                <c:pt idx="3">
                  <c:v>10R10T</c:v>
                </c:pt>
                <c:pt idx="4">
                  <c:v>10R20T</c:v>
                </c:pt>
              </c:strCache>
            </c:strRef>
          </c:cat>
          <c:val>
            <c:numRef>
              <c:f>Cumulative!$G$3:$G$7</c:f>
              <c:numCache>
                <c:formatCode>General</c:formatCode>
                <c:ptCount val="5"/>
                <c:pt idx="0">
                  <c:v>0.00677582049551298</c:v>
                </c:pt>
                <c:pt idx="1">
                  <c:v>0.0143697697299329</c:v>
                </c:pt>
                <c:pt idx="2">
                  <c:v>0.0193752985408096</c:v>
                </c:pt>
                <c:pt idx="3">
                  <c:v>0.0197051259126409</c:v>
                </c:pt>
                <c:pt idx="4">
                  <c:v>0.0272452429639689</c:v>
                </c:pt>
              </c:numCache>
            </c:numRef>
          </c:val>
        </c:ser>
        <c:ser>
          <c:idx val="6"/>
          <c:order val="6"/>
          <c:tx>
            <c:strRef>
              <c:f>Cumulative!$H$2</c:f>
              <c:strCache>
                <c:ptCount val="1"/>
                <c:pt idx="0">
                  <c:v>PT.1</c:v>
                </c:pt>
              </c:strCache>
            </c:strRef>
          </c:tx>
          <c:cat>
            <c:strRef>
              <c:f>Cumulative!$A$3:$A$7</c:f>
              <c:strCache>
                <c:ptCount val="5"/>
                <c:pt idx="0">
                  <c:v>10R0T</c:v>
                </c:pt>
                <c:pt idx="1">
                  <c:v>10R1T</c:v>
                </c:pt>
                <c:pt idx="2">
                  <c:v>10R5T</c:v>
                </c:pt>
                <c:pt idx="3">
                  <c:v>10R10T</c:v>
                </c:pt>
                <c:pt idx="4">
                  <c:v>10R20T</c:v>
                </c:pt>
              </c:strCache>
            </c:strRef>
          </c:cat>
          <c:val>
            <c:numRef>
              <c:f>Cumulative!$H$3:$H$7</c:f>
              <c:numCache>
                <c:formatCode>General</c:formatCode>
                <c:ptCount val="5"/>
                <c:pt idx="0">
                  <c:v>0.00431478209255987</c:v>
                </c:pt>
                <c:pt idx="1">
                  <c:v>0.00671342732131583</c:v>
                </c:pt>
                <c:pt idx="2">
                  <c:v>0.00938581200974583</c:v>
                </c:pt>
                <c:pt idx="3">
                  <c:v>0.0128108363876071</c:v>
                </c:pt>
                <c:pt idx="4">
                  <c:v>0.00671342732131583</c:v>
                </c:pt>
              </c:numCache>
            </c:numRef>
          </c:val>
        </c:ser>
        <c:axId val="578917688"/>
        <c:axId val="533118072"/>
      </c:barChart>
      <c:catAx>
        <c:axId val="578917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Configuration</a:t>
                </a:r>
              </a:p>
            </c:rich>
          </c:tx>
          <c:layout/>
        </c:title>
        <c:tickLblPos val="nextTo"/>
        <c:crossAx val="533118072"/>
        <c:crosses val="autoZero"/>
        <c:auto val="1"/>
        <c:lblAlgn val="ctr"/>
        <c:lblOffset val="100"/>
      </c:catAx>
      <c:valAx>
        <c:axId val="5331180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Potency (Collisions Caused per Signal Jammed)</a:t>
                </a:r>
              </a:p>
            </c:rich>
          </c:tx>
          <c:layout>
            <c:manualLayout>
              <c:xMode val="edge"/>
              <c:yMode val="edge"/>
              <c:x val="0.0117416829745597"/>
              <c:y val="0.137608481684355"/>
            </c:manualLayout>
          </c:layout>
        </c:title>
        <c:numFmt formatCode="General" sourceLinked="1"/>
        <c:tickLblPos val="nextTo"/>
        <c:crossAx val="578917688"/>
        <c:crosses val="autoZero"/>
        <c:crossBetween val="between"/>
      </c:valAx>
    </c:plotArea>
    <c:legend>
      <c:legendPos val="r"/>
      <c:layout/>
    </c:legend>
    <c:plotVisOnly val="1"/>
  </c:chart>
  <c:spPr>
    <a:ln>
      <a:noFill/>
    </a:ln>
  </c:spPr>
  <c:txPr>
    <a:bodyPr/>
    <a:lstStyle/>
    <a:p>
      <a:pPr>
        <a:defRPr sz="1800">
          <a:solidFill>
            <a:schemeClr val="accent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Standard Deviation in AOI Coverage: 10R5T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c:spPr>
          <c:cat>
            <c:strRef>
              <c:f>Coverage!$B$47:$J$47</c:f>
              <c:strCache>
                <c:ptCount val="9"/>
                <c:pt idx="0">
                  <c:v>N</c:v>
                </c:pt>
                <c:pt idx="1">
                  <c:v>C</c:v>
                </c:pt>
                <c:pt idx="2">
                  <c:v>FP1</c:v>
                </c:pt>
                <c:pt idx="3">
                  <c:v>FP3</c:v>
                </c:pt>
                <c:pt idx="4">
                  <c:v>FP5</c:v>
                </c:pt>
                <c:pt idx="5">
                  <c:v>FP10</c:v>
                </c:pt>
                <c:pt idx="6">
                  <c:v>PT.9</c:v>
                </c:pt>
                <c:pt idx="7">
                  <c:v>PT.6</c:v>
                </c:pt>
                <c:pt idx="8">
                  <c:v>PT.1</c:v>
                </c:pt>
              </c:strCache>
            </c:strRef>
          </c:cat>
          <c:val>
            <c:numRef>
              <c:f>Coverage!$B$48:$J$48</c:f>
              <c:numCache>
                <c:formatCode>General</c:formatCode>
                <c:ptCount val="9"/>
                <c:pt idx="0">
                  <c:v>971.4064545801618</c:v>
                </c:pt>
                <c:pt idx="1">
                  <c:v>11465.22375272283</c:v>
                </c:pt>
                <c:pt idx="2">
                  <c:v>1460.54007134354</c:v>
                </c:pt>
                <c:pt idx="3">
                  <c:v>5116.383810857058</c:v>
                </c:pt>
                <c:pt idx="4">
                  <c:v>13717.22274004471</c:v>
                </c:pt>
                <c:pt idx="5">
                  <c:v>32804.12484276939</c:v>
                </c:pt>
                <c:pt idx="6">
                  <c:v>808.219215312252</c:v>
                </c:pt>
                <c:pt idx="7">
                  <c:v>2770.265095618073</c:v>
                </c:pt>
                <c:pt idx="8">
                  <c:v>3646.000658255557</c:v>
                </c:pt>
              </c:numCache>
            </c:numRef>
          </c:val>
        </c:ser>
        <c:gapWidth val="50"/>
        <c:axId val="629988488"/>
        <c:axId val="488681256"/>
      </c:barChart>
      <c:catAx>
        <c:axId val="6299884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Attack Policy</a:t>
                </a:r>
              </a:p>
            </c:rich>
          </c:tx>
          <c:layout>
            <c:manualLayout>
              <c:xMode val="edge"/>
              <c:yMode val="edge"/>
              <c:x val="0.418913118910984"/>
              <c:y val="0.905773506252895"/>
            </c:manualLayout>
          </c:layout>
        </c:title>
        <c:tickLblPos val="nextTo"/>
        <c:crossAx val="488681256"/>
        <c:crosses val="autoZero"/>
        <c:auto val="1"/>
        <c:lblAlgn val="ctr"/>
        <c:lblOffset val="100"/>
      </c:catAx>
      <c:valAx>
        <c:axId val="4886812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Standard Deviation (Coverage)</a:t>
                </a:r>
              </a:p>
            </c:rich>
          </c:tx>
          <c:layout/>
        </c:title>
        <c:numFmt formatCode="General" sourceLinked="1"/>
        <c:tickLblPos val="nextTo"/>
        <c:crossAx val="629988488"/>
        <c:crosses val="autoZero"/>
        <c:crossBetween val="between"/>
      </c:valAx>
    </c:plotArea>
    <c:plotVisOnly val="1"/>
  </c:chart>
  <c:txPr>
    <a:bodyPr/>
    <a:lstStyle/>
    <a:p>
      <a:pPr>
        <a:defRPr>
          <a:solidFill>
            <a:schemeClr val="accent1"/>
          </a:solidFill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Coverage Comparison: All AOIs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N</c:v>
          </c:tx>
          <c:marker>
            <c:symbol val="none"/>
          </c:marker>
          <c:cat>
            <c:strRef>
              <c:f>Coverage!$A$39:$A$58</c:f>
              <c:strCache>
                <c:ptCount val="20"/>
                <c:pt idx="0">
                  <c:v>(1,3)</c:v>
                </c:pt>
                <c:pt idx="1">
                  <c:v>(1,12)</c:v>
                </c:pt>
                <c:pt idx="2">
                  <c:v>(3,3)</c:v>
                </c:pt>
                <c:pt idx="3">
                  <c:v>(6,6)</c:v>
                </c:pt>
                <c:pt idx="4">
                  <c:v>(6,12)</c:v>
                </c:pt>
                <c:pt idx="5">
                  <c:v>(7,2)</c:v>
                </c:pt>
                <c:pt idx="6">
                  <c:v>(7,11)</c:v>
                </c:pt>
                <c:pt idx="7">
                  <c:v>(7,13)</c:v>
                </c:pt>
                <c:pt idx="8">
                  <c:v>(8,9)</c:v>
                </c:pt>
                <c:pt idx="9">
                  <c:v>(8,12)</c:v>
                </c:pt>
                <c:pt idx="10">
                  <c:v>(9,11)</c:v>
                </c:pt>
                <c:pt idx="11">
                  <c:v>(10,0)</c:v>
                </c:pt>
                <c:pt idx="12">
                  <c:v>(10,4)</c:v>
                </c:pt>
                <c:pt idx="13">
                  <c:v>(10,5)</c:v>
                </c:pt>
                <c:pt idx="14">
                  <c:v>(12,3)</c:v>
                </c:pt>
                <c:pt idx="15">
                  <c:v>(12,7)</c:v>
                </c:pt>
                <c:pt idx="16">
                  <c:v>(13,9)</c:v>
                </c:pt>
                <c:pt idx="17">
                  <c:v>(14,0)</c:v>
                </c:pt>
                <c:pt idx="18">
                  <c:v>(14,4)</c:v>
                </c:pt>
                <c:pt idx="19">
                  <c:v>(14,8)</c:v>
                </c:pt>
              </c:strCache>
            </c:strRef>
          </c:cat>
          <c:val>
            <c:numRef>
              <c:f>Coverage!$B$39:$B$58</c:f>
              <c:numCache>
                <c:formatCode>General</c:formatCode>
                <c:ptCount val="20"/>
                <c:pt idx="0">
                  <c:v>12467.0</c:v>
                </c:pt>
                <c:pt idx="1">
                  <c:v>5151.0</c:v>
                </c:pt>
                <c:pt idx="2">
                  <c:v>13813.0</c:v>
                </c:pt>
                <c:pt idx="3">
                  <c:v>8280.0</c:v>
                </c:pt>
                <c:pt idx="4">
                  <c:v>34406.0</c:v>
                </c:pt>
                <c:pt idx="5">
                  <c:v>8458.0</c:v>
                </c:pt>
                <c:pt idx="6">
                  <c:v>45714.0</c:v>
                </c:pt>
                <c:pt idx="7">
                  <c:v>31902.0</c:v>
                </c:pt>
                <c:pt idx="8">
                  <c:v>18417.0</c:v>
                </c:pt>
                <c:pt idx="9">
                  <c:v>45235.0</c:v>
                </c:pt>
                <c:pt idx="10">
                  <c:v>27381.0</c:v>
                </c:pt>
                <c:pt idx="11">
                  <c:v>9752.0</c:v>
                </c:pt>
                <c:pt idx="12">
                  <c:v>41432.0</c:v>
                </c:pt>
                <c:pt idx="13">
                  <c:v>36260.0</c:v>
                </c:pt>
                <c:pt idx="14">
                  <c:v>17812.0</c:v>
                </c:pt>
                <c:pt idx="15">
                  <c:v>18609.0</c:v>
                </c:pt>
                <c:pt idx="16">
                  <c:v>6720.0</c:v>
                </c:pt>
                <c:pt idx="17">
                  <c:v>14655.0</c:v>
                </c:pt>
                <c:pt idx="18">
                  <c:v>14655.0</c:v>
                </c:pt>
                <c:pt idx="19">
                  <c:v>19001.0</c:v>
                </c:pt>
              </c:numCache>
            </c:numRef>
          </c:val>
        </c:ser>
        <c:ser>
          <c:idx val="1"/>
          <c:order val="1"/>
          <c:tx>
            <c:v>C</c:v>
          </c:tx>
          <c:marker>
            <c:symbol val="none"/>
          </c:marker>
          <c:cat>
            <c:strRef>
              <c:f>Coverage!$A$39:$A$58</c:f>
              <c:strCache>
                <c:ptCount val="20"/>
                <c:pt idx="0">
                  <c:v>(1,3)</c:v>
                </c:pt>
                <c:pt idx="1">
                  <c:v>(1,12)</c:v>
                </c:pt>
                <c:pt idx="2">
                  <c:v>(3,3)</c:v>
                </c:pt>
                <c:pt idx="3">
                  <c:v>(6,6)</c:v>
                </c:pt>
                <c:pt idx="4">
                  <c:v>(6,12)</c:v>
                </c:pt>
                <c:pt idx="5">
                  <c:v>(7,2)</c:v>
                </c:pt>
                <c:pt idx="6">
                  <c:v>(7,11)</c:v>
                </c:pt>
                <c:pt idx="7">
                  <c:v>(7,13)</c:v>
                </c:pt>
                <c:pt idx="8">
                  <c:v>(8,9)</c:v>
                </c:pt>
                <c:pt idx="9">
                  <c:v>(8,12)</c:v>
                </c:pt>
                <c:pt idx="10">
                  <c:v>(9,11)</c:v>
                </c:pt>
                <c:pt idx="11">
                  <c:v>(10,0)</c:v>
                </c:pt>
                <c:pt idx="12">
                  <c:v>(10,4)</c:v>
                </c:pt>
                <c:pt idx="13">
                  <c:v>(10,5)</c:v>
                </c:pt>
                <c:pt idx="14">
                  <c:v>(12,3)</c:v>
                </c:pt>
                <c:pt idx="15">
                  <c:v>(12,7)</c:v>
                </c:pt>
                <c:pt idx="16">
                  <c:v>(13,9)</c:v>
                </c:pt>
                <c:pt idx="17">
                  <c:v>(14,0)</c:v>
                </c:pt>
                <c:pt idx="18">
                  <c:v>(14,4)</c:v>
                </c:pt>
                <c:pt idx="19">
                  <c:v>(14,8)</c:v>
                </c:pt>
              </c:strCache>
            </c:strRef>
          </c:cat>
          <c:val>
            <c:numRef>
              <c:f>Coverage!$C$39:$C$58</c:f>
              <c:numCache>
                <c:formatCode>General</c:formatCode>
                <c:ptCount val="20"/>
                <c:pt idx="0">
                  <c:v>1494.0</c:v>
                </c:pt>
                <c:pt idx="1">
                  <c:v>595.0</c:v>
                </c:pt>
                <c:pt idx="2">
                  <c:v>1799.0</c:v>
                </c:pt>
                <c:pt idx="3">
                  <c:v>1223.0</c:v>
                </c:pt>
                <c:pt idx="4">
                  <c:v>54109.0</c:v>
                </c:pt>
                <c:pt idx="5">
                  <c:v>1168.0</c:v>
                </c:pt>
                <c:pt idx="6">
                  <c:v>143239.0</c:v>
                </c:pt>
                <c:pt idx="7">
                  <c:v>47665.0</c:v>
                </c:pt>
                <c:pt idx="8">
                  <c:v>6388.0</c:v>
                </c:pt>
                <c:pt idx="9">
                  <c:v>139601.0</c:v>
                </c:pt>
                <c:pt idx="10">
                  <c:v>26895.0</c:v>
                </c:pt>
                <c:pt idx="11">
                  <c:v>1479.0</c:v>
                </c:pt>
                <c:pt idx="12">
                  <c:v>26046.0</c:v>
                </c:pt>
                <c:pt idx="13">
                  <c:v>20973.0</c:v>
                </c:pt>
                <c:pt idx="14">
                  <c:v>4773.0</c:v>
                </c:pt>
                <c:pt idx="15">
                  <c:v>4713.0</c:v>
                </c:pt>
                <c:pt idx="16">
                  <c:v>905.0</c:v>
                </c:pt>
                <c:pt idx="17">
                  <c:v>3142.0</c:v>
                </c:pt>
                <c:pt idx="18">
                  <c:v>3142.0</c:v>
                </c:pt>
                <c:pt idx="19">
                  <c:v>4809.0</c:v>
                </c:pt>
              </c:numCache>
            </c:numRef>
          </c:val>
        </c:ser>
        <c:ser>
          <c:idx val="2"/>
          <c:order val="2"/>
          <c:tx>
            <c:v>FP1</c:v>
          </c:tx>
          <c:marker>
            <c:symbol val="none"/>
          </c:marker>
          <c:cat>
            <c:strRef>
              <c:f>Coverage!$A$39:$A$58</c:f>
              <c:strCache>
                <c:ptCount val="20"/>
                <c:pt idx="0">
                  <c:v>(1,3)</c:v>
                </c:pt>
                <c:pt idx="1">
                  <c:v>(1,12)</c:v>
                </c:pt>
                <c:pt idx="2">
                  <c:v>(3,3)</c:v>
                </c:pt>
                <c:pt idx="3">
                  <c:v>(6,6)</c:v>
                </c:pt>
                <c:pt idx="4">
                  <c:v>(6,12)</c:v>
                </c:pt>
                <c:pt idx="5">
                  <c:v>(7,2)</c:v>
                </c:pt>
                <c:pt idx="6">
                  <c:v>(7,11)</c:v>
                </c:pt>
                <c:pt idx="7">
                  <c:v>(7,13)</c:v>
                </c:pt>
                <c:pt idx="8">
                  <c:v>(8,9)</c:v>
                </c:pt>
                <c:pt idx="9">
                  <c:v>(8,12)</c:v>
                </c:pt>
                <c:pt idx="10">
                  <c:v>(9,11)</c:v>
                </c:pt>
                <c:pt idx="11">
                  <c:v>(10,0)</c:v>
                </c:pt>
                <c:pt idx="12">
                  <c:v>(10,4)</c:v>
                </c:pt>
                <c:pt idx="13">
                  <c:v>(10,5)</c:v>
                </c:pt>
                <c:pt idx="14">
                  <c:v>(12,3)</c:v>
                </c:pt>
                <c:pt idx="15">
                  <c:v>(12,7)</c:v>
                </c:pt>
                <c:pt idx="16">
                  <c:v>(13,9)</c:v>
                </c:pt>
                <c:pt idx="17">
                  <c:v>(14,0)</c:v>
                </c:pt>
                <c:pt idx="18">
                  <c:v>(14,4)</c:v>
                </c:pt>
                <c:pt idx="19">
                  <c:v>(14,8)</c:v>
                </c:pt>
              </c:strCache>
            </c:strRef>
          </c:cat>
          <c:val>
            <c:numRef>
              <c:f>Coverage!$D$39:$D$58</c:f>
              <c:numCache>
                <c:formatCode>General</c:formatCode>
                <c:ptCount val="20"/>
                <c:pt idx="0">
                  <c:v>10126.0</c:v>
                </c:pt>
                <c:pt idx="1">
                  <c:v>4525.0</c:v>
                </c:pt>
                <c:pt idx="2">
                  <c:v>11543.0</c:v>
                </c:pt>
                <c:pt idx="3">
                  <c:v>6211.0</c:v>
                </c:pt>
                <c:pt idx="4">
                  <c:v>37590.0</c:v>
                </c:pt>
                <c:pt idx="5">
                  <c:v>6347.0</c:v>
                </c:pt>
                <c:pt idx="6">
                  <c:v>61693.0</c:v>
                </c:pt>
                <c:pt idx="7">
                  <c:v>34384.0</c:v>
                </c:pt>
                <c:pt idx="8">
                  <c:v>16878.0</c:v>
                </c:pt>
                <c:pt idx="9">
                  <c:v>61124.0</c:v>
                </c:pt>
                <c:pt idx="10">
                  <c:v>28409.0</c:v>
                </c:pt>
                <c:pt idx="11">
                  <c:v>7210.0</c:v>
                </c:pt>
                <c:pt idx="12">
                  <c:v>44398.0</c:v>
                </c:pt>
                <c:pt idx="13">
                  <c:v>37723.0</c:v>
                </c:pt>
                <c:pt idx="14">
                  <c:v>15458.0</c:v>
                </c:pt>
                <c:pt idx="15">
                  <c:v>15337.0</c:v>
                </c:pt>
                <c:pt idx="16">
                  <c:v>4928.0</c:v>
                </c:pt>
                <c:pt idx="17">
                  <c:v>12144.0</c:v>
                </c:pt>
                <c:pt idx="18">
                  <c:v>12144.0</c:v>
                </c:pt>
                <c:pt idx="19">
                  <c:v>17016.0</c:v>
                </c:pt>
              </c:numCache>
            </c:numRef>
          </c:val>
        </c:ser>
        <c:ser>
          <c:idx val="3"/>
          <c:order val="3"/>
          <c:tx>
            <c:v>FP5</c:v>
          </c:tx>
          <c:marker>
            <c:symbol val="none"/>
          </c:marker>
          <c:cat>
            <c:strRef>
              <c:f>Coverage!$A$39:$A$58</c:f>
              <c:strCache>
                <c:ptCount val="20"/>
                <c:pt idx="0">
                  <c:v>(1,3)</c:v>
                </c:pt>
                <c:pt idx="1">
                  <c:v>(1,12)</c:v>
                </c:pt>
                <c:pt idx="2">
                  <c:v>(3,3)</c:v>
                </c:pt>
                <c:pt idx="3">
                  <c:v>(6,6)</c:v>
                </c:pt>
                <c:pt idx="4">
                  <c:v>(6,12)</c:v>
                </c:pt>
                <c:pt idx="5">
                  <c:v>(7,2)</c:v>
                </c:pt>
                <c:pt idx="6">
                  <c:v>(7,11)</c:v>
                </c:pt>
                <c:pt idx="7">
                  <c:v>(7,13)</c:v>
                </c:pt>
                <c:pt idx="8">
                  <c:v>(8,9)</c:v>
                </c:pt>
                <c:pt idx="9">
                  <c:v>(8,12)</c:v>
                </c:pt>
                <c:pt idx="10">
                  <c:v>(9,11)</c:v>
                </c:pt>
                <c:pt idx="11">
                  <c:v>(10,0)</c:v>
                </c:pt>
                <c:pt idx="12">
                  <c:v>(10,4)</c:v>
                </c:pt>
                <c:pt idx="13">
                  <c:v>(10,5)</c:v>
                </c:pt>
                <c:pt idx="14">
                  <c:v>(12,3)</c:v>
                </c:pt>
                <c:pt idx="15">
                  <c:v>(12,7)</c:v>
                </c:pt>
                <c:pt idx="16">
                  <c:v>(13,9)</c:v>
                </c:pt>
                <c:pt idx="17">
                  <c:v>(14,0)</c:v>
                </c:pt>
                <c:pt idx="18">
                  <c:v>(14,4)</c:v>
                </c:pt>
                <c:pt idx="19">
                  <c:v>(14,8)</c:v>
                </c:pt>
              </c:strCache>
            </c:strRef>
          </c:cat>
          <c:val>
            <c:numRef>
              <c:f>Coverage!$E$39:$E$58</c:f>
              <c:numCache>
                <c:formatCode>General</c:formatCode>
                <c:ptCount val="20"/>
                <c:pt idx="0">
                  <c:v>3323.0</c:v>
                </c:pt>
                <c:pt idx="1">
                  <c:v>1218.0</c:v>
                </c:pt>
                <c:pt idx="2">
                  <c:v>3876.0</c:v>
                </c:pt>
                <c:pt idx="3">
                  <c:v>1829.0</c:v>
                </c:pt>
                <c:pt idx="4">
                  <c:v>61835.0</c:v>
                </c:pt>
                <c:pt idx="5">
                  <c:v>2223.0</c:v>
                </c:pt>
                <c:pt idx="6">
                  <c:v>97516.0</c:v>
                </c:pt>
                <c:pt idx="7">
                  <c:v>55500.0</c:v>
                </c:pt>
                <c:pt idx="8">
                  <c:v>14996.0</c:v>
                </c:pt>
                <c:pt idx="9">
                  <c:v>108591.0</c:v>
                </c:pt>
                <c:pt idx="10">
                  <c:v>47932.0</c:v>
                </c:pt>
                <c:pt idx="11">
                  <c:v>2298.0</c:v>
                </c:pt>
                <c:pt idx="12">
                  <c:v>33196.0</c:v>
                </c:pt>
                <c:pt idx="13">
                  <c:v>27111.0</c:v>
                </c:pt>
                <c:pt idx="14">
                  <c:v>9582.0</c:v>
                </c:pt>
                <c:pt idx="15">
                  <c:v>8826.0</c:v>
                </c:pt>
                <c:pt idx="16">
                  <c:v>1668.0</c:v>
                </c:pt>
                <c:pt idx="17">
                  <c:v>5806.0</c:v>
                </c:pt>
                <c:pt idx="18">
                  <c:v>5806.0</c:v>
                </c:pt>
                <c:pt idx="19">
                  <c:v>7335.0</c:v>
                </c:pt>
              </c:numCache>
            </c:numRef>
          </c:val>
        </c:ser>
        <c:ser>
          <c:idx val="4"/>
          <c:order val="4"/>
          <c:tx>
            <c:v>PT.1</c:v>
          </c:tx>
          <c:marker>
            <c:symbol val="none"/>
          </c:marker>
          <c:cat>
            <c:strRef>
              <c:f>Coverage!$A$39:$A$58</c:f>
              <c:strCache>
                <c:ptCount val="20"/>
                <c:pt idx="0">
                  <c:v>(1,3)</c:v>
                </c:pt>
                <c:pt idx="1">
                  <c:v>(1,12)</c:v>
                </c:pt>
                <c:pt idx="2">
                  <c:v>(3,3)</c:v>
                </c:pt>
                <c:pt idx="3">
                  <c:v>(6,6)</c:v>
                </c:pt>
                <c:pt idx="4">
                  <c:v>(6,12)</c:v>
                </c:pt>
                <c:pt idx="5">
                  <c:v>(7,2)</c:v>
                </c:pt>
                <c:pt idx="6">
                  <c:v>(7,11)</c:v>
                </c:pt>
                <c:pt idx="7">
                  <c:v>(7,13)</c:v>
                </c:pt>
                <c:pt idx="8">
                  <c:v>(8,9)</c:v>
                </c:pt>
                <c:pt idx="9">
                  <c:v>(8,12)</c:v>
                </c:pt>
                <c:pt idx="10">
                  <c:v>(9,11)</c:v>
                </c:pt>
                <c:pt idx="11">
                  <c:v>(10,0)</c:v>
                </c:pt>
                <c:pt idx="12">
                  <c:v>(10,4)</c:v>
                </c:pt>
                <c:pt idx="13">
                  <c:v>(10,5)</c:v>
                </c:pt>
                <c:pt idx="14">
                  <c:v>(12,3)</c:v>
                </c:pt>
                <c:pt idx="15">
                  <c:v>(12,7)</c:v>
                </c:pt>
                <c:pt idx="16">
                  <c:v>(13,9)</c:v>
                </c:pt>
                <c:pt idx="17">
                  <c:v>(14,0)</c:v>
                </c:pt>
                <c:pt idx="18">
                  <c:v>(14,4)</c:v>
                </c:pt>
                <c:pt idx="19">
                  <c:v>(14,8)</c:v>
                </c:pt>
              </c:strCache>
            </c:strRef>
          </c:cat>
          <c:val>
            <c:numRef>
              <c:f>Coverage!$F$39:$F$58</c:f>
              <c:numCache>
                <c:formatCode>General</c:formatCode>
                <c:ptCount val="20"/>
                <c:pt idx="0">
                  <c:v>5166.0</c:v>
                </c:pt>
                <c:pt idx="1">
                  <c:v>1999.0</c:v>
                </c:pt>
                <c:pt idx="2">
                  <c:v>6216.0</c:v>
                </c:pt>
                <c:pt idx="3">
                  <c:v>3134.0</c:v>
                </c:pt>
                <c:pt idx="4">
                  <c:v>58920.0</c:v>
                </c:pt>
                <c:pt idx="5">
                  <c:v>3759.0</c:v>
                </c:pt>
                <c:pt idx="6">
                  <c:v>76842.0</c:v>
                </c:pt>
                <c:pt idx="7">
                  <c:v>52530.0</c:v>
                </c:pt>
                <c:pt idx="8">
                  <c:v>16130.0</c:v>
                </c:pt>
                <c:pt idx="9">
                  <c:v>73297.0</c:v>
                </c:pt>
                <c:pt idx="10">
                  <c:v>39098.0</c:v>
                </c:pt>
                <c:pt idx="11">
                  <c:v>4052.0</c:v>
                </c:pt>
                <c:pt idx="12">
                  <c:v>42854.0</c:v>
                </c:pt>
                <c:pt idx="13">
                  <c:v>32598.0</c:v>
                </c:pt>
                <c:pt idx="14">
                  <c:v>13052.0</c:v>
                </c:pt>
                <c:pt idx="15">
                  <c:v>14134.0</c:v>
                </c:pt>
                <c:pt idx="16">
                  <c:v>2548.0</c:v>
                </c:pt>
                <c:pt idx="17">
                  <c:v>8487.0</c:v>
                </c:pt>
                <c:pt idx="18">
                  <c:v>8487.0</c:v>
                </c:pt>
                <c:pt idx="19">
                  <c:v>13952.0</c:v>
                </c:pt>
              </c:numCache>
            </c:numRef>
          </c:val>
        </c:ser>
        <c:ser>
          <c:idx val="5"/>
          <c:order val="5"/>
          <c:tx>
            <c:v>PT.6</c:v>
          </c:tx>
          <c:marker>
            <c:symbol val="none"/>
          </c:marker>
          <c:cat>
            <c:strRef>
              <c:f>Coverage!$A$39:$A$58</c:f>
              <c:strCache>
                <c:ptCount val="20"/>
                <c:pt idx="0">
                  <c:v>(1,3)</c:v>
                </c:pt>
                <c:pt idx="1">
                  <c:v>(1,12)</c:v>
                </c:pt>
                <c:pt idx="2">
                  <c:v>(3,3)</c:v>
                </c:pt>
                <c:pt idx="3">
                  <c:v>(6,6)</c:v>
                </c:pt>
                <c:pt idx="4">
                  <c:v>(6,12)</c:v>
                </c:pt>
                <c:pt idx="5">
                  <c:v>(7,2)</c:v>
                </c:pt>
                <c:pt idx="6">
                  <c:v>(7,11)</c:v>
                </c:pt>
                <c:pt idx="7">
                  <c:v>(7,13)</c:v>
                </c:pt>
                <c:pt idx="8">
                  <c:v>(8,9)</c:v>
                </c:pt>
                <c:pt idx="9">
                  <c:v>(8,12)</c:v>
                </c:pt>
                <c:pt idx="10">
                  <c:v>(9,11)</c:v>
                </c:pt>
                <c:pt idx="11">
                  <c:v>(10,0)</c:v>
                </c:pt>
                <c:pt idx="12">
                  <c:v>(10,4)</c:v>
                </c:pt>
                <c:pt idx="13">
                  <c:v>(10,5)</c:v>
                </c:pt>
                <c:pt idx="14">
                  <c:v>(12,3)</c:v>
                </c:pt>
                <c:pt idx="15">
                  <c:v>(12,7)</c:v>
                </c:pt>
                <c:pt idx="16">
                  <c:v>(13,9)</c:v>
                </c:pt>
                <c:pt idx="17">
                  <c:v>(14,0)</c:v>
                </c:pt>
                <c:pt idx="18">
                  <c:v>(14,4)</c:v>
                </c:pt>
                <c:pt idx="19">
                  <c:v>(14,8)</c:v>
                </c:pt>
              </c:strCache>
            </c:strRef>
          </c:cat>
          <c:val>
            <c:numRef>
              <c:f>Coverage!$G$39:$G$58</c:f>
              <c:numCache>
                <c:formatCode>General</c:formatCode>
                <c:ptCount val="20"/>
                <c:pt idx="0">
                  <c:v>6839.0</c:v>
                </c:pt>
                <c:pt idx="1">
                  <c:v>3450.0</c:v>
                </c:pt>
                <c:pt idx="2">
                  <c:v>8203.0</c:v>
                </c:pt>
                <c:pt idx="3">
                  <c:v>5050.0</c:v>
                </c:pt>
                <c:pt idx="4">
                  <c:v>42918.0</c:v>
                </c:pt>
                <c:pt idx="5">
                  <c:v>5140.0</c:v>
                </c:pt>
                <c:pt idx="6">
                  <c:v>66554.0</c:v>
                </c:pt>
                <c:pt idx="7">
                  <c:v>38584.0</c:v>
                </c:pt>
                <c:pt idx="8">
                  <c:v>16252.0</c:v>
                </c:pt>
                <c:pt idx="9">
                  <c:v>65852.0</c:v>
                </c:pt>
                <c:pt idx="10">
                  <c:v>32555.0</c:v>
                </c:pt>
                <c:pt idx="11">
                  <c:v>5981.0</c:v>
                </c:pt>
                <c:pt idx="12">
                  <c:v>46583.0</c:v>
                </c:pt>
                <c:pt idx="13">
                  <c:v>39068.0</c:v>
                </c:pt>
                <c:pt idx="14">
                  <c:v>14862.0</c:v>
                </c:pt>
                <c:pt idx="15">
                  <c:v>14542.0</c:v>
                </c:pt>
                <c:pt idx="16">
                  <c:v>4387.0</c:v>
                </c:pt>
                <c:pt idx="17">
                  <c:v>10941.0</c:v>
                </c:pt>
                <c:pt idx="18">
                  <c:v>10941.0</c:v>
                </c:pt>
                <c:pt idx="19">
                  <c:v>15232.0</c:v>
                </c:pt>
              </c:numCache>
            </c:numRef>
          </c:val>
        </c:ser>
        <c:ser>
          <c:idx val="6"/>
          <c:order val="6"/>
          <c:tx>
            <c:v>PT.9</c:v>
          </c:tx>
          <c:marker>
            <c:symbol val="none"/>
          </c:marker>
          <c:cat>
            <c:strRef>
              <c:f>Coverage!$A$39:$A$58</c:f>
              <c:strCache>
                <c:ptCount val="20"/>
                <c:pt idx="0">
                  <c:v>(1,3)</c:v>
                </c:pt>
                <c:pt idx="1">
                  <c:v>(1,12)</c:v>
                </c:pt>
                <c:pt idx="2">
                  <c:v>(3,3)</c:v>
                </c:pt>
                <c:pt idx="3">
                  <c:v>(6,6)</c:v>
                </c:pt>
                <c:pt idx="4">
                  <c:v>(6,12)</c:v>
                </c:pt>
                <c:pt idx="5">
                  <c:v>(7,2)</c:v>
                </c:pt>
                <c:pt idx="6">
                  <c:v>(7,11)</c:v>
                </c:pt>
                <c:pt idx="7">
                  <c:v>(7,13)</c:v>
                </c:pt>
                <c:pt idx="8">
                  <c:v>(8,9)</c:v>
                </c:pt>
                <c:pt idx="9">
                  <c:v>(8,12)</c:v>
                </c:pt>
                <c:pt idx="10">
                  <c:v>(9,11)</c:v>
                </c:pt>
                <c:pt idx="11">
                  <c:v>(10,0)</c:v>
                </c:pt>
                <c:pt idx="12">
                  <c:v>(10,4)</c:v>
                </c:pt>
                <c:pt idx="13">
                  <c:v>(10,5)</c:v>
                </c:pt>
                <c:pt idx="14">
                  <c:v>(12,3)</c:v>
                </c:pt>
                <c:pt idx="15">
                  <c:v>(12,7)</c:v>
                </c:pt>
                <c:pt idx="16">
                  <c:v>(13,9)</c:v>
                </c:pt>
                <c:pt idx="17">
                  <c:v>(14,0)</c:v>
                </c:pt>
                <c:pt idx="18">
                  <c:v>(14,4)</c:v>
                </c:pt>
                <c:pt idx="19">
                  <c:v>(14,8)</c:v>
                </c:pt>
              </c:strCache>
            </c:strRef>
          </c:cat>
          <c:val>
            <c:numRef>
              <c:f>Coverage!$H$39:$H$58</c:f>
              <c:numCache>
                <c:formatCode>General</c:formatCode>
                <c:ptCount val="20"/>
                <c:pt idx="0">
                  <c:v>11714.0</c:v>
                </c:pt>
                <c:pt idx="1">
                  <c:v>5449.0</c:v>
                </c:pt>
                <c:pt idx="2">
                  <c:v>13450.0</c:v>
                </c:pt>
                <c:pt idx="3">
                  <c:v>7684.0</c:v>
                </c:pt>
                <c:pt idx="4">
                  <c:v>36419.0</c:v>
                </c:pt>
                <c:pt idx="5">
                  <c:v>8274.0</c:v>
                </c:pt>
                <c:pt idx="6">
                  <c:v>51313.0</c:v>
                </c:pt>
                <c:pt idx="7">
                  <c:v>32782.0</c:v>
                </c:pt>
                <c:pt idx="8">
                  <c:v>16600.0</c:v>
                </c:pt>
                <c:pt idx="9">
                  <c:v>50952.0</c:v>
                </c:pt>
                <c:pt idx="10">
                  <c:v>28129.0</c:v>
                </c:pt>
                <c:pt idx="11">
                  <c:v>8927.0</c:v>
                </c:pt>
                <c:pt idx="12">
                  <c:v>43224.0</c:v>
                </c:pt>
                <c:pt idx="13">
                  <c:v>37877.0</c:v>
                </c:pt>
                <c:pt idx="14">
                  <c:v>17407.0</c:v>
                </c:pt>
                <c:pt idx="15">
                  <c:v>17077.0</c:v>
                </c:pt>
                <c:pt idx="16">
                  <c:v>6560.0</c:v>
                </c:pt>
                <c:pt idx="17">
                  <c:v>13331.0</c:v>
                </c:pt>
                <c:pt idx="18">
                  <c:v>13331.0</c:v>
                </c:pt>
                <c:pt idx="19">
                  <c:v>17752.0</c:v>
                </c:pt>
              </c:numCache>
            </c:numRef>
          </c:val>
        </c:ser>
        <c:marker val="1"/>
        <c:axId val="563389656"/>
        <c:axId val="569129032"/>
      </c:lineChart>
      <c:catAx>
        <c:axId val="563389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Grid Cell</a:t>
                </a:r>
              </a:p>
            </c:rich>
          </c:tx>
          <c:layout/>
        </c:title>
        <c:tickLblPos val="nextTo"/>
        <c:crossAx val="569129032"/>
        <c:crosses val="autoZero"/>
        <c:auto val="1"/>
        <c:lblAlgn val="ctr"/>
        <c:lblOffset val="100"/>
      </c:catAx>
      <c:valAx>
        <c:axId val="5691290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Number of Visits</a:t>
                </a:r>
              </a:p>
            </c:rich>
          </c:tx>
          <c:layout/>
        </c:title>
        <c:numFmt formatCode="General" sourceLinked="1"/>
        <c:tickLblPos val="nextTo"/>
        <c:crossAx val="5633896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>
          <a:solidFill>
            <a:schemeClr val="accent1"/>
          </a:solidFill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CC5FB-A65B-A643-9100-04E8EC90925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97EBE-2DBB-514D-A040-3B8A76E36C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7EBE-2DBB-514D-A040-3B8A76E36C6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7EBE-2DBB-514D-A040-3B8A76E36C6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5B97186-FBB7-4D0C-8F88-F0E0B081B27E}" type="datetime1">
              <a:rPr lang="en-US" smtClean="0"/>
              <a:pPr/>
              <a:t>11/8/12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53E0-A5EB-A548-B7B0-702E5C1CC2AB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CDCC-CDCF-5847-B491-E614611E0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53E0-A5EB-A548-B7B0-702E5C1CC2AB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CDCC-CDCF-5847-B491-E614611E07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53E0-A5EB-A548-B7B0-702E5C1CC2AB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CDCC-CDCF-5847-B491-E614611E07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5EC39E5-0C0E-4107-B90D-3D2C95AA33ED}" type="datetime1">
              <a:rPr lang="en-US" smtClean="0"/>
              <a:pPr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53E0-A5EB-A548-B7B0-702E5C1CC2AB}" type="datetimeFigureOut">
              <a:rPr lang="en-US" smtClean="0"/>
              <a:t>11/8/12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CDCC-CDCF-5847-B491-E614611E07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53E0-A5EB-A548-B7B0-702E5C1CC2AB}" type="datetimeFigureOut">
              <a:rPr lang="en-US" smtClean="0"/>
              <a:t>11/8/12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CDCC-CDCF-5847-B491-E614611E076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53E0-A5EB-A548-B7B0-702E5C1CC2AB}" type="datetimeFigureOut">
              <a:rPr lang="en-US" smtClean="0"/>
              <a:t>11/8/12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CDCC-CDCF-5847-B491-E614611E076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53E0-A5EB-A548-B7B0-702E5C1CC2AB}" type="datetimeFigureOut">
              <a:rPr lang="en-US" smtClean="0"/>
              <a:t>11/8/12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CDCC-CDCF-5847-B491-E614611E076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53E0-A5EB-A548-B7B0-702E5C1CC2AB}" type="datetimeFigureOut">
              <a:rPr lang="en-US" smtClean="0"/>
              <a:t>11/8/12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53E0-A5EB-A548-B7B0-702E5C1CC2AB}" type="datetimeFigureOut">
              <a:rPr lang="en-US" smtClean="0"/>
              <a:t>11/8/12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CDCC-CDCF-5847-B491-E614611E07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BD53E0-A5EB-A548-B7B0-702E5C1CC2AB}" type="datetimeFigureOut">
              <a:rPr lang="en-US" smtClean="0"/>
              <a:t>11/8/12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73CDCC-CDCF-5847-B491-E614611E076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Stealthy Attacks on Pheromone Swarming Methods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Janiece Kelly</a:t>
            </a:r>
            <a:r>
              <a:rPr lang="en-US" dirty="0" smtClean="0">
                <a:solidFill>
                  <a:schemeClr val="accent1"/>
                </a:solidFill>
              </a:rPr>
              <a:t>, Texas State University </a:t>
            </a:r>
            <a:r>
              <a:rPr lang="en-US" dirty="0" err="1" smtClean="0">
                <a:solidFill>
                  <a:schemeClr val="accent1"/>
                </a:solidFill>
                <a:latin typeface="Wingdings"/>
                <a:ea typeface="Wingdings"/>
                <a:cs typeface="Wingdings"/>
              </a:rPr>
              <a:t>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Seth Richter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dirty="0" err="1" smtClean="0">
                <a:solidFill>
                  <a:schemeClr val="accent1"/>
                </a:solidFill>
              </a:rPr>
              <a:t>LeTourneau</a:t>
            </a:r>
            <a:r>
              <a:rPr lang="en-US" dirty="0" smtClean="0">
                <a:solidFill>
                  <a:schemeClr val="accent1"/>
                </a:solidFill>
              </a:rPr>
              <a:t> University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Dr. Mina Guirguis</a:t>
            </a:r>
            <a:r>
              <a:rPr lang="en-US" dirty="0" smtClean="0">
                <a:solidFill>
                  <a:schemeClr val="accent1"/>
                </a:solidFill>
              </a:rPr>
              <a:t>, Texas State University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Pheromone Swarming Control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5018905" cy="4937760"/>
          </a:xfrm>
        </p:spPr>
        <p:txBody>
          <a:bodyPr/>
          <a:lstStyle/>
          <a:p>
            <a:r>
              <a:rPr lang="en-US" dirty="0" smtClean="0">
                <a:solidFill>
                  <a:srgbClr val="4B5A60"/>
                </a:solidFill>
              </a:rPr>
              <a:t>Advantages</a:t>
            </a:r>
          </a:p>
          <a:p>
            <a:pPr lvl="1"/>
            <a:r>
              <a:rPr lang="en-US" dirty="0" smtClean="0"/>
              <a:t>Robust</a:t>
            </a:r>
          </a:p>
          <a:p>
            <a:pPr lvl="1"/>
            <a:r>
              <a:rPr lang="en-US" dirty="0" smtClean="0"/>
              <a:t>Adaptive</a:t>
            </a:r>
          </a:p>
          <a:p>
            <a:pPr lvl="1"/>
            <a:r>
              <a:rPr lang="en-US" dirty="0" smtClean="0"/>
              <a:t>Less manpower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rgbClr val="4B5A60"/>
                </a:solidFill>
              </a:rPr>
              <a:t>Applications</a:t>
            </a:r>
          </a:p>
          <a:p>
            <a:pPr lvl="1"/>
            <a:r>
              <a:rPr lang="en-US" dirty="0" smtClean="0"/>
              <a:t>Border Control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Area Coverage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Search and Rescue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Research Question</a:t>
            </a:r>
            <a:r>
              <a:rPr lang="en-US" dirty="0" smtClean="0">
                <a:solidFill>
                  <a:srgbClr val="4B5A60"/>
                </a:solidFill>
              </a:rPr>
              <a:t>: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How secure are pheromone swarming methods?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5" name="Content Placeholder 14" descr="Ant-Trail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l="-4577" r="-4577"/>
          <a:stretch>
            <a:fillRect/>
          </a:stretch>
        </p:blipFill>
        <p:spPr>
          <a:xfrm>
            <a:off x="3051224" y="1343121"/>
            <a:ext cx="2424880" cy="2962524"/>
          </a:xfrm>
        </p:spPr>
      </p:pic>
      <p:pic>
        <p:nvPicPr>
          <p:cNvPr id="16" name="Picture 15" descr="honey-bee-swarm-resting-on-mailbo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104" y="1343121"/>
            <a:ext cx="3289300" cy="2095500"/>
          </a:xfrm>
          <a:prstGeom prst="rect">
            <a:avLst/>
          </a:prstGeom>
        </p:spPr>
      </p:pic>
      <p:pic>
        <p:nvPicPr>
          <p:cNvPr id="19" name="Picture 18" descr="080722225336-lar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104" y="3632167"/>
            <a:ext cx="3334601" cy="2261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01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Swarming Implementation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8" name="Content Placeholder 27" descr="photo 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t="-16667" b="-16667"/>
          <a:stretch>
            <a:fillRect/>
          </a:stretch>
        </p:blipFill>
        <p:spPr>
          <a:xfrm>
            <a:off x="457200" y="1512333"/>
            <a:ext cx="4038600" cy="4038600"/>
          </a:xfrm>
        </p:spPr>
      </p:pic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648200" y="1285875"/>
            <a:ext cx="4038600" cy="48863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Movement Probability, p</a:t>
            </a:r>
            <a:r>
              <a:rPr lang="en-US" baseline="-25000" dirty="0" smtClean="0">
                <a:solidFill>
                  <a:schemeClr val="tx2"/>
                </a:solidFill>
              </a:rPr>
              <a:t>i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7C8F97"/>
                </a:solidFill>
              </a:rPr>
              <a:t>Server Scheme</a:t>
            </a:r>
            <a:endParaRPr lang="en-US" dirty="0" smtClean="0">
              <a:solidFill>
                <a:srgbClr val="7C8F97"/>
              </a:solidFill>
            </a:endParaRP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5720036" y="1898948"/>
            <a:ext cx="1729638" cy="1683309"/>
            <a:chOff x="17763062" y="4605862"/>
            <a:chExt cx="1691493" cy="1617305"/>
          </a:xfrm>
        </p:grpSpPr>
        <p:sp>
          <p:nvSpPr>
            <p:cNvPr id="30" name="Quad Arrow 29"/>
            <p:cNvSpPr/>
            <p:nvPr/>
          </p:nvSpPr>
          <p:spPr>
            <a:xfrm>
              <a:off x="17763062" y="4605862"/>
              <a:ext cx="1691493" cy="1617305"/>
            </a:xfrm>
            <a:prstGeom prst="quadArrow">
              <a:avLst/>
            </a:prstGeom>
            <a:ln>
              <a:solidFill>
                <a:srgbClr val="17375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5"/>
            <p:cNvGrpSpPr/>
            <p:nvPr/>
          </p:nvGrpSpPr>
          <p:grpSpPr>
            <a:xfrm>
              <a:off x="18294949" y="5102091"/>
              <a:ext cx="624692" cy="604895"/>
              <a:chOff x="2721486" y="2176937"/>
              <a:chExt cx="2842441" cy="2781642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721486" y="2176937"/>
                <a:ext cx="2842441" cy="278164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Block Arc 4"/>
              <p:cNvSpPr/>
              <p:nvPr/>
            </p:nvSpPr>
            <p:spPr>
              <a:xfrm>
                <a:off x="2721486" y="2176937"/>
                <a:ext cx="2842441" cy="2600231"/>
              </a:xfrm>
              <a:prstGeom prst="blockArc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8435410" y="4665028"/>
              <a:ext cx="416384" cy="39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</a:t>
              </a:r>
              <a:r>
                <a:rPr lang="en-US" sz="2000" baseline="-25000" dirty="0" smtClean="0"/>
                <a:t>1</a:t>
              </a:r>
              <a:endParaRPr 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435410" y="5693627"/>
              <a:ext cx="416384" cy="396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</a:rPr>
                <a:t>p</a:t>
              </a:r>
              <a:r>
                <a:rPr lang="en-US" sz="2000" baseline="-25000" dirty="0">
                  <a:solidFill>
                    <a:srgbClr val="FFFFFF"/>
                  </a:solidFill>
                </a:rPr>
                <a:t>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982267" y="5146264"/>
              <a:ext cx="416384" cy="396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</a:rPr>
                <a:t>p</a:t>
              </a:r>
              <a:r>
                <a:rPr lang="en-US" sz="2000" baseline="-25000" dirty="0">
                  <a:solidFill>
                    <a:srgbClr val="FFFFFF"/>
                  </a:solidFill>
                </a:rPr>
                <a:t>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910495" y="5156094"/>
              <a:ext cx="416384" cy="396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</a:rPr>
                <a:t>p</a:t>
              </a:r>
              <a:r>
                <a:rPr lang="en-US" sz="2000" baseline="-25000" dirty="0">
                  <a:solidFill>
                    <a:srgbClr val="FFFFFF"/>
                  </a:solidFill>
                </a:rPr>
                <a:t>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Content Placeholder 25"/>
          <p:cNvSpPr txBox="1">
            <a:spLocks/>
          </p:cNvSpPr>
          <p:nvPr/>
        </p:nvSpPr>
        <p:spPr>
          <a:xfrm>
            <a:off x="457200" y="1285875"/>
            <a:ext cx="4038600" cy="48863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iRobot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Create Robots</a:t>
            </a:r>
          </a:p>
        </p:txBody>
      </p: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5627108" y="4169067"/>
            <a:ext cx="1929253" cy="2030784"/>
            <a:chOff x="1964301" y="13093081"/>
            <a:chExt cx="8619247" cy="9008514"/>
          </a:xfrm>
        </p:grpSpPr>
        <p:grpSp>
          <p:nvGrpSpPr>
            <p:cNvPr id="41" name="Group 188"/>
            <p:cNvGrpSpPr/>
            <p:nvPr/>
          </p:nvGrpSpPr>
          <p:grpSpPr>
            <a:xfrm>
              <a:off x="4867220" y="13093081"/>
              <a:ext cx="2873887" cy="3536294"/>
              <a:chOff x="4867220" y="13093081"/>
              <a:chExt cx="2873887" cy="3536294"/>
            </a:xfrm>
          </p:grpSpPr>
          <p:grpSp>
            <p:nvGrpSpPr>
              <p:cNvPr id="52" name="Group 187"/>
              <p:cNvGrpSpPr/>
              <p:nvPr/>
            </p:nvGrpSpPr>
            <p:grpSpPr>
              <a:xfrm>
                <a:off x="4867220" y="13516371"/>
                <a:ext cx="2873887" cy="3113004"/>
                <a:chOff x="12713565" y="3990255"/>
                <a:chExt cx="2873887" cy="3113004"/>
              </a:xfrm>
            </p:grpSpPr>
            <p:sp>
              <p:nvSpPr>
                <p:cNvPr id="56" name="Oval 3"/>
                <p:cNvSpPr/>
                <p:nvPr/>
              </p:nvSpPr>
              <p:spPr>
                <a:xfrm>
                  <a:off x="12713565" y="4321617"/>
                  <a:ext cx="2842441" cy="2781642"/>
                </a:xfrm>
                <a:prstGeom prst="ellipse">
                  <a:avLst/>
                </a:prstGeom>
                <a:solidFill>
                  <a:schemeClr val="tx1">
                    <a:lumMod val="5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Oval 3"/>
                <p:cNvSpPr/>
                <p:nvPr/>
              </p:nvSpPr>
              <p:spPr>
                <a:xfrm>
                  <a:off x="12745010" y="3990255"/>
                  <a:ext cx="2842442" cy="2781643"/>
                </a:xfrm>
                <a:prstGeom prst="ellipse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"/>
              <p:cNvGrpSpPr/>
              <p:nvPr/>
            </p:nvGrpSpPr>
            <p:grpSpPr>
              <a:xfrm>
                <a:off x="4898666" y="13093081"/>
                <a:ext cx="2842441" cy="2781642"/>
                <a:chOff x="2721486" y="2176937"/>
                <a:chExt cx="2842441" cy="2781642"/>
              </a:xfrm>
            </p:grpSpPr>
            <p:sp>
              <p:nvSpPr>
                <p:cNvPr id="54" name="Oval 3"/>
                <p:cNvSpPr/>
                <p:nvPr/>
              </p:nvSpPr>
              <p:spPr>
                <a:xfrm>
                  <a:off x="2721486" y="2176937"/>
                  <a:ext cx="2842441" cy="278164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Block Arc 4"/>
                <p:cNvSpPr/>
                <p:nvPr/>
              </p:nvSpPr>
              <p:spPr>
                <a:xfrm>
                  <a:off x="2721486" y="2176937"/>
                  <a:ext cx="2842441" cy="2600231"/>
                </a:xfrm>
                <a:prstGeom prst="blockArc">
                  <a:avLst/>
                </a:prstGeom>
                <a:solidFill>
                  <a:schemeClr val="tx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2" name="Group 6"/>
            <p:cNvGrpSpPr/>
            <p:nvPr/>
          </p:nvGrpSpPr>
          <p:grpSpPr>
            <a:xfrm>
              <a:off x="1964301" y="19319953"/>
              <a:ext cx="2842441" cy="2781642"/>
              <a:chOff x="2721486" y="2176937"/>
              <a:chExt cx="2842441" cy="2781642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2721486" y="2176937"/>
                <a:ext cx="2842441" cy="278164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Block Arc 50"/>
              <p:cNvSpPr/>
              <p:nvPr/>
            </p:nvSpPr>
            <p:spPr>
              <a:xfrm>
                <a:off x="2721486" y="2176937"/>
                <a:ext cx="2842441" cy="2600231"/>
              </a:xfrm>
              <a:prstGeom prst="blockArc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9"/>
            <p:cNvGrpSpPr/>
            <p:nvPr/>
          </p:nvGrpSpPr>
          <p:grpSpPr>
            <a:xfrm>
              <a:off x="7741107" y="19319953"/>
              <a:ext cx="2842441" cy="2781642"/>
              <a:chOff x="2721486" y="2176937"/>
              <a:chExt cx="2842441" cy="2781642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721486" y="2176937"/>
                <a:ext cx="2842441" cy="278164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Block Arc 48"/>
              <p:cNvSpPr/>
              <p:nvPr/>
            </p:nvSpPr>
            <p:spPr>
              <a:xfrm>
                <a:off x="2721486" y="2176937"/>
                <a:ext cx="2842441" cy="2600231"/>
              </a:xfrm>
              <a:prstGeom prst="blockArc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4358860" y="17007761"/>
              <a:ext cx="3781057" cy="143355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</a:rPr>
                <a:t>SERVER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16200000" flipH="1">
              <a:off x="5584793" y="16533616"/>
              <a:ext cx="1359362" cy="4157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0800000" flipV="1">
              <a:off x="3931036" y="18342082"/>
              <a:ext cx="1028109" cy="9778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7559676" y="18342082"/>
              <a:ext cx="1028127" cy="9778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Stealthy Attacks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Complete (C)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8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Probability Threshold (PT)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C8F97"/>
                </a:solidFill>
              </a:rPr>
              <a:t>Full Proximity (FP)</a:t>
            </a:r>
            <a:endParaRPr lang="en-US" dirty="0">
              <a:solidFill>
                <a:srgbClr val="7C8F97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575497" y="1704238"/>
            <a:ext cx="2089658" cy="1579887"/>
            <a:chOff x="12649940" y="4851052"/>
            <a:chExt cx="1934346" cy="1436806"/>
          </a:xfrm>
        </p:grpSpPr>
        <p:grpSp>
          <p:nvGrpSpPr>
            <p:cNvPr id="6" name="Group 128"/>
            <p:cNvGrpSpPr/>
            <p:nvPr/>
          </p:nvGrpSpPr>
          <p:grpSpPr>
            <a:xfrm>
              <a:off x="12649940" y="4851052"/>
              <a:ext cx="1934346" cy="1436806"/>
              <a:chOff x="12649940" y="4851052"/>
              <a:chExt cx="1934346" cy="1436806"/>
            </a:xfrm>
          </p:grpSpPr>
          <p:grpSp>
            <p:nvGrpSpPr>
              <p:cNvPr id="13" name="Group 6"/>
              <p:cNvGrpSpPr/>
              <p:nvPr/>
            </p:nvGrpSpPr>
            <p:grpSpPr>
              <a:xfrm>
                <a:off x="12649940" y="5663510"/>
                <a:ext cx="644782" cy="624348"/>
                <a:chOff x="2721486" y="2176937"/>
                <a:chExt cx="2842441" cy="2781642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2721486" y="2176937"/>
                  <a:ext cx="2842441" cy="2781642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Block Arc 26"/>
                <p:cNvSpPr/>
                <p:nvPr/>
              </p:nvSpPr>
              <p:spPr>
                <a:xfrm>
                  <a:off x="2721486" y="2176937"/>
                  <a:ext cx="2842441" cy="2600231"/>
                </a:xfrm>
                <a:prstGeom prst="blockArc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Group 9"/>
              <p:cNvGrpSpPr/>
              <p:nvPr/>
            </p:nvGrpSpPr>
            <p:grpSpPr>
              <a:xfrm>
                <a:off x="13939504" y="5663510"/>
                <a:ext cx="644782" cy="624348"/>
                <a:chOff x="2721486" y="2176937"/>
                <a:chExt cx="2842441" cy="2781642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2721486" y="2176937"/>
                  <a:ext cx="2842441" cy="2781642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Block Arc 24"/>
                <p:cNvSpPr/>
                <p:nvPr/>
              </p:nvSpPr>
              <p:spPr>
                <a:xfrm>
                  <a:off x="2721486" y="2176937"/>
                  <a:ext cx="2842441" cy="2600231"/>
                </a:xfrm>
                <a:prstGeom prst="blockArc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" name="Group 9"/>
              <p:cNvGrpSpPr/>
              <p:nvPr/>
            </p:nvGrpSpPr>
            <p:grpSpPr>
              <a:xfrm>
                <a:off x="13294722" y="4851052"/>
                <a:ext cx="644782" cy="624348"/>
                <a:chOff x="2721486" y="2176937"/>
                <a:chExt cx="2842441" cy="2781642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2721486" y="2176937"/>
                  <a:ext cx="2842441" cy="2781642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Block Arc 22"/>
                <p:cNvSpPr/>
                <p:nvPr/>
              </p:nvSpPr>
              <p:spPr>
                <a:xfrm>
                  <a:off x="2721486" y="2176937"/>
                  <a:ext cx="2842441" cy="2600231"/>
                </a:xfrm>
                <a:prstGeom prst="blockArc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6" name="Straight Arrow Connector 15"/>
              <p:cNvCxnSpPr/>
              <p:nvPr/>
            </p:nvCxnSpPr>
            <p:spPr>
              <a:xfrm rot="4320000">
                <a:off x="13229898" y="5474629"/>
                <a:ext cx="188112" cy="274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7160000" flipH="1">
                <a:off x="13836900" y="5456686"/>
                <a:ext cx="192024" cy="274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 flipH="1" flipV="1">
                <a:off x="13036185" y="5387246"/>
                <a:ext cx="278750" cy="20604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6200000" flipV="1">
                <a:off x="13968176" y="5373817"/>
                <a:ext cx="278750" cy="2329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13389148" y="6100647"/>
                <a:ext cx="45593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10800000">
                <a:off x="13389148" y="5869070"/>
                <a:ext cx="45593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Multiply 6"/>
            <p:cNvSpPr/>
            <p:nvPr/>
          </p:nvSpPr>
          <p:spPr>
            <a:xfrm>
              <a:off x="13826661" y="5484401"/>
              <a:ext cx="225685" cy="207148"/>
            </a:xfrm>
            <a:prstGeom prst="mathMultiply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Multiply 7"/>
            <p:cNvSpPr/>
            <p:nvPr/>
          </p:nvSpPr>
          <p:spPr>
            <a:xfrm>
              <a:off x="13978381" y="5397032"/>
              <a:ext cx="225685" cy="207148"/>
            </a:xfrm>
            <a:prstGeom prst="mathMultiply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Multiply 8"/>
            <p:cNvSpPr/>
            <p:nvPr/>
          </p:nvSpPr>
          <p:spPr>
            <a:xfrm>
              <a:off x="13051599" y="5380827"/>
              <a:ext cx="225685" cy="207148"/>
            </a:xfrm>
            <a:prstGeom prst="mathMultiply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Multiply 9"/>
            <p:cNvSpPr/>
            <p:nvPr/>
          </p:nvSpPr>
          <p:spPr>
            <a:xfrm>
              <a:off x="13257781" y="5475172"/>
              <a:ext cx="225685" cy="207148"/>
            </a:xfrm>
            <a:prstGeom prst="mathMultiply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Multiply 10"/>
            <p:cNvSpPr/>
            <p:nvPr/>
          </p:nvSpPr>
          <p:spPr>
            <a:xfrm>
              <a:off x="13548915" y="5765496"/>
              <a:ext cx="225685" cy="207148"/>
            </a:xfrm>
            <a:prstGeom prst="mathMultiply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Multiply 11"/>
            <p:cNvSpPr/>
            <p:nvPr/>
          </p:nvSpPr>
          <p:spPr>
            <a:xfrm>
              <a:off x="13548915" y="5972644"/>
              <a:ext cx="225685" cy="207148"/>
            </a:xfrm>
            <a:prstGeom prst="mathMultiply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Group 119"/>
          <p:cNvGrpSpPr>
            <a:grpSpLocks noChangeAspect="1"/>
          </p:cNvGrpSpPr>
          <p:nvPr/>
        </p:nvGrpSpPr>
        <p:grpSpPr>
          <a:xfrm>
            <a:off x="5167730" y="1423716"/>
            <a:ext cx="2003427" cy="2159833"/>
            <a:chOff x="10357105" y="4567092"/>
            <a:chExt cx="1934346" cy="2048774"/>
          </a:xfrm>
        </p:grpSpPr>
        <p:grpSp>
          <p:nvGrpSpPr>
            <p:cNvPr id="121" name="Group 194"/>
            <p:cNvGrpSpPr/>
            <p:nvPr/>
          </p:nvGrpSpPr>
          <p:grpSpPr>
            <a:xfrm>
              <a:off x="10357105" y="4869862"/>
              <a:ext cx="1934346" cy="1436806"/>
              <a:chOff x="10357105" y="4869862"/>
              <a:chExt cx="1934346" cy="1436806"/>
            </a:xfrm>
          </p:grpSpPr>
          <p:grpSp>
            <p:nvGrpSpPr>
              <p:cNvPr id="123" name="Group 129"/>
              <p:cNvGrpSpPr/>
              <p:nvPr/>
            </p:nvGrpSpPr>
            <p:grpSpPr>
              <a:xfrm>
                <a:off x="10357105" y="4869862"/>
                <a:ext cx="1934346" cy="1436806"/>
                <a:chOff x="12649940" y="4851052"/>
                <a:chExt cx="1934346" cy="1436806"/>
              </a:xfrm>
            </p:grpSpPr>
            <p:grpSp>
              <p:nvGrpSpPr>
                <p:cNvPr id="128" name="Group 6"/>
                <p:cNvGrpSpPr/>
                <p:nvPr/>
              </p:nvGrpSpPr>
              <p:grpSpPr>
                <a:xfrm>
                  <a:off x="12649940" y="5663510"/>
                  <a:ext cx="644782" cy="624348"/>
                  <a:chOff x="2721486" y="2176937"/>
                  <a:chExt cx="2842441" cy="2781642"/>
                </a:xfrm>
              </p:grpSpPr>
              <p:sp>
                <p:nvSpPr>
                  <p:cNvPr id="141" name="Oval 140"/>
                  <p:cNvSpPr/>
                  <p:nvPr/>
                </p:nvSpPr>
                <p:spPr>
                  <a:xfrm>
                    <a:off x="2721486" y="2176937"/>
                    <a:ext cx="2842441" cy="2781642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" name="Block Arc 141"/>
                  <p:cNvSpPr/>
                  <p:nvPr/>
                </p:nvSpPr>
                <p:spPr>
                  <a:xfrm>
                    <a:off x="2721486" y="2176937"/>
                    <a:ext cx="2842441" cy="2600231"/>
                  </a:xfrm>
                  <a:prstGeom prst="blockArc">
                    <a:avLst/>
                  </a:prstGeom>
                  <a:solidFill>
                    <a:schemeClr val="tx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9" name="Group 9"/>
                <p:cNvGrpSpPr/>
                <p:nvPr/>
              </p:nvGrpSpPr>
              <p:grpSpPr>
                <a:xfrm>
                  <a:off x="13939504" y="5663510"/>
                  <a:ext cx="644782" cy="624348"/>
                  <a:chOff x="2721486" y="2176937"/>
                  <a:chExt cx="2842441" cy="2781642"/>
                </a:xfrm>
              </p:grpSpPr>
              <p:sp>
                <p:nvSpPr>
                  <p:cNvPr id="139" name="Oval 138"/>
                  <p:cNvSpPr/>
                  <p:nvPr/>
                </p:nvSpPr>
                <p:spPr>
                  <a:xfrm>
                    <a:off x="2721486" y="2176937"/>
                    <a:ext cx="2842441" cy="2781642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0" name="Block Arc 139"/>
                  <p:cNvSpPr/>
                  <p:nvPr/>
                </p:nvSpPr>
                <p:spPr>
                  <a:xfrm>
                    <a:off x="2721486" y="2176937"/>
                    <a:ext cx="2842441" cy="2600231"/>
                  </a:xfrm>
                  <a:prstGeom prst="blockArc">
                    <a:avLst/>
                  </a:prstGeom>
                  <a:solidFill>
                    <a:schemeClr val="tx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0" name="Group 9"/>
                <p:cNvGrpSpPr/>
                <p:nvPr/>
              </p:nvGrpSpPr>
              <p:grpSpPr>
                <a:xfrm>
                  <a:off x="13294722" y="4851052"/>
                  <a:ext cx="644782" cy="624348"/>
                  <a:chOff x="2721486" y="2176937"/>
                  <a:chExt cx="2842441" cy="2781642"/>
                </a:xfrm>
              </p:grpSpPr>
              <p:sp>
                <p:nvSpPr>
                  <p:cNvPr id="137" name="Oval 136"/>
                  <p:cNvSpPr/>
                  <p:nvPr/>
                </p:nvSpPr>
                <p:spPr>
                  <a:xfrm>
                    <a:off x="2721486" y="2176937"/>
                    <a:ext cx="2842441" cy="2781642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" name="Block Arc 137"/>
                  <p:cNvSpPr/>
                  <p:nvPr/>
                </p:nvSpPr>
                <p:spPr>
                  <a:xfrm>
                    <a:off x="2721486" y="2176937"/>
                    <a:ext cx="2842441" cy="2600231"/>
                  </a:xfrm>
                  <a:prstGeom prst="blockArc">
                    <a:avLst/>
                  </a:prstGeom>
                  <a:solidFill>
                    <a:schemeClr val="tx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131" name="Straight Arrow Connector 130"/>
                <p:cNvCxnSpPr/>
                <p:nvPr/>
              </p:nvCxnSpPr>
              <p:spPr>
                <a:xfrm rot="4320000">
                  <a:off x="13229898" y="5474629"/>
                  <a:ext cx="188112" cy="27432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/>
                <p:cNvCxnSpPr/>
                <p:nvPr/>
              </p:nvCxnSpPr>
              <p:spPr>
                <a:xfrm rot="17160000" flipH="1">
                  <a:off x="13836900" y="5456686"/>
                  <a:ext cx="192024" cy="27432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/>
                <p:cNvCxnSpPr/>
                <p:nvPr/>
              </p:nvCxnSpPr>
              <p:spPr>
                <a:xfrm rot="5400000" flipH="1" flipV="1">
                  <a:off x="13036185" y="5387246"/>
                  <a:ext cx="278750" cy="20604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Arrow Connector 133"/>
                <p:cNvCxnSpPr/>
                <p:nvPr/>
              </p:nvCxnSpPr>
              <p:spPr>
                <a:xfrm rot="16200000" flipV="1">
                  <a:off x="13968176" y="5373817"/>
                  <a:ext cx="278750" cy="23290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Arrow Connector 134"/>
                <p:cNvCxnSpPr/>
                <p:nvPr/>
              </p:nvCxnSpPr>
              <p:spPr>
                <a:xfrm>
                  <a:off x="13389148" y="6100647"/>
                  <a:ext cx="45593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/>
                <p:cNvCxnSpPr/>
                <p:nvPr/>
              </p:nvCxnSpPr>
              <p:spPr>
                <a:xfrm rot="10800000">
                  <a:off x="13389148" y="5869070"/>
                  <a:ext cx="45593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4" name="Multiply 123"/>
              <p:cNvSpPr/>
              <p:nvPr/>
            </p:nvSpPr>
            <p:spPr>
              <a:xfrm>
                <a:off x="11705483" y="5413224"/>
                <a:ext cx="225685" cy="207148"/>
              </a:xfrm>
              <a:prstGeom prst="mathMultiply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Multiply 124"/>
              <p:cNvSpPr/>
              <p:nvPr/>
            </p:nvSpPr>
            <p:spPr>
              <a:xfrm>
                <a:off x="11552243" y="5526070"/>
                <a:ext cx="225685" cy="207148"/>
              </a:xfrm>
              <a:prstGeom prst="mathMultiply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Multiply 125"/>
              <p:cNvSpPr/>
              <p:nvPr/>
            </p:nvSpPr>
            <p:spPr>
              <a:xfrm>
                <a:off x="10964946" y="5500606"/>
                <a:ext cx="225685" cy="207148"/>
              </a:xfrm>
              <a:prstGeom prst="mathMultiply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Multiply 126"/>
              <p:cNvSpPr/>
              <p:nvPr/>
            </p:nvSpPr>
            <p:spPr>
              <a:xfrm>
                <a:off x="11256080" y="5787740"/>
                <a:ext cx="225685" cy="207148"/>
              </a:xfrm>
              <a:prstGeom prst="mathMultiply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2" name="Oval 121"/>
            <p:cNvSpPr/>
            <p:nvPr/>
          </p:nvSpPr>
          <p:spPr>
            <a:xfrm rot="2737902">
              <a:off x="10622282" y="5082470"/>
              <a:ext cx="2048774" cy="1018018"/>
            </a:xfrm>
            <a:prstGeom prst="ellipse">
              <a:avLst/>
            </a:prstGeom>
            <a:noFill/>
            <a:ln w="3492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3" name="Group 142"/>
          <p:cNvGrpSpPr>
            <a:grpSpLocks noChangeAspect="1"/>
          </p:cNvGrpSpPr>
          <p:nvPr/>
        </p:nvGrpSpPr>
        <p:grpSpPr>
          <a:xfrm>
            <a:off x="235217" y="3830146"/>
            <a:ext cx="8604065" cy="2578189"/>
            <a:chOff x="6324832" y="7478456"/>
            <a:chExt cx="7833814" cy="2306201"/>
          </a:xfrm>
        </p:grpSpPr>
        <p:grpSp>
          <p:nvGrpSpPr>
            <p:cNvPr id="144" name="Group 264"/>
            <p:cNvGrpSpPr/>
            <p:nvPr/>
          </p:nvGrpSpPr>
          <p:grpSpPr>
            <a:xfrm>
              <a:off x="10561157" y="7513086"/>
              <a:ext cx="2630705" cy="2271571"/>
              <a:chOff x="7798359" y="7478456"/>
              <a:chExt cx="2630705" cy="2271571"/>
            </a:xfrm>
          </p:grpSpPr>
          <p:grpSp>
            <p:nvGrpSpPr>
              <p:cNvPr id="173" name="Group 64"/>
              <p:cNvGrpSpPr>
                <a:grpSpLocks noChangeAspect="1"/>
              </p:cNvGrpSpPr>
              <p:nvPr/>
            </p:nvGrpSpPr>
            <p:grpSpPr>
              <a:xfrm>
                <a:off x="8030948" y="7478456"/>
                <a:ext cx="1955198" cy="2021986"/>
                <a:chOff x="1964301" y="13093081"/>
                <a:chExt cx="8619247" cy="9008514"/>
              </a:xfrm>
            </p:grpSpPr>
            <p:grpSp>
              <p:nvGrpSpPr>
                <p:cNvPr id="179" name="Group 188"/>
                <p:cNvGrpSpPr/>
                <p:nvPr/>
              </p:nvGrpSpPr>
              <p:grpSpPr>
                <a:xfrm>
                  <a:off x="4867220" y="13093081"/>
                  <a:ext cx="2873887" cy="3536294"/>
                  <a:chOff x="4867220" y="13093081"/>
                  <a:chExt cx="2873887" cy="3536294"/>
                </a:xfrm>
              </p:grpSpPr>
              <p:grpSp>
                <p:nvGrpSpPr>
                  <p:cNvPr id="190" name="Group 187"/>
                  <p:cNvGrpSpPr/>
                  <p:nvPr/>
                </p:nvGrpSpPr>
                <p:grpSpPr>
                  <a:xfrm>
                    <a:off x="4867220" y="13516371"/>
                    <a:ext cx="2873887" cy="3113004"/>
                    <a:chOff x="12713565" y="3990255"/>
                    <a:chExt cx="2873887" cy="3113004"/>
                  </a:xfrm>
                </p:grpSpPr>
                <p:sp>
                  <p:nvSpPr>
                    <p:cNvPr id="194" name="Oval 3"/>
                    <p:cNvSpPr/>
                    <p:nvPr/>
                  </p:nvSpPr>
                  <p:spPr>
                    <a:xfrm>
                      <a:off x="12713565" y="4321617"/>
                      <a:ext cx="2842441" cy="2781642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</a:schemeClr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5" name="Oval 3"/>
                    <p:cNvSpPr/>
                    <p:nvPr/>
                  </p:nvSpPr>
                  <p:spPr>
                    <a:xfrm>
                      <a:off x="12745011" y="3990255"/>
                      <a:ext cx="2842441" cy="2781642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</a:schemeClr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91" name="Group 5"/>
                  <p:cNvGrpSpPr/>
                  <p:nvPr/>
                </p:nvGrpSpPr>
                <p:grpSpPr>
                  <a:xfrm>
                    <a:off x="4898666" y="13093081"/>
                    <a:ext cx="2842441" cy="2781642"/>
                    <a:chOff x="2721486" y="2176937"/>
                    <a:chExt cx="2842441" cy="2781642"/>
                  </a:xfrm>
                </p:grpSpPr>
                <p:sp>
                  <p:nvSpPr>
                    <p:cNvPr id="192" name="Oval 3"/>
                    <p:cNvSpPr/>
                    <p:nvPr/>
                  </p:nvSpPr>
                  <p:spPr>
                    <a:xfrm>
                      <a:off x="2721486" y="2176937"/>
                      <a:ext cx="2842441" cy="278164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3" name="Block Arc 4"/>
                    <p:cNvSpPr/>
                    <p:nvPr/>
                  </p:nvSpPr>
                  <p:spPr>
                    <a:xfrm>
                      <a:off x="2721486" y="2176937"/>
                      <a:ext cx="2842441" cy="2600231"/>
                    </a:xfrm>
                    <a:prstGeom prst="blockArc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80" name="Group 6"/>
                <p:cNvGrpSpPr/>
                <p:nvPr/>
              </p:nvGrpSpPr>
              <p:grpSpPr>
                <a:xfrm>
                  <a:off x="1964301" y="19319953"/>
                  <a:ext cx="2842441" cy="2781642"/>
                  <a:chOff x="2721486" y="2176937"/>
                  <a:chExt cx="2842441" cy="2781642"/>
                </a:xfrm>
              </p:grpSpPr>
              <p:sp>
                <p:nvSpPr>
                  <p:cNvPr id="188" name="Oval 187"/>
                  <p:cNvSpPr/>
                  <p:nvPr/>
                </p:nvSpPr>
                <p:spPr>
                  <a:xfrm>
                    <a:off x="2721486" y="2176937"/>
                    <a:ext cx="2842441" cy="2781642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9" name="Block Arc 188"/>
                  <p:cNvSpPr/>
                  <p:nvPr/>
                </p:nvSpPr>
                <p:spPr>
                  <a:xfrm>
                    <a:off x="2721486" y="2176937"/>
                    <a:ext cx="2842441" cy="2600231"/>
                  </a:xfrm>
                  <a:prstGeom prst="blockArc">
                    <a:avLst/>
                  </a:prstGeom>
                  <a:solidFill>
                    <a:schemeClr val="tx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1" name="Group 9"/>
                <p:cNvGrpSpPr/>
                <p:nvPr/>
              </p:nvGrpSpPr>
              <p:grpSpPr>
                <a:xfrm>
                  <a:off x="7741107" y="19319953"/>
                  <a:ext cx="2842441" cy="2781642"/>
                  <a:chOff x="2721486" y="2176937"/>
                  <a:chExt cx="2842441" cy="2781642"/>
                </a:xfrm>
              </p:grpSpPr>
              <p:sp>
                <p:nvSpPr>
                  <p:cNvPr id="186" name="Oval 185"/>
                  <p:cNvSpPr/>
                  <p:nvPr/>
                </p:nvSpPr>
                <p:spPr>
                  <a:xfrm>
                    <a:off x="2721486" y="2176937"/>
                    <a:ext cx="2842441" cy="2781642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7" name="Block Arc 186"/>
                  <p:cNvSpPr/>
                  <p:nvPr/>
                </p:nvSpPr>
                <p:spPr>
                  <a:xfrm>
                    <a:off x="2721486" y="2176937"/>
                    <a:ext cx="2842441" cy="2600231"/>
                  </a:xfrm>
                  <a:prstGeom prst="blockArc">
                    <a:avLst/>
                  </a:prstGeom>
                  <a:solidFill>
                    <a:schemeClr val="tx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82" name="TextBox 181"/>
                <p:cNvSpPr txBox="1"/>
                <p:nvPr/>
              </p:nvSpPr>
              <p:spPr>
                <a:xfrm>
                  <a:off x="4068475" y="17007756"/>
                  <a:ext cx="4220733" cy="1226573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Server (T)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83" name="Straight Arrow Connector 182"/>
                <p:cNvCxnSpPr/>
                <p:nvPr/>
              </p:nvCxnSpPr>
              <p:spPr>
                <a:xfrm rot="16200000" flipH="1">
                  <a:off x="5584793" y="16533616"/>
                  <a:ext cx="1359362" cy="41578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Arrow Connector 183"/>
                <p:cNvCxnSpPr/>
                <p:nvPr/>
              </p:nvCxnSpPr>
              <p:spPr>
                <a:xfrm rot="10800000" flipV="1">
                  <a:off x="3931036" y="18342082"/>
                  <a:ext cx="1028109" cy="97787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Arrow Connector 184"/>
                <p:cNvCxnSpPr/>
                <p:nvPr/>
              </p:nvCxnSpPr>
              <p:spPr>
                <a:xfrm>
                  <a:off x="7559676" y="18342082"/>
                  <a:ext cx="1028127" cy="97787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4" name="TextBox 173"/>
              <p:cNvSpPr txBox="1"/>
              <p:nvPr/>
            </p:nvSpPr>
            <p:spPr>
              <a:xfrm>
                <a:off x="7798359" y="8506768"/>
                <a:ext cx="766307" cy="275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Δ(B,T)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9533428" y="8506767"/>
                <a:ext cx="895636" cy="275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Δ(C,T)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8195356" y="9034228"/>
                <a:ext cx="273207" cy="715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 smtClean="0">
                    <a:solidFill>
                      <a:srgbClr val="000000"/>
                    </a:solidFill>
                  </a:rPr>
                  <a:t>B</a:t>
                </a:r>
                <a:endParaRPr lang="en-US" sz="23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9499563" y="9034226"/>
                <a:ext cx="270699" cy="715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 smtClean="0">
                    <a:solidFill>
                      <a:srgbClr val="000000"/>
                    </a:solidFill>
                  </a:rPr>
                  <a:t>C</a:t>
                </a:r>
                <a:endParaRPr lang="en-US" sz="23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8858231" y="7647840"/>
                <a:ext cx="281302" cy="715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 smtClean="0">
                    <a:solidFill>
                      <a:srgbClr val="000000"/>
                    </a:solidFill>
                  </a:rPr>
                  <a:t>A</a:t>
                </a:r>
                <a:endParaRPr lang="en-US" sz="23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5" name="Group 288"/>
            <p:cNvGrpSpPr/>
            <p:nvPr/>
          </p:nvGrpSpPr>
          <p:grpSpPr>
            <a:xfrm>
              <a:off x="7802683" y="7478456"/>
              <a:ext cx="2559187" cy="2271569"/>
              <a:chOff x="7802683" y="7478456"/>
              <a:chExt cx="2559187" cy="2271569"/>
            </a:xfrm>
          </p:grpSpPr>
          <p:grpSp>
            <p:nvGrpSpPr>
              <p:cNvPr id="150" name="Group 64"/>
              <p:cNvGrpSpPr>
                <a:grpSpLocks noChangeAspect="1"/>
              </p:cNvGrpSpPr>
              <p:nvPr/>
            </p:nvGrpSpPr>
            <p:grpSpPr>
              <a:xfrm>
                <a:off x="8030948" y="7478456"/>
                <a:ext cx="1955198" cy="2021986"/>
                <a:chOff x="1964301" y="13093081"/>
                <a:chExt cx="8619247" cy="9008514"/>
              </a:xfrm>
            </p:grpSpPr>
            <p:grpSp>
              <p:nvGrpSpPr>
                <p:cNvPr id="156" name="Group 188"/>
                <p:cNvGrpSpPr/>
                <p:nvPr/>
              </p:nvGrpSpPr>
              <p:grpSpPr>
                <a:xfrm>
                  <a:off x="4867220" y="13093081"/>
                  <a:ext cx="2873887" cy="3536294"/>
                  <a:chOff x="4867220" y="13093081"/>
                  <a:chExt cx="2873887" cy="3536294"/>
                </a:xfrm>
              </p:grpSpPr>
              <p:grpSp>
                <p:nvGrpSpPr>
                  <p:cNvPr id="167" name="Group 187"/>
                  <p:cNvGrpSpPr/>
                  <p:nvPr/>
                </p:nvGrpSpPr>
                <p:grpSpPr>
                  <a:xfrm>
                    <a:off x="4867220" y="13516371"/>
                    <a:ext cx="2873887" cy="3113004"/>
                    <a:chOff x="12713565" y="3990255"/>
                    <a:chExt cx="2873887" cy="3113004"/>
                  </a:xfrm>
                </p:grpSpPr>
                <p:sp>
                  <p:nvSpPr>
                    <p:cNvPr id="171" name="Oval 3"/>
                    <p:cNvSpPr/>
                    <p:nvPr/>
                  </p:nvSpPr>
                  <p:spPr>
                    <a:xfrm>
                      <a:off x="12713565" y="4321617"/>
                      <a:ext cx="2842441" cy="2781642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</a:schemeClr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2" name="Oval 3"/>
                    <p:cNvSpPr/>
                    <p:nvPr/>
                  </p:nvSpPr>
                  <p:spPr>
                    <a:xfrm>
                      <a:off x="12745011" y="3990255"/>
                      <a:ext cx="2842441" cy="2781642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</a:schemeClr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8" name="Group 5"/>
                  <p:cNvGrpSpPr/>
                  <p:nvPr/>
                </p:nvGrpSpPr>
                <p:grpSpPr>
                  <a:xfrm>
                    <a:off x="4898661" y="13093081"/>
                    <a:ext cx="2842446" cy="2781649"/>
                    <a:chOff x="2721481" y="2176937"/>
                    <a:chExt cx="2842446" cy="2781649"/>
                  </a:xfrm>
                </p:grpSpPr>
                <p:sp>
                  <p:nvSpPr>
                    <p:cNvPr id="169" name="Oval 3"/>
                    <p:cNvSpPr/>
                    <p:nvPr/>
                  </p:nvSpPr>
                  <p:spPr>
                    <a:xfrm>
                      <a:off x="2721481" y="2176941"/>
                      <a:ext cx="2842443" cy="278164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0" name="Block Arc 4"/>
                    <p:cNvSpPr/>
                    <p:nvPr/>
                  </p:nvSpPr>
                  <p:spPr>
                    <a:xfrm>
                      <a:off x="2721486" y="2176937"/>
                      <a:ext cx="2842441" cy="2600231"/>
                    </a:xfrm>
                    <a:prstGeom prst="blockArc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57" name="Group 6"/>
                <p:cNvGrpSpPr/>
                <p:nvPr/>
              </p:nvGrpSpPr>
              <p:grpSpPr>
                <a:xfrm>
                  <a:off x="1964301" y="19319953"/>
                  <a:ext cx="2842441" cy="2781642"/>
                  <a:chOff x="2721486" y="2176937"/>
                  <a:chExt cx="2842441" cy="2781642"/>
                </a:xfrm>
              </p:grpSpPr>
              <p:sp>
                <p:nvSpPr>
                  <p:cNvPr id="165" name="Oval 164"/>
                  <p:cNvSpPr/>
                  <p:nvPr/>
                </p:nvSpPr>
                <p:spPr>
                  <a:xfrm>
                    <a:off x="2721486" y="2176937"/>
                    <a:ext cx="2842441" cy="2781642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Block Arc 165"/>
                  <p:cNvSpPr/>
                  <p:nvPr/>
                </p:nvSpPr>
                <p:spPr>
                  <a:xfrm>
                    <a:off x="2721486" y="2176937"/>
                    <a:ext cx="2842441" cy="2600231"/>
                  </a:xfrm>
                  <a:prstGeom prst="blockArc">
                    <a:avLst/>
                  </a:prstGeom>
                  <a:solidFill>
                    <a:schemeClr val="tx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8" name="Group 9"/>
                <p:cNvGrpSpPr/>
                <p:nvPr/>
              </p:nvGrpSpPr>
              <p:grpSpPr>
                <a:xfrm>
                  <a:off x="7741107" y="19319953"/>
                  <a:ext cx="2842441" cy="2781642"/>
                  <a:chOff x="2721486" y="2176937"/>
                  <a:chExt cx="2842441" cy="2781642"/>
                </a:xfrm>
              </p:grpSpPr>
              <p:sp>
                <p:nvSpPr>
                  <p:cNvPr id="163" name="Oval 162"/>
                  <p:cNvSpPr/>
                  <p:nvPr/>
                </p:nvSpPr>
                <p:spPr>
                  <a:xfrm>
                    <a:off x="2721486" y="2176937"/>
                    <a:ext cx="2842441" cy="2781642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" name="Block Arc 163"/>
                  <p:cNvSpPr/>
                  <p:nvPr/>
                </p:nvSpPr>
                <p:spPr>
                  <a:xfrm>
                    <a:off x="2721486" y="2176937"/>
                    <a:ext cx="2842441" cy="2600231"/>
                  </a:xfrm>
                  <a:prstGeom prst="blockArc">
                    <a:avLst/>
                  </a:prstGeom>
                  <a:solidFill>
                    <a:schemeClr val="tx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59" name="TextBox 158"/>
                <p:cNvSpPr txBox="1"/>
                <p:nvPr/>
              </p:nvSpPr>
              <p:spPr>
                <a:xfrm>
                  <a:off x="4068475" y="17007746"/>
                  <a:ext cx="4220733" cy="1226574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Server (T)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60" name="Straight Arrow Connector 159"/>
                <p:cNvCxnSpPr/>
                <p:nvPr/>
              </p:nvCxnSpPr>
              <p:spPr>
                <a:xfrm rot="16200000" flipH="1">
                  <a:off x="5584793" y="16533616"/>
                  <a:ext cx="1359362" cy="41578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160"/>
                <p:cNvCxnSpPr/>
                <p:nvPr/>
              </p:nvCxnSpPr>
              <p:spPr>
                <a:xfrm rot="10800000" flipV="1">
                  <a:off x="3931036" y="18342082"/>
                  <a:ext cx="1028109" cy="97787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Arrow Connector 161"/>
                <p:cNvCxnSpPr/>
                <p:nvPr/>
              </p:nvCxnSpPr>
              <p:spPr>
                <a:xfrm>
                  <a:off x="7559676" y="18342082"/>
                  <a:ext cx="1028127" cy="97787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1" name="TextBox 150"/>
              <p:cNvSpPr txBox="1"/>
              <p:nvPr/>
            </p:nvSpPr>
            <p:spPr>
              <a:xfrm>
                <a:off x="7802683" y="8506764"/>
                <a:ext cx="822899" cy="275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Δ(B,T)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9477021" y="8520621"/>
                <a:ext cx="884849" cy="275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Δ(C,T)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8195356" y="9034225"/>
                <a:ext cx="273207" cy="715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 smtClean="0">
                    <a:solidFill>
                      <a:srgbClr val="000000"/>
                    </a:solidFill>
                  </a:rPr>
                  <a:t>B</a:t>
                </a:r>
                <a:endParaRPr lang="en-US" sz="23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9499563" y="9034226"/>
                <a:ext cx="270699" cy="715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 smtClean="0">
                    <a:solidFill>
                      <a:srgbClr val="000000"/>
                    </a:solidFill>
                  </a:rPr>
                  <a:t>C</a:t>
                </a:r>
                <a:endParaRPr lang="en-US" sz="23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8858231" y="7647840"/>
                <a:ext cx="281302" cy="715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 smtClean="0">
                    <a:solidFill>
                      <a:srgbClr val="000000"/>
                    </a:solidFill>
                  </a:rPr>
                  <a:t>A</a:t>
                </a:r>
                <a:endParaRPr lang="en-US" sz="23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6" name="TextBox 145"/>
            <p:cNvSpPr txBox="1"/>
            <p:nvPr/>
          </p:nvSpPr>
          <p:spPr>
            <a:xfrm>
              <a:off x="6324832" y="7752363"/>
              <a:ext cx="2499374" cy="61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Δ(B,T) + Δ(C,T)</a:t>
              </a:r>
              <a:r>
                <a:rPr lang="en-US" sz="1600" dirty="0" smtClean="0">
                  <a:solidFill>
                    <a:srgbClr val="000000"/>
                  </a:solidFill>
                </a:rPr>
                <a:t> &lt; </a:t>
              </a:r>
              <a:r>
                <a:rPr lang="en-US" sz="1600" dirty="0" smtClean="0">
                  <a:solidFill>
                    <a:srgbClr val="000000"/>
                  </a:solidFill>
                </a:rPr>
                <a:t>PT</a:t>
              </a:r>
            </a:p>
            <a:p>
              <a:endParaRPr lang="en-US" sz="23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2154285" y="7752365"/>
              <a:ext cx="2004361" cy="61944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Δ(B,T) + Δ(C,T) ≥ PT</a:t>
              </a:r>
            </a:p>
            <a:p>
              <a:endParaRPr lang="en-US" sz="2300" dirty="0"/>
            </a:p>
          </p:txBody>
        </p:sp>
        <p:sp>
          <p:nvSpPr>
            <p:cNvPr id="148" name="Multiply 147"/>
            <p:cNvSpPr/>
            <p:nvPr/>
          </p:nvSpPr>
          <p:spPr>
            <a:xfrm>
              <a:off x="11185602" y="8703581"/>
              <a:ext cx="225685" cy="207148"/>
            </a:xfrm>
            <a:prstGeom prst="mathMultiply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Multiply 148"/>
            <p:cNvSpPr/>
            <p:nvPr/>
          </p:nvSpPr>
          <p:spPr>
            <a:xfrm>
              <a:off x="12097029" y="8703581"/>
              <a:ext cx="225685" cy="207148"/>
            </a:xfrm>
            <a:prstGeom prst="mathMultiply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Assessment Metrics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5A60"/>
                </a:solidFill>
              </a:rPr>
              <a:t>Damage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>
                <a:solidFill>
                  <a:schemeClr val="tx2"/>
                </a:solidFill>
              </a:rPr>
              <a:t>ollisions</a:t>
            </a:r>
          </a:p>
          <a:p>
            <a:pPr lvl="1"/>
            <a:r>
              <a:rPr lang="en-US" dirty="0" smtClean="0"/>
              <a:t>M</a:t>
            </a:r>
            <a:r>
              <a:rPr lang="en-US" dirty="0" smtClean="0">
                <a:solidFill>
                  <a:schemeClr val="tx2"/>
                </a:solidFill>
              </a:rPr>
              <a:t>ap differences</a:t>
            </a:r>
          </a:p>
          <a:p>
            <a:pPr lvl="1"/>
            <a:r>
              <a:rPr lang="en-US" dirty="0" smtClean="0"/>
              <a:t>Steps failed to complete due to a collision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rgbClr val="4B5A60"/>
                </a:solidFill>
              </a:rPr>
              <a:t>Cost</a:t>
            </a:r>
          </a:p>
          <a:p>
            <a:pPr lvl="1"/>
            <a:r>
              <a:rPr lang="en-US" dirty="0" smtClean="0"/>
              <a:t>Number of s</a:t>
            </a:r>
            <a:r>
              <a:rPr lang="en-US" dirty="0" smtClean="0">
                <a:solidFill>
                  <a:schemeClr val="tx2"/>
                </a:solidFill>
              </a:rPr>
              <a:t>ignals blocked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Potency </a:t>
            </a:r>
            <a:r>
              <a:rPr lang="en-US" dirty="0" smtClean="0">
                <a:solidFill>
                  <a:schemeClr val="tx2"/>
                </a:solidFill>
              </a:rPr>
              <a:t>= Damage /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5A60"/>
                </a:solidFill>
              </a:rPr>
              <a:t>Configurations</a:t>
            </a:r>
            <a:endParaRPr lang="en-US" dirty="0">
              <a:solidFill>
                <a:srgbClr val="4B5A60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327150" y="1332102"/>
          <a:ext cx="6489700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AOI Coverage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5636318" y="1143000"/>
          <a:ext cx="3050482" cy="492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57200" y="1142999"/>
          <a:ext cx="5179118" cy="492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5A60"/>
                </a:solidFill>
              </a:rPr>
              <a:t>Acknowledgment</a:t>
            </a:r>
            <a:endParaRPr lang="en-US" dirty="0">
              <a:solidFill>
                <a:srgbClr val="4B5A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/>
              <a:t>research is funded by NSF REU </a:t>
            </a:r>
            <a:r>
              <a:rPr lang="en-US" dirty="0" smtClean="0"/>
              <a:t>award #1156712 that </a:t>
            </a:r>
            <a:r>
              <a:rPr lang="en-US" dirty="0" smtClean="0"/>
              <a:t>is co-funded by the </a:t>
            </a:r>
            <a:r>
              <a:rPr lang="en-US" dirty="0" err="1" smtClean="0"/>
              <a:t>DoD</a:t>
            </a:r>
            <a:r>
              <a:rPr lang="en-US" dirty="0" smtClean="0"/>
              <a:t> and by NSF </a:t>
            </a:r>
            <a:r>
              <a:rPr lang="en-US" dirty="0" smtClean="0"/>
              <a:t>award #1149397.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57150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System is vulnerable to stealthy attacks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Stealthy attack potency can be 14 times that of </a:t>
            </a:r>
            <a:r>
              <a:rPr lang="en-US" dirty="0" err="1" smtClean="0">
                <a:solidFill>
                  <a:schemeClr val="tx2"/>
                </a:solidFill>
              </a:rPr>
              <a:t>DoS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Parameters that affect attack potency:</a:t>
            </a:r>
          </a:p>
          <a:p>
            <a:pPr lvl="1"/>
            <a:r>
              <a:rPr lang="en-US" dirty="0" smtClean="0"/>
              <a:t>Radius of attack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Probability threshold</a:t>
            </a:r>
          </a:p>
          <a:p>
            <a:pPr lvl="1"/>
            <a:r>
              <a:rPr lang="en-US" dirty="0" smtClean="0"/>
              <a:t>Number of agents/targets present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490</TotalTime>
  <Words>281</Words>
  <Application>Microsoft Macintosh PowerPoint</Application>
  <PresentationFormat>On-screen Show (4:3)</PresentationFormat>
  <Paragraphs>78</Paragraphs>
  <Slides>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Origin</vt:lpstr>
      <vt:lpstr>Stealthy Attacks on Pheromone Swarming Methods</vt:lpstr>
      <vt:lpstr>Pheromone Swarming Control</vt:lpstr>
      <vt:lpstr>Swarming Implementation</vt:lpstr>
      <vt:lpstr>Stealthy Attacks</vt:lpstr>
      <vt:lpstr>Assessment Metrics</vt:lpstr>
      <vt:lpstr>Configurations</vt:lpstr>
      <vt:lpstr>AOI Coverage</vt:lpstr>
      <vt:lpstr>Acknowledgment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Stealthy Attacks on Pheromone Swarming Methods</dc:title>
  <dc:creator>Janiece Kelly</dc:creator>
  <cp:lastModifiedBy>Janiece Kelly</cp:lastModifiedBy>
  <cp:revision>45</cp:revision>
  <dcterms:created xsi:type="dcterms:W3CDTF">2012-11-08T07:44:33Z</dcterms:created>
  <dcterms:modified xsi:type="dcterms:W3CDTF">2012-11-08T15:55:13Z</dcterms:modified>
</cp:coreProperties>
</file>