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43891200" cy="512064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99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99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99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99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ir, Dan" initials="TD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010C"/>
    <a:srgbClr val="800000"/>
    <a:srgbClr val="000066"/>
    <a:srgbClr val="E6D186"/>
    <a:srgbClr val="6F010E"/>
    <a:srgbClr val="DDC25F"/>
    <a:srgbClr val="F59247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5" d="100"/>
          <a:sy n="15" d="100"/>
        </p:scale>
        <p:origin x="3252" y="132"/>
      </p:cViewPr>
      <p:guideLst>
        <p:guide orient="horz" pos="1612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70255" cy="481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5" tIns="47867" rIns="95735" bIns="47867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46" y="1"/>
            <a:ext cx="3170254" cy="481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5" tIns="47867" rIns="95735" bIns="4786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49"/>
            <a:ext cx="3170255" cy="48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5" tIns="47867" rIns="95735" bIns="47867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46" y="9120149"/>
            <a:ext cx="3170254" cy="48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5" tIns="47867" rIns="95735" bIns="4786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pitchFamily="-108" charset="-128"/>
              </a:defRPr>
            </a:lvl1pPr>
          </a:lstStyle>
          <a:p>
            <a:pPr>
              <a:defRPr/>
            </a:pPr>
            <a:fld id="{23BE4046-472F-4DEE-9827-04B22244EF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2769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5907546"/>
            <a:ext cx="37306250" cy="109754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4" y="29016592"/>
            <a:ext cx="30724475" cy="1308682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084BD-B6BB-4BE5-B74C-680ED29529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B173F-F120-4B83-8CF8-6A34CBA085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9" y="2050257"/>
            <a:ext cx="9875837" cy="436924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6" y="2050257"/>
            <a:ext cx="29475113" cy="436924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0286E-015A-46BE-9FDC-B835E614DD2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FB6EB-68C1-4CA6-AAC9-EB0713CA855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32904112"/>
            <a:ext cx="37307838" cy="101716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21702713"/>
            <a:ext cx="37307838" cy="112014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1F5F2-58FB-4161-BE37-B6EF3DE93BD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6" y="11947790"/>
            <a:ext cx="19675475" cy="33794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1" y="11947790"/>
            <a:ext cx="19675475" cy="33794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29ECA-15FF-4447-ACFD-5C958E86692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11462544"/>
            <a:ext cx="19392900" cy="47765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6239068"/>
            <a:ext cx="19392900" cy="29503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9" y="11462544"/>
            <a:ext cx="19400837" cy="47765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9" y="16239068"/>
            <a:ext cx="19400837" cy="29503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0C8FD-7BAF-4B5C-8FAA-56A71B1DCF9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B9B50-88BB-4015-8F9E-4EF4B8124F9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51060-582C-441E-8103-B4FF11D99E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2039146"/>
            <a:ext cx="14439900" cy="86770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2039146"/>
            <a:ext cx="24536400" cy="437036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10716154"/>
            <a:ext cx="14439900" cy="35026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6677F-68F4-4AFB-ACB5-B5975B7B6B5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4" y="35845221"/>
            <a:ext cx="26335037" cy="42301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4" y="4574646"/>
            <a:ext cx="26335037" cy="3072421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4" y="40075379"/>
            <a:ext cx="26335037" cy="60100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1BDEF-4E45-423E-8963-176B02E9B24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2051050"/>
            <a:ext cx="39503350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1612" tIns="250806" rIns="501612" bIns="2508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11947525"/>
            <a:ext cx="39503350" cy="3379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1612" tIns="250806" rIns="501612" bIns="250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46631225"/>
            <a:ext cx="1024255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612" tIns="250806" rIns="501612" bIns="250806" numCol="1" anchor="t" anchorCtr="0" compatLnSpc="1">
            <a:prstTxWarp prst="textNoShape">
              <a:avLst/>
            </a:prstTxWarp>
          </a:bodyPr>
          <a:lstStyle>
            <a:lvl1pPr>
              <a:defRPr sz="77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46631225"/>
            <a:ext cx="1390015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612" tIns="250806" rIns="501612" bIns="250806" numCol="1" anchor="t" anchorCtr="0" compatLnSpc="1">
            <a:prstTxWarp prst="textNoShape">
              <a:avLst/>
            </a:prstTxWarp>
          </a:bodyPr>
          <a:lstStyle>
            <a:lvl1pPr algn="ctr">
              <a:defRPr sz="77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46631225"/>
            <a:ext cx="1024255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612" tIns="250806" rIns="501612" bIns="250806" numCol="1" anchor="t" anchorCtr="0" compatLnSpc="1">
            <a:prstTxWarp prst="textNoShape">
              <a:avLst/>
            </a:prstTxWarp>
          </a:bodyPr>
          <a:lstStyle>
            <a:lvl1pPr algn="r">
              <a:defRPr sz="7700">
                <a:ea typeface="ＭＳ Ｐゴシック" pitchFamily="-108" charset="-128"/>
              </a:defRPr>
            </a:lvl1pPr>
          </a:lstStyle>
          <a:p>
            <a:pPr>
              <a:defRPr/>
            </a:pPr>
            <a:fld id="{501477A2-2D94-4F18-B0DD-6DCFD25B370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16500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+mj-lt"/>
          <a:ea typeface="ＭＳ Ｐゴシック" pitchFamily="-108" charset="-128"/>
          <a:cs typeface="+mj-cs"/>
        </a:defRPr>
      </a:lvl1pPr>
      <a:lvl2pPr algn="ctr" defTabSz="5016500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  <a:ea typeface="ＭＳ Ｐゴシック" pitchFamily="-108" charset="-128"/>
        </a:defRPr>
      </a:lvl2pPr>
      <a:lvl3pPr algn="ctr" defTabSz="5016500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  <a:ea typeface="ＭＳ Ｐゴシック" pitchFamily="-108" charset="-128"/>
        </a:defRPr>
      </a:lvl3pPr>
      <a:lvl4pPr algn="ctr" defTabSz="5016500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  <a:ea typeface="ＭＳ Ｐゴシック" pitchFamily="-108" charset="-128"/>
        </a:defRPr>
      </a:lvl4pPr>
      <a:lvl5pPr algn="ctr" defTabSz="5016500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  <a:ea typeface="ＭＳ Ｐゴシック" pitchFamily="-108" charset="-128"/>
        </a:defRPr>
      </a:lvl5pPr>
      <a:lvl6pPr marL="457200" algn="ctr" defTabSz="5016500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6pPr>
      <a:lvl7pPr marL="914400" algn="ctr" defTabSz="5016500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7pPr>
      <a:lvl8pPr marL="1371600" algn="ctr" defTabSz="5016500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8pPr>
      <a:lvl9pPr marL="1828800" algn="ctr" defTabSz="5016500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9pPr>
    </p:titleStyle>
    <p:bodyStyle>
      <a:lvl1pPr marL="1881188" indent="-1881188" algn="l" defTabSz="5016500" rtl="0" eaLnBrk="0" fontAlgn="base" hangingPunct="0">
        <a:spcBef>
          <a:spcPct val="20000"/>
        </a:spcBef>
        <a:spcAft>
          <a:spcPct val="0"/>
        </a:spcAft>
        <a:buChar char="•"/>
        <a:defRPr sz="176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4075113" indent="-1566863" algn="l" defTabSz="5016500" rtl="0" eaLnBrk="0" fontAlgn="base" hangingPunct="0">
        <a:spcBef>
          <a:spcPct val="20000"/>
        </a:spcBef>
        <a:spcAft>
          <a:spcPct val="0"/>
        </a:spcAft>
        <a:buChar char="–"/>
        <a:defRPr sz="15400">
          <a:solidFill>
            <a:schemeClr val="tx1"/>
          </a:solidFill>
          <a:latin typeface="+mn-lt"/>
          <a:ea typeface="ＭＳ Ｐゴシック" pitchFamily="-108" charset="-128"/>
        </a:defRPr>
      </a:lvl2pPr>
      <a:lvl3pPr marL="6270625" indent="-1254125" algn="l" defTabSz="5016500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ＭＳ Ｐゴシック" pitchFamily="-108" charset="-128"/>
        </a:defRPr>
      </a:lvl3pPr>
      <a:lvl4pPr marL="8778875" indent="-1254125" algn="l" defTabSz="5016500" rtl="0" eaLnBrk="0" fontAlgn="base" hangingPunct="0">
        <a:spcBef>
          <a:spcPct val="20000"/>
        </a:spcBef>
        <a:spcAft>
          <a:spcPct val="0"/>
        </a:spcAft>
        <a:buChar char="–"/>
        <a:defRPr sz="11000">
          <a:solidFill>
            <a:schemeClr val="tx1"/>
          </a:solidFill>
          <a:latin typeface="+mn-lt"/>
          <a:ea typeface="ＭＳ Ｐゴシック" pitchFamily="-108" charset="-128"/>
        </a:defRPr>
      </a:lvl4pPr>
      <a:lvl5pPr marL="11285538" indent="-1252538" algn="l" defTabSz="501650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  <a:ea typeface="ＭＳ Ｐゴシック" pitchFamily="-108" charset="-128"/>
        </a:defRPr>
      </a:lvl5pPr>
      <a:lvl6pPr marL="11742738" indent="-1252538" algn="l" defTabSz="5016500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6pPr>
      <a:lvl7pPr marL="12199938" indent="-1252538" algn="l" defTabSz="5016500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7pPr>
      <a:lvl8pPr marL="12657138" indent="-1252538" algn="l" defTabSz="5016500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8pPr>
      <a:lvl9pPr marL="13114338" indent="-1252538" algn="l" defTabSz="5016500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cpc.baylor.edu/regionals/rules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icpc.baylor.edu/regionals/rules" TargetMode="External"/><Relationship Id="rId2" Type="http://schemas.openxmlformats.org/officeDocument/2006/relationships/hyperlink" Target="mailto:gyang@txstate.edu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acmicpc.cs.txstate.edu/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icpc.baylor.edu/regionals/finder/usa-texas-mexico-invitational-2018" TargetMode="External"/><Relationship Id="rId10" Type="http://schemas.openxmlformats.org/officeDocument/2006/relationships/hyperlink" Target="http://icpc.baylor.edu/regionals/results" TargetMode="External"/><Relationship Id="rId4" Type="http://schemas.openxmlformats.org/officeDocument/2006/relationships/hyperlink" Target="http://icpc.baylor.edu/" TargetMode="External"/><Relationship Id="rId9" Type="http://schemas.openxmlformats.org/officeDocument/2006/relationships/hyperlink" Target="http://blog.sina.com.cn/cjhwa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186">
            <a:alpha val="6980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14288" y="9144000"/>
            <a:ext cx="43876912" cy="384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zh-CN" altLang="zh-CN" sz="5000" b="1">
              <a:cs typeface="Times New Roman" pitchFamily="-112" charset="0"/>
            </a:endParaRPr>
          </a:p>
        </p:txBody>
      </p:sp>
      <p:sp>
        <p:nvSpPr>
          <p:cNvPr id="2052" name="Line 10"/>
          <p:cNvSpPr>
            <a:spLocks noChangeShapeType="1"/>
          </p:cNvSpPr>
          <p:nvPr/>
        </p:nvSpPr>
        <p:spPr bwMode="auto">
          <a:xfrm>
            <a:off x="0" y="5791200"/>
            <a:ext cx="43891200" cy="0"/>
          </a:xfrm>
          <a:prstGeom prst="line">
            <a:avLst/>
          </a:prstGeom>
          <a:noFill/>
          <a:ln w="152400">
            <a:solidFill>
              <a:srgbClr val="6F01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" name="Text Box 25"/>
          <p:cNvSpPr txBox="1">
            <a:spLocks noChangeArrowheads="1"/>
          </p:cNvSpPr>
          <p:nvPr/>
        </p:nvSpPr>
        <p:spPr bwMode="auto">
          <a:xfrm>
            <a:off x="2743200" y="0"/>
            <a:ext cx="382524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altLang="zh-CN" sz="9000" dirty="0">
                <a:solidFill>
                  <a:srgbClr val="000066"/>
                </a:solidFill>
                <a:latin typeface="Eras Bold ITC" pitchFamily="34" charset="0"/>
              </a:rPr>
              <a:t>  </a:t>
            </a:r>
            <a:r>
              <a:rPr lang="en-US" sz="9600" b="1" dirty="0">
                <a:latin typeface="Times New Roman"/>
                <a:ea typeface="Calibri"/>
                <a:cs typeface="Arial"/>
              </a:rPr>
              <a:t>ACM-ICPC TxState Texas-Mexico </a:t>
            </a:r>
          </a:p>
          <a:p>
            <a:pPr marL="0" marR="0" algn="ctr">
              <a:spcBef>
                <a:spcPts val="0"/>
              </a:spcBef>
            </a:pPr>
            <a:r>
              <a:rPr lang="en-US" sz="9600" b="1" dirty="0">
                <a:latin typeface="Times New Roman"/>
                <a:ea typeface="Calibri"/>
                <a:cs typeface="Arial"/>
              </a:rPr>
              <a:t>Invitational</a:t>
            </a:r>
            <a:r>
              <a:rPr lang="en-US" sz="6000" dirty="0">
                <a:ea typeface="Calibri"/>
                <a:cs typeface="Arial"/>
              </a:rPr>
              <a:t> </a:t>
            </a:r>
            <a:r>
              <a:rPr lang="en-US" sz="9600" b="1" dirty="0">
                <a:latin typeface="Times New Roman"/>
                <a:ea typeface="Calibri"/>
                <a:cs typeface="Arial"/>
              </a:rPr>
              <a:t>Programming Contest</a:t>
            </a:r>
            <a:endParaRPr lang="en-US" sz="6000" dirty="0">
              <a:ea typeface="Calibri"/>
              <a:cs typeface="Arial"/>
            </a:endParaRPr>
          </a:p>
          <a:p>
            <a:pPr algn="ctr" defTabSz="5016500">
              <a:spcBef>
                <a:spcPct val="50000"/>
              </a:spcBef>
            </a:pPr>
            <a:endParaRPr lang="en-US" sz="6000" dirty="0">
              <a:ea typeface="Calibri"/>
              <a:cs typeface="Arial"/>
            </a:endParaRPr>
          </a:p>
        </p:txBody>
      </p:sp>
      <p:sp>
        <p:nvSpPr>
          <p:cNvPr id="2054" name="Text Box 44"/>
          <p:cNvSpPr txBox="1">
            <a:spLocks noChangeArrowheads="1"/>
          </p:cNvSpPr>
          <p:nvPr/>
        </p:nvSpPr>
        <p:spPr bwMode="auto">
          <a:xfrm>
            <a:off x="0" y="9829800"/>
            <a:ext cx="22783800" cy="38692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</a:rPr>
              <a:t>Why This Contest?</a:t>
            </a:r>
            <a:endParaRPr lang="en-US" altLang="zh-CN" sz="7000" dirty="0">
              <a:solidFill>
                <a:srgbClr val="6F010E"/>
              </a:solidFill>
              <a:latin typeface="Britannic Bold" pitchFamily="-112" charset="0"/>
            </a:endParaRPr>
          </a:p>
          <a:p>
            <a:pPr algn="just"/>
            <a:r>
              <a:rPr lang="en-US" sz="6500" dirty="0"/>
              <a:t>The ACM-ICPC TxState Texas-Mexico Invitational Programming Contest is a part of an international event that combines two programming contests: </a:t>
            </a:r>
            <a:r>
              <a:rPr lang="en-US" sz="6500" b="1" dirty="0"/>
              <a:t>ACM-ICPC Texas State University Programming Contest</a:t>
            </a:r>
            <a:r>
              <a:rPr lang="en-US" sz="6500" dirty="0"/>
              <a:t> and the </a:t>
            </a:r>
            <a:r>
              <a:rPr lang="en-US" sz="6500" b="1" dirty="0"/>
              <a:t>Texas-Mexico Friendship Contest</a:t>
            </a:r>
            <a:r>
              <a:rPr lang="en-US" sz="6500" dirty="0"/>
              <a:t>. Foreign teams and out of town teams will travel to Texas State University to compete with teams from Texas State University, including CS majors and non-CS majors, and against one another.</a:t>
            </a:r>
          </a:p>
          <a:p>
            <a:pPr algn="just"/>
            <a:endParaRPr lang="en-US" altLang="zh-CN" sz="7000" dirty="0"/>
          </a:p>
          <a:p>
            <a:pPr defTabSz="5016500">
              <a:spcAft>
                <a:spcPts val="1000"/>
              </a:spcAft>
            </a:pP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  <a:cs typeface="Times New Roman" pitchFamily="-112" charset="0"/>
              </a:rPr>
              <a:t>Benefits</a:t>
            </a:r>
          </a:p>
          <a:p>
            <a:pPr marL="685800" lvl="0" indent="-685800">
              <a:buFont typeface="Wingdings" panose="05000000000000000000" pitchFamily="2" charset="2"/>
              <a:buChar char="Ø"/>
            </a:pPr>
            <a:r>
              <a:rPr lang="en-US" sz="6500" dirty="0"/>
              <a:t>Wining Certificates</a:t>
            </a:r>
          </a:p>
          <a:p>
            <a:pPr marL="685800" lvl="0" indent="-685800">
              <a:buFont typeface="Wingdings" panose="05000000000000000000" pitchFamily="2" charset="2"/>
              <a:buChar char="Ø"/>
            </a:pPr>
            <a:r>
              <a:rPr lang="en-US" sz="6500" dirty="0"/>
              <a:t>Wining Prizes</a:t>
            </a:r>
          </a:p>
          <a:p>
            <a:pPr marL="685800" lvl="0" indent="-685800">
              <a:buFont typeface="Wingdings" panose="05000000000000000000" pitchFamily="2" charset="2"/>
              <a:buChar char="Ø"/>
            </a:pPr>
            <a:r>
              <a:rPr lang="en-US" sz="6500" dirty="0"/>
              <a:t>Helping winner to obtain high pay employment</a:t>
            </a:r>
          </a:p>
          <a:p>
            <a:pPr marL="685800" lvl="0" indent="-685800">
              <a:buFont typeface="Wingdings" panose="05000000000000000000" pitchFamily="2" charset="2"/>
              <a:buChar char="Ø"/>
            </a:pPr>
            <a:endParaRPr lang="en-US" sz="7200" dirty="0"/>
          </a:p>
          <a:p>
            <a:pPr defTabSz="5016500">
              <a:spcAft>
                <a:spcPts val="1000"/>
              </a:spcAft>
            </a:pP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</a:rPr>
              <a:t>Contest</a:t>
            </a:r>
            <a:r>
              <a:rPr lang="en-US" altLang="zh-CN" sz="7000" b="1" u="sng" dirty="0">
                <a:solidFill>
                  <a:srgbClr val="6F010E"/>
                </a:solidFill>
                <a:latin typeface="Britannic Bold" pitchFamily="-112" charset="0"/>
              </a:rPr>
              <a:t> </a:t>
            </a: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</a:rPr>
              <a:t>Venue</a:t>
            </a:r>
          </a:p>
          <a:p>
            <a:pPr marL="857250" indent="-857250" algn="just" defTabSz="50165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altLang="zh-CN" sz="6500" dirty="0">
                <a:cs typeface="Times New Roman" pitchFamily="18" charset="0"/>
              </a:rPr>
              <a:t>Derrick Hall, Department of Computer Science, Texas State University, San Marcos, Texas, USA</a:t>
            </a:r>
          </a:p>
          <a:p>
            <a:pPr defTabSz="5016500">
              <a:spcAft>
                <a:spcPts val="1000"/>
              </a:spcAft>
            </a:pPr>
            <a:endParaRPr lang="en-US" altLang="zh-CN" sz="7000" b="1" dirty="0">
              <a:solidFill>
                <a:srgbClr val="6F010E"/>
              </a:solidFill>
              <a:latin typeface="Britannic Bold" pitchFamily="-112" charset="0"/>
            </a:endParaRPr>
          </a:p>
          <a:p>
            <a:pPr defTabSz="5016500">
              <a:spcAft>
                <a:spcPts val="1000"/>
              </a:spcAft>
            </a:pP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</a:rPr>
              <a:t>Contest</a:t>
            </a:r>
            <a:r>
              <a:rPr lang="en-US" altLang="zh-CN" sz="7000" b="1" u="sng" dirty="0">
                <a:solidFill>
                  <a:srgbClr val="6F010E"/>
                </a:solidFill>
                <a:latin typeface="Britannic Bold" pitchFamily="-112" charset="0"/>
              </a:rPr>
              <a:t> </a:t>
            </a: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</a:rPr>
              <a:t>Format</a:t>
            </a:r>
          </a:p>
          <a:p>
            <a:pPr marL="857250" indent="-857250" algn="just" defTabSz="50165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altLang="zh-CN" sz="6500" dirty="0">
                <a:latin typeface="+mn-lt"/>
                <a:cs typeface="Times New Roman" pitchFamily="18" charset="0"/>
              </a:rPr>
              <a:t>Onsite Contest</a:t>
            </a:r>
          </a:p>
          <a:p>
            <a:pPr algn="just" defTabSz="5016500">
              <a:spcAft>
                <a:spcPts val="1000"/>
              </a:spcAft>
            </a:pPr>
            <a:endParaRPr lang="en-US" altLang="zh-CN" sz="6000" dirty="0">
              <a:latin typeface="Times New Roman" pitchFamily="18" charset="0"/>
              <a:cs typeface="Times New Roman" pitchFamily="18" charset="0"/>
            </a:endParaRPr>
          </a:p>
          <a:p>
            <a:pPr marL="0" lvl="1" algn="just" defTabSz="5016500">
              <a:spcAft>
                <a:spcPts val="1000"/>
              </a:spcAft>
            </a:pP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  <a:cs typeface="Times New Roman" pitchFamily="-112" charset="0"/>
              </a:rPr>
              <a:t>Programming Environment</a:t>
            </a:r>
          </a:p>
          <a:p>
            <a:pPr marL="685800" lvl="0" indent="-685800">
              <a:buFont typeface="Wingdings" panose="05000000000000000000" pitchFamily="2" charset="2"/>
              <a:buChar char="Ø"/>
            </a:pPr>
            <a:r>
              <a:rPr lang="en-US" sz="6500" dirty="0"/>
              <a:t>Programming languages allowed: C, C++ and Java. </a:t>
            </a:r>
          </a:p>
          <a:p>
            <a:pPr marL="685800" lvl="0" indent="-685800">
              <a:buFont typeface="Wingdings" panose="05000000000000000000" pitchFamily="2" charset="2"/>
              <a:buChar char="Ø"/>
            </a:pPr>
            <a:r>
              <a:rPr lang="en-US" sz="6500" dirty="0"/>
              <a:t>IDE: Eclipse, Code::Blocks </a:t>
            </a:r>
          </a:p>
          <a:p>
            <a:pPr marL="685800" lvl="0" indent="-685800">
              <a:buFont typeface="Wingdings" panose="05000000000000000000" pitchFamily="2" charset="2"/>
              <a:buChar char="Ø"/>
            </a:pPr>
            <a:r>
              <a:rPr lang="en-US" sz="6500" dirty="0"/>
              <a:t>OS: Ubuntu</a:t>
            </a:r>
          </a:p>
          <a:p>
            <a:pPr marL="0" lvl="1" algn="just" defTabSz="5016500">
              <a:spcAft>
                <a:spcPts val="1000"/>
              </a:spcAft>
            </a:pPr>
            <a:endParaRPr lang="en-US" altLang="zh-CN" sz="8800" b="1" u="sng" dirty="0">
              <a:solidFill>
                <a:srgbClr val="6F010E"/>
              </a:solidFill>
              <a:latin typeface="Britannic Bold" pitchFamily="-112" charset="0"/>
              <a:cs typeface="Times New Roman" pitchFamily="-112" charset="0"/>
            </a:endParaRPr>
          </a:p>
          <a:p>
            <a:pPr defTabSz="5016500"/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  <a:cs typeface="Times New Roman" pitchFamily="-112" charset="0"/>
              </a:rPr>
              <a:t>Host and Travel </a:t>
            </a:r>
          </a:p>
          <a:p>
            <a:pPr defTabSz="5016500"/>
            <a:endParaRPr lang="en-US" altLang="zh-CN" sz="2000" b="1" u="sng" dirty="0">
              <a:solidFill>
                <a:srgbClr val="8F0112"/>
              </a:solidFill>
              <a:latin typeface="Britannic Bold" pitchFamily="-112" charset="0"/>
              <a:cs typeface="Times New Roman" pitchFamily="-112" charset="0"/>
            </a:endParaRPr>
          </a:p>
          <a:p>
            <a:pPr marL="1143000" lvl="0" indent="-1143000">
              <a:buFont typeface="Wingdings" panose="05000000000000000000" pitchFamily="2" charset="2"/>
              <a:buChar char="Ø"/>
            </a:pPr>
            <a:r>
              <a:rPr lang="en-US" sz="6500" b="1" dirty="0"/>
              <a:t>Computer Science Department, Texas State University</a:t>
            </a:r>
          </a:p>
          <a:p>
            <a:pPr marL="1143000" lvl="0" indent="-1143000">
              <a:buFont typeface="Wingdings" panose="05000000000000000000" pitchFamily="2" charset="2"/>
              <a:buChar char="Ø"/>
            </a:pPr>
            <a:r>
              <a:rPr lang="en-US" sz="6500" dirty="0"/>
              <a:t>Complimentary  lunch and dinner will be provided.</a:t>
            </a:r>
          </a:p>
          <a:p>
            <a:pPr marL="1143000" indent="-1143000">
              <a:buFont typeface="Wingdings" panose="05000000000000000000" pitchFamily="2" charset="2"/>
              <a:buChar char="Ø"/>
            </a:pPr>
            <a:r>
              <a:rPr lang="en-US" sz="6500" dirty="0"/>
              <a:t>Transportation, Hotel and visa costs to San Marcos, Texas, USA is self-paid. </a:t>
            </a:r>
          </a:p>
          <a:p>
            <a:pPr marL="1143000" indent="-1143000">
              <a:buFont typeface="Wingdings" panose="05000000000000000000" pitchFamily="2" charset="2"/>
              <a:buChar char="Ø"/>
            </a:pPr>
            <a:r>
              <a:rPr lang="en-US" sz="6500" dirty="0"/>
              <a:t>Invitation letter for visa application can be obtained from </a:t>
            </a:r>
            <a:r>
              <a:rPr lang="en-US" sz="6500" b="1" dirty="0">
                <a:hlinkClick r:id="rId2"/>
              </a:rPr>
              <a:t>gyang@txstate.edu</a:t>
            </a:r>
            <a:endParaRPr lang="en-US" sz="6500" b="1" dirty="0"/>
          </a:p>
          <a:p>
            <a:pPr marL="1143000" indent="-1143000">
              <a:buFont typeface="Wingdings" panose="05000000000000000000" pitchFamily="2" charset="2"/>
              <a:buChar char="Ø"/>
            </a:pPr>
            <a:endParaRPr lang="en-US" sz="6500" b="1" dirty="0"/>
          </a:p>
          <a:p>
            <a:endParaRPr lang="en-US" sz="6500" dirty="0"/>
          </a:p>
        </p:txBody>
      </p:sp>
      <p:sp>
        <p:nvSpPr>
          <p:cNvPr id="2055" name="Text Box 55"/>
          <p:cNvSpPr txBox="1">
            <a:spLocks noChangeArrowheads="1"/>
          </p:cNvSpPr>
          <p:nvPr/>
        </p:nvSpPr>
        <p:spPr bwMode="auto">
          <a:xfrm>
            <a:off x="5257800" y="3924151"/>
            <a:ext cx="32080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6000" b="1" dirty="0">
                <a:solidFill>
                  <a:srgbClr val="FF0000"/>
                </a:solidFill>
                <a:latin typeface="Eras Bold ITC" pitchFamily="34" charset="0"/>
              </a:rPr>
              <a:t>March 31</a:t>
            </a:r>
            <a:r>
              <a:rPr lang="en-US" altLang="zh-CN" sz="6000" b="1" baseline="30000" dirty="0">
                <a:solidFill>
                  <a:srgbClr val="FF0000"/>
                </a:solidFill>
                <a:latin typeface="Eras Bold ITC" pitchFamily="34" charset="0"/>
              </a:rPr>
              <a:t>th</a:t>
            </a:r>
            <a:r>
              <a:rPr lang="en-US" altLang="zh-CN" sz="6000" b="1" dirty="0">
                <a:solidFill>
                  <a:srgbClr val="FF0000"/>
                </a:solidFill>
                <a:latin typeface="Eras Bold ITC" pitchFamily="34" charset="0"/>
              </a:rPr>
              <a:t> , 2018</a:t>
            </a:r>
          </a:p>
        </p:txBody>
      </p:sp>
      <p:sp>
        <p:nvSpPr>
          <p:cNvPr id="2057" name="Text Box 45"/>
          <p:cNvSpPr txBox="1">
            <a:spLocks noChangeArrowheads="1"/>
          </p:cNvSpPr>
          <p:nvPr/>
        </p:nvSpPr>
        <p:spPr bwMode="auto">
          <a:xfrm>
            <a:off x="0" y="47548800"/>
            <a:ext cx="438912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6000" dirty="0">
                <a:latin typeface="Britannic Bold" pitchFamily="-112" charset="0"/>
              </a:rPr>
              <a:t>For more information, please visit the contest website</a:t>
            </a:r>
          </a:p>
          <a:p>
            <a:pPr algn="ctr"/>
            <a:r>
              <a:rPr lang="en-US" altLang="zh-CN" sz="6000" u="sng" dirty="0">
                <a:solidFill>
                  <a:srgbClr val="5F010C"/>
                </a:solidFill>
                <a:latin typeface="Britannic Bold" pitchFamily="-112" charset="0"/>
              </a:rPr>
              <a:t>http://acmicpc.cs.txstate.edu</a:t>
            </a:r>
            <a:endParaRPr lang="en-US" altLang="zh-CN" sz="6000" u="sng" strike="sngStrike" dirty="0">
              <a:solidFill>
                <a:srgbClr val="5F010C"/>
              </a:solidFill>
              <a:latin typeface="Britannic Bold" pitchFamily="-112" charset="0"/>
            </a:endParaRPr>
          </a:p>
          <a:p>
            <a:pPr algn="ctr"/>
            <a:r>
              <a:rPr lang="en-US" altLang="zh-CN" sz="6000" dirty="0">
                <a:latin typeface="Britannic Bold" pitchFamily="-112" charset="0"/>
              </a:rPr>
              <a:t>The site will be updated as additional information becomes available</a:t>
            </a:r>
            <a:endParaRPr lang="en-US" altLang="zh-CN" sz="5000" dirty="0">
              <a:latin typeface="Britannic Bold" pitchFamily="-112" charset="0"/>
            </a:endParaRPr>
          </a:p>
          <a:p>
            <a:pPr algn="ctr"/>
            <a:endParaRPr lang="en-US" altLang="zh-CN" sz="5000" dirty="0">
              <a:latin typeface="Britannic Bold" pitchFamily="-112" charset="0"/>
            </a:endParaRPr>
          </a:p>
        </p:txBody>
      </p:sp>
      <p:pic>
        <p:nvPicPr>
          <p:cNvPr id="2058" name="Content Placeholder 32" descr="txstate_logo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5445125" cy="5638800"/>
          </a:xfrm>
        </p:spPr>
      </p:pic>
      <p:sp>
        <p:nvSpPr>
          <p:cNvPr id="2059" name="Rectangle 31"/>
          <p:cNvSpPr>
            <a:spLocks noChangeArrowheads="1"/>
          </p:cNvSpPr>
          <p:nvPr/>
        </p:nvSpPr>
        <p:spPr bwMode="auto">
          <a:xfrm>
            <a:off x="3886200" y="5943600"/>
            <a:ext cx="36271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7000" u="sng" dirty="0">
                <a:solidFill>
                  <a:srgbClr val="5F010C"/>
                </a:solidFill>
                <a:latin typeface="Britannic Bold" pitchFamily="-112" charset="0"/>
              </a:rPr>
              <a:t>http://acmicpc.cs.txstate.edu</a:t>
            </a:r>
            <a:endParaRPr lang="en-US" altLang="zh-CN" sz="7000" dirty="0">
              <a:solidFill>
                <a:srgbClr val="5F010C"/>
              </a:solidFill>
              <a:latin typeface="Britannic Bold" pitchFamily="-112" charset="0"/>
              <a:cs typeface="Times New Roman" pitchFamily="-112" charset="0"/>
            </a:endParaRPr>
          </a:p>
        </p:txBody>
      </p:sp>
      <p:sp>
        <p:nvSpPr>
          <p:cNvPr id="2060" name="Text Box 31"/>
          <p:cNvSpPr txBox="1">
            <a:spLocks noChangeArrowheads="1"/>
          </p:cNvSpPr>
          <p:nvPr/>
        </p:nvSpPr>
        <p:spPr bwMode="auto">
          <a:xfrm>
            <a:off x="24231600" y="9753599"/>
            <a:ext cx="19126200" cy="336560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algn="ctr" defTabSz="5016500">
              <a:spcAft>
                <a:spcPts val="1000"/>
              </a:spcAft>
            </a:pP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</a:rPr>
              <a:t>Important Dates</a:t>
            </a:r>
          </a:p>
          <a:p>
            <a:pPr defTabSz="5016500">
              <a:spcAft>
                <a:spcPts val="1000"/>
              </a:spcAft>
            </a:pPr>
            <a:endParaRPr lang="en-US" altLang="zh-CN" sz="7000" b="1" dirty="0">
              <a:solidFill>
                <a:srgbClr val="6F010E"/>
              </a:solidFill>
              <a:latin typeface="Britannic Bold" pitchFamily="-112" charset="0"/>
            </a:endParaRPr>
          </a:p>
          <a:p>
            <a:pPr defTabSz="5016500">
              <a:spcAft>
                <a:spcPts val="1000"/>
              </a:spcAft>
            </a:pPr>
            <a:endParaRPr lang="en-US" altLang="zh-CN" sz="7000" b="1" dirty="0">
              <a:solidFill>
                <a:srgbClr val="6F010E"/>
              </a:solidFill>
              <a:latin typeface="Britannic Bold" pitchFamily="-112" charset="0"/>
            </a:endParaRPr>
          </a:p>
          <a:p>
            <a:pPr defTabSz="5016500">
              <a:spcAft>
                <a:spcPts val="1000"/>
              </a:spcAft>
            </a:pPr>
            <a:endParaRPr lang="en-US" altLang="zh-CN" sz="7000" b="1" dirty="0">
              <a:solidFill>
                <a:srgbClr val="6F010E"/>
              </a:solidFill>
              <a:latin typeface="Britannic Bold" pitchFamily="-112" charset="0"/>
            </a:endParaRPr>
          </a:p>
          <a:p>
            <a:pPr defTabSz="5016500">
              <a:spcAft>
                <a:spcPts val="1000"/>
              </a:spcAft>
            </a:pPr>
            <a:endParaRPr lang="en-US" altLang="zh-CN" sz="5000" b="1" dirty="0">
              <a:solidFill>
                <a:srgbClr val="6F010E"/>
              </a:solidFill>
              <a:latin typeface="Britannic Bold" pitchFamily="-112" charset="0"/>
            </a:endParaRPr>
          </a:p>
          <a:p>
            <a:pPr defTabSz="5016500">
              <a:spcAft>
                <a:spcPts val="1000"/>
              </a:spcAft>
            </a:pP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</a:rPr>
              <a:t>Who can Register?</a:t>
            </a:r>
          </a:p>
          <a:p>
            <a:pPr marL="685800" indent="-685800" algn="just" defTabSz="50165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altLang="zh-CN" sz="5000" dirty="0">
                <a:latin typeface="Calibri" pitchFamily="-112" charset="0"/>
              </a:rPr>
              <a:t> </a:t>
            </a:r>
            <a:r>
              <a:rPr lang="en-US" altLang="zh-CN" sz="6500" dirty="0">
                <a:latin typeface="+mj-lt"/>
              </a:rPr>
              <a:t>Any student interested in programming</a:t>
            </a:r>
          </a:p>
          <a:p>
            <a:pPr marL="685800" indent="-685800" algn="just" defTabSz="50165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altLang="zh-CN" sz="6500" dirty="0">
                <a:latin typeface="+mj-lt"/>
              </a:rPr>
              <a:t> No registration fee</a:t>
            </a:r>
          </a:p>
          <a:p>
            <a:pPr algn="just" defTabSz="5016500">
              <a:spcAft>
                <a:spcPts val="1000"/>
              </a:spcAft>
            </a:pPr>
            <a:endParaRPr lang="en-US" altLang="zh-CN" sz="6000" dirty="0">
              <a:latin typeface="Times New Roman" pitchFamily="18" charset="0"/>
              <a:cs typeface="Times New Roman" pitchFamily="18" charset="0"/>
            </a:endParaRPr>
          </a:p>
          <a:p>
            <a:pPr defTabSz="5016500">
              <a:spcAft>
                <a:spcPts val="1000"/>
              </a:spcAft>
            </a:pP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  <a:cs typeface="Times New Roman" pitchFamily="-112" charset="0"/>
              </a:rPr>
              <a:t>How to Register?</a:t>
            </a:r>
          </a:p>
          <a:p>
            <a:pPr marL="857250" lvl="0" indent="-857250" algn="just">
              <a:buFont typeface="Wingdings" panose="05000000000000000000" pitchFamily="2" charset="2"/>
              <a:buChar char="Ø"/>
            </a:pPr>
            <a:r>
              <a:rPr lang="en-US" sz="6500" dirty="0"/>
              <a:t>Go to the ACM-ICPC website, create an account for each team member. </a:t>
            </a:r>
            <a:r>
              <a:rPr lang="en-US" sz="6500" u="sng" dirty="0">
                <a:hlinkClick r:id="rId4"/>
              </a:rPr>
              <a:t>http://icpc.baylor.edu</a:t>
            </a:r>
            <a:endParaRPr lang="en-US" sz="6500" u="sng" dirty="0"/>
          </a:p>
          <a:p>
            <a:pPr marL="857250" lvl="0" indent="-857250">
              <a:buFont typeface="Wingdings" panose="05000000000000000000" pitchFamily="2" charset="2"/>
              <a:buChar char="Ø"/>
            </a:pPr>
            <a:r>
              <a:rPr lang="en-US" sz="6500" dirty="0"/>
              <a:t>Register a team of three on </a:t>
            </a:r>
          </a:p>
          <a:p>
            <a:pPr marL="1314450" lvl="1" indent="-857250">
              <a:buFont typeface="Wingdings" panose="05000000000000000000" pitchFamily="2" charset="2"/>
              <a:buChar char="Ø"/>
            </a:pPr>
            <a:r>
              <a:rPr lang="en-US" sz="6500" b="1" dirty="0">
                <a:hlinkClick r:id="rId5"/>
              </a:rPr>
              <a:t>2018 ACM-ICPC Texas-Mexico Invitational Programming Contest:</a:t>
            </a:r>
            <a:br>
              <a:rPr lang="en-US" sz="6500" b="1" dirty="0">
                <a:hlinkClick r:id="rId5"/>
              </a:rPr>
            </a:br>
            <a:r>
              <a:rPr lang="en-US" sz="6500" dirty="0">
                <a:hlinkClick r:id="rId5"/>
              </a:rPr>
              <a:t>https://icpc.baylor.edu/regionals/finder/usa-texas-mexico-invitational-2018</a:t>
            </a:r>
            <a:endParaRPr lang="en-US" sz="6500" u="sng" dirty="0"/>
          </a:p>
          <a:p>
            <a:pPr marL="857250" lvl="0" indent="-857250" algn="just">
              <a:buFont typeface="Wingdings" panose="05000000000000000000" pitchFamily="2" charset="2"/>
              <a:buChar char="Ø"/>
            </a:pPr>
            <a:endParaRPr lang="en-US" sz="6000" u="sng" dirty="0"/>
          </a:p>
          <a:p>
            <a:pPr marL="23813" lvl="1">
              <a:spcAft>
                <a:spcPts val="1000"/>
              </a:spcAft>
            </a:pP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  <a:cs typeface="Times New Roman" pitchFamily="-112" charset="0"/>
              </a:rPr>
              <a:t>How to Practice? </a:t>
            </a:r>
          </a:p>
          <a:p>
            <a:pPr marL="881063" lvl="1" indent="-85725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6500" dirty="0"/>
              <a:t>A large variety of practice problems can be found on the Texas State ACM-ICPC web site</a:t>
            </a:r>
            <a:br>
              <a:rPr lang="en-US" sz="6500" dirty="0"/>
            </a:br>
            <a:r>
              <a:rPr lang="en-US" sz="6500" u="sng" dirty="0">
                <a:hlinkClick r:id="rId6"/>
              </a:rPr>
              <a:t>http://acmicpc.cs.txstate.edu</a:t>
            </a:r>
            <a:endParaRPr lang="en-US" sz="6500" u="sng" dirty="0"/>
          </a:p>
          <a:p>
            <a:pPr marL="881063" lvl="1" indent="-857250"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en-US" sz="6000" b="1" dirty="0"/>
          </a:p>
          <a:p>
            <a:pPr>
              <a:spcAft>
                <a:spcPts val="1000"/>
              </a:spcAft>
            </a:pPr>
            <a:r>
              <a:rPr lang="en-US" altLang="zh-CN" sz="7000" b="1" dirty="0">
                <a:solidFill>
                  <a:srgbClr val="800000"/>
                </a:solidFill>
                <a:latin typeface="Britannic Bold" pitchFamily="-112" charset="0"/>
                <a:cs typeface="Times New Roman" pitchFamily="-112" charset="0"/>
              </a:rPr>
              <a:t>Additional</a:t>
            </a:r>
            <a:r>
              <a:rPr lang="en-US" altLang="zh-CN" sz="7000" b="1" dirty="0">
                <a:solidFill>
                  <a:srgbClr val="C00000"/>
                </a:solidFill>
                <a:latin typeface="Britannic Bold" pitchFamily="-112" charset="0"/>
                <a:cs typeface="Times New Roman" pitchFamily="-112" charset="0"/>
              </a:rPr>
              <a:t> </a:t>
            </a:r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  <a:cs typeface="Times New Roman" pitchFamily="-112" charset="0"/>
              </a:rPr>
              <a:t>information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US" sz="6500" dirty="0"/>
              <a:t>Additional information and further details can be found in the following links:</a:t>
            </a:r>
          </a:p>
          <a:p>
            <a:pPr marL="1314450" lvl="1" indent="-857250">
              <a:buFont typeface="Wingdings" panose="05000000000000000000" pitchFamily="2" charset="2"/>
              <a:buChar char="Ø"/>
            </a:pPr>
            <a:r>
              <a:rPr lang="en-US" sz="6500" dirty="0">
                <a:hlinkClick r:id="rId7"/>
              </a:rPr>
              <a:t>ICPC Regional Rules</a:t>
            </a:r>
            <a:r>
              <a:rPr lang="en-US" sz="6500" dirty="0"/>
              <a:t>:</a:t>
            </a:r>
            <a:br>
              <a:rPr lang="en-US" sz="6500" dirty="0"/>
            </a:br>
            <a:r>
              <a:rPr lang="en-US" sz="6500" dirty="0">
                <a:hlinkClick r:id="rId8"/>
              </a:rPr>
              <a:t>https://icpc.baylor.edu/regionals/rules </a:t>
            </a:r>
            <a:endParaRPr lang="en-US" sz="6500" dirty="0"/>
          </a:p>
          <a:p>
            <a:pPr marL="1314450" lvl="1" indent="-857250">
              <a:buFont typeface="Wingdings" panose="05000000000000000000" pitchFamily="2" charset="2"/>
              <a:buChar char="Ø"/>
            </a:pPr>
            <a:endParaRPr lang="en-US" sz="6500" u="sng" dirty="0">
              <a:hlinkClick r:id="rId9"/>
            </a:endParaRPr>
          </a:p>
          <a:p>
            <a:pPr marL="1314450" lvl="1" indent="-857250">
              <a:buFont typeface="Wingdings" panose="05000000000000000000" pitchFamily="2" charset="2"/>
              <a:buChar char="Ø"/>
            </a:pPr>
            <a:r>
              <a:rPr lang="en-US" sz="6500" u="sng" dirty="0">
                <a:hlinkClick r:id="rId9"/>
              </a:rPr>
              <a:t>ICPC Asia Director’s Blog</a:t>
            </a:r>
            <a:r>
              <a:rPr lang="en-US" sz="6500" u="sng" dirty="0"/>
              <a:t>:</a:t>
            </a:r>
            <a:br>
              <a:rPr lang="en-US" sz="6500" u="sng" dirty="0"/>
            </a:br>
            <a:r>
              <a:rPr lang="en-US" sz="6500" u="sng" dirty="0">
                <a:hlinkClick r:id="rId10"/>
              </a:rPr>
              <a:t>http://blog.sina.com.cn/cjhwang</a:t>
            </a:r>
          </a:p>
          <a:p>
            <a:pPr marL="890588" lvl="1"/>
            <a:r>
              <a:rPr lang="en-US" sz="6000" dirty="0"/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4460200" y="11277600"/>
            <a:ext cx="18973800" cy="2514600"/>
            <a:chOff x="1905000" y="28498804"/>
            <a:chExt cx="18973800" cy="5257801"/>
          </a:xfrm>
        </p:grpSpPr>
        <p:sp>
          <p:nvSpPr>
            <p:cNvPr id="2061" name="AutoShape 34"/>
            <p:cNvSpPr>
              <a:spLocks noChangeArrowheads="1"/>
            </p:cNvSpPr>
            <p:nvPr/>
          </p:nvSpPr>
          <p:spPr bwMode="auto">
            <a:xfrm>
              <a:off x="1905000" y="28498804"/>
              <a:ext cx="18973800" cy="5257801"/>
            </a:xfrm>
            <a:prstGeom prst="plaque">
              <a:avLst>
                <a:gd name="adj" fmla="val 16667"/>
              </a:avLst>
            </a:prstGeom>
            <a:solidFill>
              <a:srgbClr val="E6D186">
                <a:alpha val="7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62" name="Text Box 32"/>
            <p:cNvSpPr txBox="1">
              <a:spLocks noChangeArrowheads="1"/>
            </p:cNvSpPr>
            <p:nvPr/>
          </p:nvSpPr>
          <p:spPr bwMode="auto">
            <a:xfrm>
              <a:off x="2514600" y="28879801"/>
              <a:ext cx="17754600" cy="2286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5016500"/>
              <a:r>
                <a:rPr lang="en-US" altLang="zh-CN" sz="1000" b="1" dirty="0">
                  <a:latin typeface="Times New Roman" pitchFamily="-112" charset="0"/>
                </a:rPr>
                <a:t>                  </a:t>
              </a:r>
              <a:endParaRPr lang="en-US" altLang="zh-CN" sz="1000" b="1" u="sng" dirty="0">
                <a:latin typeface="Times New Roman" pitchFamily="-112" charset="0"/>
              </a:endParaRPr>
            </a:p>
            <a:p>
              <a:pPr defTabSz="5016500">
                <a:spcAft>
                  <a:spcPts val="1000"/>
                </a:spcAft>
              </a:pPr>
              <a:r>
                <a:rPr lang="en-US" altLang="zh-CN" sz="5000" b="1" dirty="0"/>
                <a:t>Contest Date</a:t>
              </a:r>
              <a:r>
                <a:rPr lang="en-US" altLang="zh-CN" sz="5000" dirty="0"/>
                <a:t> ………………….. . . . . </a:t>
              </a:r>
              <a:r>
                <a:rPr lang="en-US" altLang="zh-CN" sz="5000" b="1" dirty="0">
                  <a:solidFill>
                    <a:srgbClr val="FF0000"/>
                  </a:solidFill>
                </a:rPr>
                <a:t>March 31th, 2018</a:t>
              </a:r>
            </a:p>
            <a:p>
              <a:pPr defTabSz="5016500"/>
              <a:r>
                <a:rPr lang="en-US" altLang="zh-CN" sz="5000" b="1" dirty="0"/>
                <a:t>Registration Due </a:t>
              </a:r>
              <a:r>
                <a:rPr lang="en-US" altLang="zh-CN" sz="5000" dirty="0"/>
                <a:t>…………………… </a:t>
              </a:r>
              <a:r>
                <a:rPr lang="en-US" altLang="zh-CN" sz="5000" b="1" dirty="0">
                  <a:solidFill>
                    <a:srgbClr val="FF0000"/>
                  </a:solidFill>
                </a:rPr>
                <a:t>March 28th, 2018</a:t>
              </a:r>
              <a:endParaRPr lang="en-US" altLang="zh-CN" sz="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070" name="Rectangle 30"/>
          <p:cNvSpPr>
            <a:spLocks noChangeArrowheads="1"/>
          </p:cNvSpPr>
          <p:nvPr/>
        </p:nvSpPr>
        <p:spPr bwMode="auto">
          <a:xfrm>
            <a:off x="24155400" y="43662600"/>
            <a:ext cx="18973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altLang="zh-CN" sz="7000" b="1" dirty="0">
                <a:solidFill>
                  <a:srgbClr val="6F010E"/>
                </a:solidFill>
                <a:latin typeface="Britannic Bold" pitchFamily="-112" charset="0"/>
                <a:cs typeface="Times New Roman" pitchFamily="-112" charset="0"/>
              </a:rPr>
              <a:t>Contact</a:t>
            </a:r>
            <a:r>
              <a:rPr lang="en-US" altLang="zh-CN" sz="7000" b="1" u="sng" dirty="0">
                <a:solidFill>
                  <a:srgbClr val="6F010E"/>
                </a:solidFill>
                <a:latin typeface="Britannic Bold" pitchFamily="-112" charset="0"/>
                <a:cs typeface="Times New Roman" pitchFamily="-112" charset="0"/>
              </a:rPr>
              <a:t> </a:t>
            </a:r>
          </a:p>
          <a:p>
            <a:pPr eaLnBrk="0" hangingPunct="0"/>
            <a:endParaRPr lang="en-US" altLang="zh-CN" sz="2000" dirty="0">
              <a:cs typeface="Times New Roman" pitchFamily="-112" charset="0"/>
            </a:endParaRPr>
          </a:p>
          <a:p>
            <a:pPr marL="685800" indent="-685800" eaLnBrk="0" hangingPunct="0">
              <a:buFont typeface="Wingdings" panose="05000000000000000000" pitchFamily="2" charset="2"/>
              <a:buChar char="Ø"/>
            </a:pPr>
            <a:r>
              <a:rPr lang="en-US" altLang="zh-CN" sz="5000" dirty="0">
                <a:cs typeface="Times New Roman" pitchFamily="-112" charset="0"/>
              </a:rPr>
              <a:t>Contest Director: Dr. Ziliang Zong</a:t>
            </a:r>
            <a:r>
              <a:rPr lang="en-US" altLang="zh-CN" sz="5000" dirty="0">
                <a:solidFill>
                  <a:srgbClr val="3C8C93"/>
                </a:solidFill>
                <a:cs typeface="Times New Roman" pitchFamily="-112" charset="0"/>
              </a:rPr>
              <a:t> (</a:t>
            </a:r>
            <a:r>
              <a:rPr lang="en-US" altLang="zh-CN" sz="5000" b="1" dirty="0">
                <a:solidFill>
                  <a:srgbClr val="3C8C93"/>
                </a:solidFill>
                <a:cs typeface="Times New Roman" pitchFamily="-112" charset="0"/>
              </a:rPr>
              <a:t>ziliang@txstate.edu</a:t>
            </a:r>
            <a:r>
              <a:rPr lang="en-US" altLang="zh-CN" sz="5000" dirty="0">
                <a:solidFill>
                  <a:srgbClr val="3C8C93"/>
                </a:solidFill>
                <a:cs typeface="Times New Roman" pitchFamily="-112" charset="0"/>
              </a:rPr>
              <a:t>)</a:t>
            </a:r>
            <a:r>
              <a:rPr lang="en-US" altLang="zh-CN" sz="5000" dirty="0">
                <a:solidFill>
                  <a:srgbClr val="8F0112"/>
                </a:solidFill>
                <a:cs typeface="Times New Roman" pitchFamily="-112" charset="0"/>
              </a:rPr>
              <a:t> </a:t>
            </a:r>
          </a:p>
          <a:p>
            <a:pPr marL="685800" indent="-685800" eaLnBrk="0" hangingPunct="0">
              <a:buFont typeface="Wingdings" panose="05000000000000000000" pitchFamily="2" charset="2"/>
              <a:buChar char="Ø"/>
            </a:pPr>
            <a:r>
              <a:rPr lang="en-US" altLang="zh-CN" sz="5000" dirty="0">
                <a:cs typeface="Times New Roman" pitchFamily="-112" charset="0"/>
              </a:rPr>
              <a:t>Contest Co-Director: Dr. Yijuan Lu (</a:t>
            </a:r>
            <a:r>
              <a:rPr lang="en-US" altLang="zh-CN" sz="5000" b="1" dirty="0">
                <a:solidFill>
                  <a:schemeClr val="accent1">
                    <a:lumMod val="50000"/>
                  </a:schemeClr>
                </a:solidFill>
                <a:cs typeface="Times New Roman" pitchFamily="-112" charset="0"/>
              </a:rPr>
              <a:t>lu@txstate.edu</a:t>
            </a:r>
            <a:r>
              <a:rPr lang="en-US" altLang="zh-CN" sz="5000" dirty="0">
                <a:cs typeface="Times New Roman" pitchFamily="-112" charset="0"/>
              </a:rPr>
              <a:t>)</a:t>
            </a:r>
          </a:p>
          <a:p>
            <a:pPr eaLnBrk="0" hangingPunct="0"/>
            <a:r>
              <a:rPr lang="en-US" altLang="zh-CN" sz="5000" dirty="0">
                <a:cs typeface="Times New Roman" pitchFamily="-112" charset="0"/>
              </a:rPr>
              <a:t>    </a:t>
            </a: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1143000" y="7543800"/>
            <a:ext cx="41681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7000" b="1" dirty="0">
                <a:solidFill>
                  <a:srgbClr val="7030A0"/>
                </a:solidFill>
                <a:latin typeface="Eras Bold ITC" panose="020B0907030504020204" pitchFamily="34" charset="0"/>
              </a:rPr>
              <a:t>Sponsored by the Department of Computer Science—Texas State and the ACM-ICPC Asia</a:t>
            </a:r>
            <a:endParaRPr lang="en-US" altLang="zh-CN" sz="7000" u="sng" dirty="0">
              <a:solidFill>
                <a:srgbClr val="7030A0"/>
              </a:solidFill>
              <a:latin typeface="Eras Bold ITC" panose="020B0907030504020204" pitchFamily="34" charset="0"/>
              <a:cs typeface="Times New Roman" pitchFamily="-11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3F601E-DDD8-4AAC-9F21-F019997F85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9945" y="24062"/>
            <a:ext cx="8631255" cy="56665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0165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0165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194</Words>
  <Application>Microsoft Office PowerPoint</Application>
  <PresentationFormat>Custom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Britannic Bold</vt:lpstr>
      <vt:lpstr>Calibri</vt:lpstr>
      <vt:lpstr>Eras Bold ITC</vt:lpstr>
      <vt:lpstr>Times New Roman</vt:lpstr>
      <vt:lpstr>Wingdings</vt:lpstr>
      <vt:lpstr>Default Design</vt:lpstr>
      <vt:lpstr>PowerPoint Presentation</vt:lpstr>
    </vt:vector>
  </TitlesOfParts>
  <Company>ANR Comm Serv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Chet Fukushima</dc:creator>
  <cp:lastModifiedBy>Lu, Yijuan</cp:lastModifiedBy>
  <cp:revision>181</cp:revision>
  <dcterms:created xsi:type="dcterms:W3CDTF">2012-01-17T04:24:16Z</dcterms:created>
  <dcterms:modified xsi:type="dcterms:W3CDTF">2018-03-05T23:23:25Z</dcterms:modified>
</cp:coreProperties>
</file>